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05" r:id="rId3"/>
    <p:sldId id="297" r:id="rId4"/>
    <p:sldId id="298" r:id="rId5"/>
    <p:sldId id="299" r:id="rId6"/>
    <p:sldId id="300" r:id="rId7"/>
    <p:sldId id="301" r:id="rId8"/>
    <p:sldId id="302" r:id="rId9"/>
    <p:sldId id="325" r:id="rId10"/>
    <p:sldId id="326" r:id="rId11"/>
    <p:sldId id="263" r:id="rId12"/>
    <p:sldId id="295" r:id="rId13"/>
    <p:sldId id="314" r:id="rId14"/>
    <p:sldId id="307" r:id="rId15"/>
    <p:sldId id="269" r:id="rId16"/>
    <p:sldId id="304" r:id="rId17"/>
    <p:sldId id="285" r:id="rId18"/>
    <p:sldId id="286" r:id="rId19"/>
    <p:sldId id="303" r:id="rId20"/>
    <p:sldId id="292" r:id="rId21"/>
    <p:sldId id="293" r:id="rId22"/>
    <p:sldId id="308" r:id="rId23"/>
    <p:sldId id="270" r:id="rId24"/>
    <p:sldId id="279" r:id="rId25"/>
    <p:sldId id="272" r:id="rId26"/>
    <p:sldId id="273" r:id="rId27"/>
    <p:sldId id="271" r:id="rId28"/>
    <p:sldId id="274" r:id="rId29"/>
    <p:sldId id="309" r:id="rId30"/>
    <p:sldId id="268" r:id="rId31"/>
    <p:sldId id="284" r:id="rId32"/>
    <p:sldId id="283" r:id="rId33"/>
    <p:sldId id="281" r:id="rId34"/>
    <p:sldId id="280" r:id="rId35"/>
    <p:sldId id="316" r:id="rId36"/>
    <p:sldId id="317" r:id="rId37"/>
    <p:sldId id="310" r:id="rId38"/>
    <p:sldId id="275" r:id="rId39"/>
    <p:sldId id="277" r:id="rId40"/>
    <p:sldId id="278" r:id="rId41"/>
    <p:sldId id="276" r:id="rId42"/>
    <p:sldId id="315" r:id="rId43"/>
    <p:sldId id="318" r:id="rId44"/>
    <p:sldId id="319" r:id="rId45"/>
    <p:sldId id="306" r:id="rId46"/>
    <p:sldId id="320" r:id="rId47"/>
    <p:sldId id="321" r:id="rId48"/>
    <p:sldId id="311" r:id="rId49"/>
    <p:sldId id="266" r:id="rId50"/>
    <p:sldId id="290" r:id="rId51"/>
    <p:sldId id="312" r:id="rId52"/>
    <p:sldId id="313" r:id="rId53"/>
    <p:sldId id="294" r:id="rId54"/>
    <p:sldId id="322" r:id="rId55"/>
    <p:sldId id="323" r:id="rId56"/>
    <p:sldId id="324" r:id="rId57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2" userDrawn="1">
          <p15:clr>
            <a:srgbClr val="A4A3A4"/>
          </p15:clr>
        </p15:guide>
        <p15:guide id="2" pos="3150" userDrawn="1">
          <p15:clr>
            <a:srgbClr val="A4A3A4"/>
          </p15:clr>
        </p15:guide>
        <p15:guide id="3" pos="3169" userDrawn="1">
          <p15:clr>
            <a:srgbClr val="A4A3A4"/>
          </p15:clr>
        </p15:guide>
        <p15:guide id="4" orient="horz" pos="2193" userDrawn="1">
          <p15:clr>
            <a:srgbClr val="A4A3A4"/>
          </p15:clr>
        </p15:guide>
        <p15:guide id="5" pos="3168" userDrawn="1">
          <p15:clr>
            <a:srgbClr val="A4A3A4"/>
          </p15:clr>
        </p15:guide>
        <p15:guide id="6" pos="3184" userDrawn="1">
          <p15:clr>
            <a:srgbClr val="A4A3A4"/>
          </p15:clr>
        </p15:guide>
        <p15:guide id="7" orient="horz" pos="3127" userDrawn="1">
          <p15:clr>
            <a:srgbClr val="A4A3A4"/>
          </p15:clr>
        </p15:guide>
        <p15:guide id="8" orient="horz" pos="3157" userDrawn="1">
          <p15:clr>
            <a:srgbClr val="A4A3A4"/>
          </p15:clr>
        </p15:guide>
        <p15:guide id="9" pos="2145" userDrawn="1">
          <p15:clr>
            <a:srgbClr val="A4A3A4"/>
          </p15:clr>
        </p15:guide>
        <p15:guide id="10" pos="2160" userDrawn="1">
          <p15:clr>
            <a:srgbClr val="A4A3A4"/>
          </p15:clr>
        </p15:guide>
        <p15:guide id="11" pos="2158" userDrawn="1">
          <p15:clr>
            <a:srgbClr val="A4A3A4"/>
          </p15:clr>
        </p15:guide>
        <p15:guide id="12" pos="2170" userDrawn="1">
          <p15:clr>
            <a:srgbClr val="A4A3A4"/>
          </p15:clr>
        </p15:guide>
        <p15:guide id="13" orient="horz" pos="2435" userDrawn="1">
          <p15:clr>
            <a:srgbClr val="A4A3A4"/>
          </p15:clr>
        </p15:guide>
        <p15:guide id="14" orient="horz" pos="2455" userDrawn="1">
          <p15:clr>
            <a:srgbClr val="A4A3A4"/>
          </p15:clr>
        </p15:guide>
        <p15:guide id="15" orient="horz" pos="3504" userDrawn="1">
          <p15:clr>
            <a:srgbClr val="A4A3A4"/>
          </p15:clr>
        </p15:guide>
        <p15:guide id="16" orient="horz" pos="3537" userDrawn="1">
          <p15:clr>
            <a:srgbClr val="A4A3A4"/>
          </p15:clr>
        </p15:guide>
        <p15:guide id="17" pos="7666" userDrawn="1">
          <p15:clr>
            <a:srgbClr val="A4A3A4"/>
          </p15:clr>
        </p15:guide>
        <p15:guide id="18" pos="7706" userDrawn="1">
          <p15:clr>
            <a:srgbClr val="A4A3A4"/>
          </p15:clr>
        </p15:guide>
        <p15:guide id="19" pos="7705" userDrawn="1">
          <p15:clr>
            <a:srgbClr val="A4A3A4"/>
          </p15:clr>
        </p15:guide>
        <p15:guide id="20" pos="7746" userDrawn="1">
          <p15:clr>
            <a:srgbClr val="A4A3A4"/>
          </p15:clr>
        </p15:guide>
        <p15:guide id="21" pos="5220" userDrawn="1">
          <p15:clr>
            <a:srgbClr val="A4A3A4"/>
          </p15:clr>
        </p15:guide>
        <p15:guide id="22" pos="5251" userDrawn="1">
          <p15:clr>
            <a:srgbClr val="A4A3A4"/>
          </p15:clr>
        </p15:guide>
        <p15:guide id="23" pos="5248" userDrawn="1">
          <p15:clr>
            <a:srgbClr val="A4A3A4"/>
          </p15:clr>
        </p15:guide>
        <p15:guide id="24" pos="5278" userDrawn="1">
          <p15:clr>
            <a:srgbClr val="A4A3A4"/>
          </p15:clr>
        </p15:guide>
        <p15:guide id="25" orient="horz" pos="1940" userDrawn="1">
          <p15:clr>
            <a:srgbClr val="A4A3A4"/>
          </p15:clr>
        </p15:guide>
        <p15:guide id="26" orient="horz" pos="1957" userDrawn="1">
          <p15:clr>
            <a:srgbClr val="A4A3A4"/>
          </p15:clr>
        </p15:guide>
        <p15:guide id="27" orient="horz" pos="2791" userDrawn="1">
          <p15:clr>
            <a:srgbClr val="A4A3A4"/>
          </p15:clr>
        </p15:guide>
        <p15:guide id="28" orient="horz" pos="2815" userDrawn="1">
          <p15:clr>
            <a:srgbClr val="A4A3A4"/>
          </p15:clr>
        </p15:guide>
        <p15:guide id="29" orient="horz" pos="3158" userDrawn="1">
          <p15:clr>
            <a:srgbClr val="A4A3A4"/>
          </p15:clr>
        </p15:guide>
        <p15:guide id="30" pos="1295" userDrawn="1">
          <p15:clr>
            <a:srgbClr val="A4A3A4"/>
          </p15:clr>
        </p15:guide>
        <p15:guide id="31" pos="1302" userDrawn="1">
          <p15:clr>
            <a:srgbClr val="A4A3A4"/>
          </p15:clr>
        </p15:guide>
        <p15:guide id="32" pos="1309" userDrawn="1">
          <p15:clr>
            <a:srgbClr val="A4A3A4"/>
          </p15:clr>
        </p15:guide>
        <p15:guide id="33" pos="882" userDrawn="1">
          <p15:clr>
            <a:srgbClr val="A4A3A4"/>
          </p15:clr>
        </p15:guide>
        <p15:guide id="34" pos="887" userDrawn="1">
          <p15:clr>
            <a:srgbClr val="A4A3A4"/>
          </p15:clr>
        </p15:guide>
        <p15:guide id="35" pos="886" userDrawn="1">
          <p15:clr>
            <a:srgbClr val="A4A3A4"/>
          </p15:clr>
        </p15:guide>
        <p15:guide id="36" pos="89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Johannes Lubosch" initials="DJ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  <a:srgbClr val="0066FF"/>
    <a:srgbClr val="FFFFCC"/>
    <a:srgbClr val="99FFCC"/>
    <a:srgbClr val="006600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291" autoAdjust="0"/>
  </p:normalViewPr>
  <p:slideViewPr>
    <p:cSldViewPr>
      <p:cViewPr varScale="1">
        <p:scale>
          <a:sx n="65" d="100"/>
          <a:sy n="65" d="100"/>
        </p:scale>
        <p:origin x="1490" y="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5172" y="40"/>
      </p:cViewPr>
      <p:guideLst>
        <p:guide orient="horz" pos="2172"/>
        <p:guide pos="3150"/>
        <p:guide pos="3169"/>
        <p:guide orient="horz" pos="2193"/>
        <p:guide pos="3168"/>
        <p:guide pos="3184"/>
        <p:guide orient="horz" pos="3127"/>
        <p:guide orient="horz" pos="3157"/>
        <p:guide pos="2145"/>
        <p:guide pos="2160"/>
        <p:guide pos="2158"/>
        <p:guide pos="2170"/>
        <p:guide orient="horz" pos="2435"/>
        <p:guide orient="horz" pos="2455"/>
        <p:guide orient="horz" pos="3504"/>
        <p:guide orient="horz" pos="3537"/>
        <p:guide pos="7666"/>
        <p:guide pos="7706"/>
        <p:guide pos="7705"/>
        <p:guide pos="7746"/>
        <p:guide pos="5220"/>
        <p:guide pos="5251"/>
        <p:guide pos="5248"/>
        <p:guide pos="5278"/>
        <p:guide orient="horz" pos="1940"/>
        <p:guide orient="horz" pos="1957"/>
        <p:guide orient="horz" pos="2791"/>
        <p:guide orient="horz" pos="2815"/>
        <p:guide orient="horz" pos="3158"/>
        <p:guide pos="1295"/>
        <p:guide pos="1302"/>
        <p:guide pos="1309"/>
        <p:guide pos="882"/>
        <p:guide pos="887"/>
        <p:guide pos="886"/>
        <p:guide pos="8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7" y="5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/>
          <a:lstStyle>
            <a:lvl1pPr algn="r">
              <a:defRPr sz="1200"/>
            </a:lvl1pPr>
          </a:lstStyle>
          <a:p>
            <a:r>
              <a:rPr lang="en-US" dirty="0"/>
              <a:t>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516043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 anchor="b"/>
          <a:lstStyle>
            <a:lvl1pPr algn="l">
              <a:defRPr sz="1200"/>
            </a:lvl1pPr>
          </a:lstStyle>
          <a:p>
            <a:r>
              <a:rPr lang="en-US" dirty="0"/>
              <a:t>Inventys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7" y="9516043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 anchor="b"/>
          <a:lstStyle>
            <a:lvl1pPr algn="r">
              <a:defRPr sz="1200"/>
            </a:lvl1pPr>
          </a:lstStyle>
          <a:p>
            <a:fld id="{D257C7BF-3753-4741-9B8A-C4DB0815D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80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7" y="5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/>
          <a:lstStyle>
            <a:lvl1pPr algn="r">
              <a:defRPr sz="1200"/>
            </a:lvl1pPr>
          </a:lstStyle>
          <a:p>
            <a:r>
              <a:rPr lang="en-US" dirty="0"/>
              <a:t>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749300"/>
            <a:ext cx="5434013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1" tIns="45890" rIns="91781" bIns="458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24" y="4758897"/>
            <a:ext cx="5510529" cy="4508421"/>
          </a:xfrm>
          <a:prstGeom prst="rect">
            <a:avLst/>
          </a:prstGeom>
        </p:spPr>
        <p:txBody>
          <a:bodyPr vert="horz" lIns="91781" tIns="45890" rIns="91781" bIns="458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516043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7" y="9516043"/>
            <a:ext cx="2984872" cy="500937"/>
          </a:xfrm>
          <a:prstGeom prst="rect">
            <a:avLst/>
          </a:prstGeom>
        </p:spPr>
        <p:txBody>
          <a:bodyPr vert="horz" lIns="91781" tIns="45890" rIns="91781" bIns="45890" rtlCol="0" anchor="b"/>
          <a:lstStyle>
            <a:lvl1pPr algn="r">
              <a:defRPr sz="1200"/>
            </a:lvl1pPr>
          </a:lstStyle>
          <a:p>
            <a:fld id="{AB06A5E2-75F5-4A28-A181-80057A23C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9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640" y="2130523"/>
            <a:ext cx="8420725" cy="1469371"/>
          </a:xfrm>
        </p:spPr>
        <p:txBody>
          <a:bodyPr/>
          <a:lstStyle>
            <a:lvl1pPr algn="ctr">
              <a:defRPr sz="3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277" y="3885642"/>
            <a:ext cx="6935451" cy="1753721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29814" indent="0" algn="ctr">
              <a:buNone/>
              <a:defRPr/>
            </a:lvl2pPr>
            <a:lvl3pPr marL="859627" indent="0" algn="ctr">
              <a:buNone/>
              <a:defRPr/>
            </a:lvl3pPr>
            <a:lvl4pPr marL="1289441" indent="0" algn="ctr">
              <a:buNone/>
              <a:defRPr/>
            </a:lvl4pPr>
            <a:lvl5pPr marL="1719255" indent="0" algn="ctr">
              <a:buNone/>
              <a:defRPr/>
            </a:lvl5pPr>
            <a:lvl6pPr marL="2149069" indent="0" algn="ctr">
              <a:buNone/>
              <a:defRPr/>
            </a:lvl6pPr>
            <a:lvl7pPr marL="2578882" indent="0" algn="ctr">
              <a:buNone/>
              <a:defRPr/>
            </a:lvl7pPr>
            <a:lvl8pPr marL="3008696" indent="0" algn="ctr">
              <a:buNone/>
              <a:defRPr/>
            </a:lvl8pPr>
            <a:lvl9pPr marL="34385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44AC-A7DE-4F8B-AD19-58B07E7A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673E3-9324-4B8C-AF2E-93EA4869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B1493-A6DB-4209-9562-A9598542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26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AF38D-DDD5-478E-A03C-D52D68D2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AE19-845D-48BD-AA6C-AB8EBBF8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4B115-DCB6-40C1-924E-B7745D68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5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91" y="4406713"/>
            <a:ext cx="8419161" cy="1362916"/>
          </a:xfrm>
        </p:spPr>
        <p:txBody>
          <a:bodyPr anchor="t"/>
          <a:lstStyle>
            <a:lvl1pPr algn="l">
              <a:defRPr sz="3200" b="0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800" y="914401"/>
            <a:ext cx="4706650" cy="2882713"/>
          </a:xfrm>
        </p:spPr>
        <p:txBody>
          <a:bodyPr anchor="b"/>
          <a:lstStyle>
            <a:lvl1pPr marL="0" indent="0" algn="r">
              <a:buNone/>
              <a:defRPr sz="1900">
                <a:solidFill>
                  <a:schemeClr val="bg1">
                    <a:lumMod val="65000"/>
                  </a:schemeClr>
                </a:solidFill>
              </a:defRPr>
            </a:lvl1pPr>
            <a:lvl2pPr marL="429814" indent="0">
              <a:buNone/>
              <a:defRPr sz="1700"/>
            </a:lvl2pPr>
            <a:lvl3pPr marL="859627" indent="0">
              <a:buNone/>
              <a:defRPr sz="1500"/>
            </a:lvl3pPr>
            <a:lvl4pPr marL="1289441" indent="0">
              <a:buNone/>
              <a:defRPr sz="1300"/>
            </a:lvl4pPr>
            <a:lvl5pPr marL="1719255" indent="0">
              <a:buNone/>
              <a:defRPr sz="1300"/>
            </a:lvl5pPr>
            <a:lvl6pPr marL="2149069" indent="0">
              <a:buNone/>
              <a:defRPr sz="1300"/>
            </a:lvl6pPr>
            <a:lvl7pPr marL="2578882" indent="0">
              <a:buNone/>
              <a:defRPr sz="1300"/>
            </a:lvl7pPr>
            <a:lvl8pPr marL="3008696" indent="0">
              <a:buNone/>
              <a:defRPr sz="1300"/>
            </a:lvl8pPr>
            <a:lvl9pPr marL="343851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BF809-4D79-4005-A18D-688BEA0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56347-B665-455C-BDE7-71A8EC43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9A9CC-78CA-4DB9-89F2-0B75FD3A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06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37C6E-40BE-4023-A08B-F36C2FED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6D359-A81C-4B44-9CBC-62C68CD9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712524-283D-4658-9300-1C9A1253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12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B15F6-6690-44D2-8771-AC6ADDB3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6DE2B-A374-456D-BEA7-A3CC9EF1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AE10A-73E9-44D8-AA30-5298472D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412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495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876800" y="1143000"/>
            <a:ext cx="4495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F642F-BD97-4DE8-B82C-E52C3A509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DD508-F092-4934-BA9F-DD5C3E2B62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F5C0F-8BF2-4339-A55E-3628E667DD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452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27" y="228320"/>
            <a:ext cx="9411951" cy="839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024" y="1143000"/>
            <a:ext cx="4541405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3"/>
          </p:nvPr>
        </p:nvSpPr>
        <p:spPr>
          <a:xfrm>
            <a:off x="4907395" y="1143000"/>
            <a:ext cx="4541405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4"/>
          </p:nvPr>
        </p:nvSpPr>
        <p:spPr>
          <a:xfrm>
            <a:off x="4907395" y="3657600"/>
            <a:ext cx="4541405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2268-527F-40CE-8901-1104FD811E1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8F60-47AB-460A-A525-38D0CCC2E6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B6D94-A54B-40AC-8AFC-69A9FD7F44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21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4"/>
            <a:ext cx="9907588" cy="79375"/>
            <a:chOff x="-1" y="-2"/>
            <a:chExt cx="5761" cy="97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 rot="5400000">
              <a:off x="1232" y="-1233"/>
              <a:ext cx="93" cy="2560"/>
            </a:xfrm>
            <a:prstGeom prst="rect">
              <a:avLst/>
            </a:prstGeom>
            <a:solidFill>
              <a:srgbClr val="CBF08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 rot="5400000">
              <a:off x="2274" y="-1233"/>
              <a:ext cx="93" cy="2560"/>
            </a:xfrm>
            <a:prstGeom prst="rect">
              <a:avLst/>
            </a:prstGeom>
            <a:solidFill>
              <a:srgbClr val="F8F8B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 rot="5400000">
              <a:off x="3234" y="-1233"/>
              <a:ext cx="93" cy="2560"/>
            </a:xfrm>
            <a:prstGeom prst="rect">
              <a:avLst/>
            </a:prstGeom>
            <a:solidFill>
              <a:srgbClr val="E0F6B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 rot="5400000">
              <a:off x="4242" y="-1234"/>
              <a:ext cx="95" cy="2560"/>
            </a:xfrm>
            <a:prstGeom prst="rect">
              <a:avLst/>
            </a:prstGeom>
            <a:solidFill>
              <a:srgbClr val="FAFAC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 rot="5400000">
              <a:off x="4826" y="-842"/>
              <a:ext cx="91" cy="1776"/>
            </a:xfrm>
            <a:prstGeom prst="rect">
              <a:avLst/>
            </a:prstGeom>
            <a:gradFill rotWithShape="0">
              <a:gsLst>
                <a:gs pos="0">
                  <a:srgbClr val="F4FCE7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0" y="6248400"/>
            <a:ext cx="2311400" cy="0"/>
          </a:xfrm>
          <a:prstGeom prst="line">
            <a:avLst/>
          </a:prstGeom>
          <a:noFill/>
          <a:ln w="38100">
            <a:solidFill>
              <a:srgbClr val="9CCE31"/>
            </a:solidFill>
            <a:round/>
            <a:headEnd/>
            <a:tailEnd/>
          </a:ln>
          <a:effectLst/>
        </p:spPr>
        <p:txBody>
          <a:bodyPr lIns="85963" tIns="42981" rIns="85963" bIns="4298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7650" y="228600"/>
            <a:ext cx="9410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332" y="1225130"/>
            <a:ext cx="921164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311400" y="6248400"/>
            <a:ext cx="7594600" cy="0"/>
          </a:xfrm>
          <a:prstGeom prst="line">
            <a:avLst/>
          </a:prstGeom>
          <a:noFill/>
          <a:ln w="38100">
            <a:solidFill>
              <a:srgbClr val="F7C600"/>
            </a:solidFill>
            <a:round/>
            <a:headEnd/>
            <a:tailEnd/>
          </a:ln>
          <a:effectLst/>
        </p:spPr>
        <p:txBody>
          <a:bodyPr lIns="85963" tIns="42981" rIns="85963" bIns="4298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-5400000">
            <a:off x="-2392146" y="3550653"/>
            <a:ext cx="5035129" cy="21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79" tIns="47890" rIns="95779" bIns="47890">
            <a:spAutoFit/>
          </a:bodyPr>
          <a:lstStyle/>
          <a:p>
            <a:pPr algn="ctr" defTabSz="958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Copyright © 2005-2023   InventyS  Research Company, All Rights Reserved. 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8194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2023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0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9" name="Shape 10"/>
          <p:cNvSpPr/>
          <p:nvPr userDrawn="1"/>
        </p:nvSpPr>
        <p:spPr>
          <a:xfrm rot="16200000">
            <a:off x="7144748" y="3536815"/>
            <a:ext cx="4870449" cy="235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890" tIns="47890" rIns="47890" bIns="47890">
            <a:spAutoFit/>
          </a:bodyPr>
          <a:lstStyle>
            <a:lvl1pPr algn="ctr" defTabSz="958126">
              <a:defRPr sz="11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indent="0" algn="ctr" defTabSz="95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/>
              <a:t>Inventys – </a:t>
            </a:r>
            <a:r>
              <a:rPr lang="en-US" sz="900" b="0" dirty="0">
                <a:solidFill>
                  <a:schemeClr val="bg1">
                    <a:lumMod val="65000"/>
                  </a:schemeClr>
                </a:solidFill>
              </a:rPr>
              <a:t>Reliable Responsible Manufacturing Partner for Global Supply Chains</a:t>
            </a:r>
            <a:endParaRPr lang="de-DE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2" y="6324600"/>
            <a:ext cx="96818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4" r:id="rId6"/>
    <p:sldLayoutId id="2147483668" r:id="rId7"/>
  </p:sldLayoutIdLst>
  <p:transition/>
  <p:hf hdr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Microsoft Sans Serif" panose="020B0604020202020204" pitchFamily="34" charset="0"/>
          <a:ea typeface="Verdana" panose="020B0604030504040204" pitchFamily="34" charset="0"/>
          <a:cs typeface="Microsoft Sans Serif" panose="020B0604020202020204" pitchFamily="34" charset="0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5pPr>
      <a:lvl6pPr marL="429814" algn="l" defTabSz="958126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6pPr>
      <a:lvl7pPr marL="859627" algn="l" defTabSz="958126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7pPr>
      <a:lvl8pPr marL="1289441" algn="l" defTabSz="958126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8pPr>
      <a:lvl9pPr marL="1719255" algn="l" defTabSz="958126" rtl="0" eaLnBrk="1" fontAlgn="base" hangingPunct="1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Neuropolitical" pitchFamily="34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1"/>
        </a:buBlip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76288" indent="-298450" algn="l" defTabSz="957263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2"/>
        </a:buBlip>
        <a:defRPr sz="2000">
          <a:solidFill>
            <a:srgbClr val="96969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95388" indent="-238125" algn="l" defTabSz="957263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1800">
          <a:solidFill>
            <a:srgbClr val="96969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74813" indent="-238125" algn="l" defTabSz="957263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4"/>
        </a:buBlip>
        <a:defRPr sz="1600">
          <a:solidFill>
            <a:srgbClr val="96969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 sz="1400">
          <a:solidFill>
            <a:srgbClr val="96969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84852" indent="-238785" algn="l" defTabSz="958126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>
          <a:solidFill>
            <a:srgbClr val="969696"/>
          </a:solidFill>
          <a:latin typeface="+mn-lt"/>
        </a:defRPr>
      </a:lvl6pPr>
      <a:lvl7pPr marL="3014666" indent="-238785" algn="l" defTabSz="958126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>
          <a:solidFill>
            <a:srgbClr val="969696"/>
          </a:solidFill>
          <a:latin typeface="+mn-lt"/>
        </a:defRPr>
      </a:lvl7pPr>
      <a:lvl8pPr marL="3444479" indent="-238785" algn="l" defTabSz="958126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>
          <a:solidFill>
            <a:srgbClr val="969696"/>
          </a:solidFill>
          <a:latin typeface="+mn-lt"/>
        </a:defRPr>
      </a:lvl8pPr>
      <a:lvl9pPr marL="3874293" indent="-238785" algn="l" defTabSz="958126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>
          <a:solidFill>
            <a:srgbClr val="969696"/>
          </a:solidFill>
          <a:latin typeface="+mn-lt"/>
        </a:defRPr>
      </a:lvl9pPr>
    </p:bodyStyle>
    <p:otherStyle>
      <a:defPPr>
        <a:defRPr lang="en-US"/>
      </a:defPPr>
      <a:lvl1pPr marL="0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814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627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441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255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069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882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96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510" algn="l" defTabSz="859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7.png"/><Relationship Id="rId4" Type="http://schemas.openxmlformats.org/officeDocument/2006/relationships/image" Target="../media/image52.jpe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emf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82C1-E34D-86D2-9415-C6E030446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hazard analysis</a:t>
            </a:r>
            <a:br>
              <a:rPr lang="en-US" dirty="0"/>
            </a:br>
            <a:r>
              <a:rPr lang="en-US" dirty="0"/>
              <a:t>for Safe Manufacturing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C3696-D93D-51A3-B226-A3EDEBF70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Studies @Inventys</a:t>
            </a:r>
          </a:p>
          <a:p>
            <a:r>
              <a:rPr lang="en-US" dirty="0"/>
              <a:t>2024 Jan 10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B4F01-4A7E-6EBB-A3FC-5D4B850D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0DE5A-8706-01C8-3209-A400D5C6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9F76E-C43E-F9D7-C843-B6025CCF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9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DC93-D97B-42EC-84F3-957CD12A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P527 Process Hazards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83DF05-D3FB-4BB7-91C4-B4509452A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851" y="980728"/>
            <a:ext cx="3628840" cy="5212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6C792-8C96-497E-B9B1-F8DCAA5E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9D2D0-3C94-4CC4-A834-3F535457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85A55-7B3A-41DA-9889-E2BCE4A8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343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6E10-CFE8-1D17-7BD4-24D967AC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Process Modifications / Analysis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06AD-40E1-7B58-8F8E-1B1D64E4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quantification of reaction heat </a:t>
            </a:r>
            <a:r>
              <a:rPr lang="en-US" dirty="0">
                <a:sym typeface="Wingdings" panose="05000000000000000000" pitchFamily="2" charset="2"/>
              </a:rPr>
              <a:t> RC studies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 understand whether the ~100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C safety margin provide is adequate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Observed reaction heat (cumulative) vs. </a:t>
            </a:r>
            <a:r>
              <a:rPr lang="en-US" dirty="0" err="1">
                <a:sym typeface="Wingdings" panose="05000000000000000000" pitchFamily="2" charset="2"/>
              </a:rPr>
              <a:t>C</a:t>
            </a:r>
            <a:r>
              <a:rPr lang="en-US" baseline="-25000" dirty="0" err="1">
                <a:sym typeface="Wingdings" panose="05000000000000000000" pitchFamily="2" charset="2"/>
              </a:rPr>
              <a:t>p,composite</a:t>
            </a:r>
            <a:r>
              <a:rPr lang="en-US" dirty="0">
                <a:sym typeface="Wingdings" panose="05000000000000000000" pitchFamily="2" charset="2"/>
              </a:rPr>
              <a:t>  How much temperature increase is possible</a:t>
            </a:r>
          </a:p>
          <a:p>
            <a:r>
              <a:rPr lang="en-US" dirty="0">
                <a:sym typeface="Wingdings" panose="05000000000000000000" pitchFamily="2" charset="2"/>
              </a:rPr>
              <a:t>Optimize (increase) Toluene loading to reduce the overall specific heat of the reaction mass (C</a:t>
            </a:r>
            <a:r>
              <a:rPr lang="en-US" baseline="-25000" dirty="0">
                <a:sym typeface="Wingdings" panose="05000000000000000000" pitchFamily="2" charset="2"/>
              </a:rPr>
              <a:t>p, composite</a:t>
            </a:r>
            <a:r>
              <a:rPr lang="en-US" dirty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 increase the amount of heat the can be adsorbed by the reaction mass to incite a temperature increase.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37484-62FA-805C-AA74-EB1B3A57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8E7C-F85D-4C01-FF30-02FFA7A5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DDC49-AF1E-4B2F-5672-BC2B6965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361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P527 – Product Decomposition &amp; Rapid Pressurization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65176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IN" dirty="0"/>
              <a:t>Process decomposition at high temp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Solvent evaporation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Rapid increase pressure   </a:t>
            </a:r>
          </a:p>
          <a:p>
            <a:pPr lvl="2"/>
            <a:r>
              <a:rPr lang="en-IN" dirty="0"/>
              <a:t>Toluene BP 112°C. </a:t>
            </a:r>
          </a:p>
          <a:p>
            <a:pPr lvl="2"/>
            <a:r>
              <a:rPr lang="en-IN" dirty="0"/>
              <a:t>Reaction mass decomposition at 150° C</a:t>
            </a:r>
            <a:r>
              <a:rPr lang="en-US" dirty="0"/>
              <a:t> </a:t>
            </a:r>
          </a:p>
          <a:p>
            <a:r>
              <a:rPr lang="en-IN" dirty="0"/>
              <a:t>Source</a:t>
            </a:r>
          </a:p>
          <a:p>
            <a:pPr lvl="1"/>
            <a:r>
              <a:rPr lang="en-IN" dirty="0"/>
              <a:t>DSC</a:t>
            </a:r>
          </a:p>
          <a:p>
            <a:pPr lvl="1"/>
            <a:r>
              <a:rPr lang="en-IN" dirty="0"/>
              <a:t>MSDS</a:t>
            </a:r>
          </a:p>
          <a:p>
            <a:pPr lvl="1"/>
            <a:r>
              <a:rPr lang="en-IN" dirty="0"/>
              <a:t>Lab Experiments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</a:t>
            </a:r>
          </a:p>
          <a:p>
            <a:pPr lvl="1"/>
            <a:r>
              <a:rPr lang="en-IN" dirty="0"/>
              <a:t>Distillation under vacuum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Rupture Disk (Burst Pressure 1.0Kg/cm2) followed by dump tank provided.</a:t>
            </a:r>
          </a:p>
          <a:p>
            <a:pPr lvl="1"/>
            <a:r>
              <a:rPr lang="en-IN" dirty="0"/>
              <a:t>Solvent distillation under vacuum at lower temp (&lt;50 °C)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B5C8A-DFA0-43AA-A017-7DF01482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429000"/>
            <a:ext cx="22964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40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51A5-B669-449E-A15A-064B9AC1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P527 – Water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B969-370E-4CD8-B59F-D064DD67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66800"/>
            <a:ext cx="9211644" cy="246888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US" dirty="0"/>
              <a:t>Thionyl Chloride solvent </a:t>
            </a:r>
            <a:r>
              <a:rPr lang="en-US" dirty="0">
                <a:sym typeface="Wingdings" panose="05000000000000000000" pitchFamily="2" charset="2"/>
              </a:rPr>
              <a:t> High </a:t>
            </a:r>
            <a:r>
              <a:rPr lang="en-US" dirty="0"/>
              <a:t>water sensitivity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 &amp; Existing Knowledge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/Administrative control</a:t>
            </a:r>
          </a:p>
          <a:p>
            <a:pPr lvl="1"/>
            <a:r>
              <a:rPr lang="en-IN" dirty="0"/>
              <a:t>Water ingress to be prevented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US" dirty="0"/>
              <a:t>Rupture Disk with Safety relief valve followed by dump tank provided.</a:t>
            </a:r>
          </a:p>
          <a:p>
            <a:pPr lvl="1"/>
            <a:r>
              <a:rPr lang="en-US" dirty="0"/>
              <a:t>Single fluid utility (</a:t>
            </a:r>
            <a:r>
              <a:rPr lang="en-US" dirty="0" err="1"/>
              <a:t>DowTherm</a:t>
            </a:r>
            <a:r>
              <a:rPr lang="en-US" dirty="0"/>
              <a:t>-J synthetic oil)compatible with process.</a:t>
            </a:r>
          </a:p>
          <a:p>
            <a:pPr lvl="1"/>
            <a:r>
              <a:rPr lang="en-US" dirty="0"/>
              <a:t>Trap provide between Multistage scrubber and process reactors.</a:t>
            </a:r>
          </a:p>
          <a:p>
            <a:pPr lvl="1"/>
            <a:r>
              <a:rPr lang="en-US" dirty="0"/>
              <a:t>Hooter alarm provided for Blower failure. </a:t>
            </a:r>
          </a:p>
          <a:p>
            <a:pPr lvl="1"/>
            <a:r>
              <a:rPr lang="en-US" dirty="0"/>
              <a:t>“U” loop vent with liquid seal provided in scrubber tank.</a:t>
            </a:r>
          </a:p>
          <a:p>
            <a:pPr lvl="1"/>
            <a:r>
              <a:rPr lang="en-US" dirty="0"/>
              <a:t>Process instruction/SOP displayed for power failure.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C3DB9-7355-44E6-BB33-D66EB08D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149B-D5FC-441A-992E-053E740C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94BCF-292A-4A71-8E9C-7A9DEA18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ECC0B-B1CA-456A-B5AD-026495C2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881" y="797390"/>
            <a:ext cx="1186919" cy="12845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DB7976B-B879-44C6-A24A-2F5E4E2F6C29}"/>
              </a:ext>
            </a:extLst>
          </p:cNvPr>
          <p:cNvSpPr txBox="1">
            <a:spLocks/>
          </p:cNvSpPr>
          <p:nvPr/>
        </p:nvSpPr>
        <p:spPr bwMode="auto">
          <a:xfrm>
            <a:off x="7924800" y="561532"/>
            <a:ext cx="1219200" cy="1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US" sz="800" kern="0" dirty="0">
                <a:solidFill>
                  <a:schemeClr val="tx1"/>
                </a:solidFill>
                <a:ea typeface="Microsoft Sans Serif" panose="020B0604020202020204" pitchFamily="34" charset="0"/>
              </a:rPr>
              <a:t>Hooter alarm for Blower at shop floor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B7410-1667-4AB9-8167-6AC9B6F3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057" y="2514600"/>
            <a:ext cx="1183546" cy="1362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7A3EF-270A-46CD-8511-14C479F7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046306"/>
            <a:ext cx="1674881" cy="20007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682CC7-2F25-4978-AFEE-7A5D2A919AE9}"/>
              </a:ext>
            </a:extLst>
          </p:cNvPr>
          <p:cNvSpPr txBox="1">
            <a:spLocks/>
          </p:cNvSpPr>
          <p:nvPr/>
        </p:nvSpPr>
        <p:spPr bwMode="auto">
          <a:xfrm>
            <a:off x="1219200" y="3855008"/>
            <a:ext cx="1066800" cy="18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US" sz="800" kern="0" dirty="0">
                <a:solidFill>
                  <a:schemeClr val="tx1"/>
                </a:solidFill>
                <a:ea typeface="Microsoft Sans Serif" panose="020B0604020202020204" pitchFamily="34" charset="0"/>
              </a:rPr>
              <a:t>Dump tank with 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7F4737-CB8C-40F5-96F4-0CD2A9856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167384"/>
            <a:ext cx="1462580" cy="188175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404D0EF-0854-4138-AA5E-641EAFEACB55}"/>
              </a:ext>
            </a:extLst>
          </p:cNvPr>
          <p:cNvSpPr txBox="1">
            <a:spLocks/>
          </p:cNvSpPr>
          <p:nvPr/>
        </p:nvSpPr>
        <p:spPr bwMode="auto">
          <a:xfrm>
            <a:off x="3048000" y="3854309"/>
            <a:ext cx="1066800" cy="18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US" sz="800" kern="0" dirty="0">
                <a:solidFill>
                  <a:schemeClr val="tx1"/>
                </a:solidFill>
                <a:ea typeface="Microsoft Sans Serif" panose="020B0604020202020204" pitchFamily="34" charset="0"/>
              </a:rPr>
              <a:t>Single fluid utility system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6277EA-6D97-499A-B3C0-B5DB152CF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000840"/>
            <a:ext cx="1674881" cy="204619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06DE445-1F5C-4949-93FC-884396E99999}"/>
              </a:ext>
            </a:extLst>
          </p:cNvPr>
          <p:cNvSpPr txBox="1">
            <a:spLocks/>
          </p:cNvSpPr>
          <p:nvPr/>
        </p:nvSpPr>
        <p:spPr bwMode="auto">
          <a:xfrm>
            <a:off x="4876800" y="3730887"/>
            <a:ext cx="1360582" cy="24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US" sz="800" kern="0" dirty="0">
                <a:solidFill>
                  <a:schemeClr val="tx1"/>
                </a:solidFill>
                <a:ea typeface="Microsoft Sans Serif" panose="020B0604020202020204" pitchFamily="34" charset="0"/>
              </a:rPr>
              <a:t>Process instruction /SOP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3FE797-542B-4DCE-BB57-03292953E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973" y="4000017"/>
            <a:ext cx="2381828" cy="209598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B6F8FF7-5E21-43C5-B1C2-7A410B2BCC5C}"/>
              </a:ext>
            </a:extLst>
          </p:cNvPr>
          <p:cNvSpPr txBox="1">
            <a:spLocks/>
          </p:cNvSpPr>
          <p:nvPr/>
        </p:nvSpPr>
        <p:spPr bwMode="auto">
          <a:xfrm>
            <a:off x="7880881" y="2254699"/>
            <a:ext cx="1066800" cy="18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US" sz="800" kern="0" dirty="0">
                <a:solidFill>
                  <a:schemeClr val="tx1"/>
                </a:solidFill>
                <a:ea typeface="Microsoft Sans Serif" panose="020B0604020202020204" pitchFamily="34" charset="0"/>
              </a:rPr>
              <a:t>Multistage scrubber with trap</a:t>
            </a:r>
          </a:p>
        </p:txBody>
      </p:sp>
    </p:spTree>
    <p:extLst>
      <p:ext uri="{BB962C8B-B14F-4D97-AF65-F5344CB8AC3E}">
        <p14:creationId xmlns:p14="http://schemas.microsoft.com/office/powerpoint/2010/main" val="3027711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27E6-5122-4F7D-AAFC-39682087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Pharma n-1 KRM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3EDFD-7962-4290-AF90-5E025EADF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Development &amp; Optimization</a:t>
            </a:r>
          </a:p>
          <a:p>
            <a:r>
              <a:rPr lang="en-US" dirty="0"/>
              <a:t>Pilot Production for Scale up Studies</a:t>
            </a:r>
          </a:p>
          <a:p>
            <a:r>
              <a:rPr lang="en-US" dirty="0"/>
              <a:t>Supply for Clinical Trials</a:t>
            </a:r>
          </a:p>
          <a:p>
            <a:r>
              <a:rPr lang="en-US" dirty="0"/>
              <a:t>US-FDA to be obtained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F3D66-C3E1-41B3-993B-0B3BED6C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4E95-C19D-439C-85EA-E80BDA03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188E6-1BED-4CC0-AA11-35BDB180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01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347-9BA6-4D91-80C1-3DFF8B30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Nitration – PHA Summary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E533-6DF2-4EEB-A8E3-F4454E39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Hazards Identified </a:t>
            </a:r>
          </a:p>
          <a:p>
            <a:pPr lvl="1"/>
            <a:r>
              <a:rPr lang="en-US" dirty="0"/>
              <a:t>Thermal Hazard of Reaction – heat of reaction &amp; runway </a:t>
            </a:r>
          </a:p>
          <a:p>
            <a:pPr lvl="1"/>
            <a:r>
              <a:rPr lang="en-US" dirty="0"/>
              <a:t>Thermal Hazard of Materials – exothermic decomposition of product </a:t>
            </a:r>
          </a:p>
          <a:p>
            <a:r>
              <a:rPr lang="en-US" dirty="0"/>
              <a:t>PHA 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Reaction Heat Estimate </a:t>
            </a:r>
            <a:r>
              <a:rPr lang="en-US" dirty="0">
                <a:sym typeface="Wingdings" panose="05000000000000000000" pitchFamily="2" charset="2"/>
              </a:rPr>
              <a:t> Potential adiabatic temperature rise</a:t>
            </a:r>
          </a:p>
          <a:p>
            <a:pPr lvl="2"/>
            <a:r>
              <a:rPr lang="en-US" dirty="0"/>
              <a:t>Customer input </a:t>
            </a:r>
          </a:p>
          <a:p>
            <a:pPr lvl="2"/>
            <a:r>
              <a:rPr lang="en-US" dirty="0"/>
              <a:t>Verified by Calculations</a:t>
            </a:r>
          </a:p>
          <a:p>
            <a:pPr lvl="2"/>
            <a:r>
              <a:rPr lang="en-US" dirty="0"/>
              <a:t>RC Planned </a:t>
            </a:r>
          </a:p>
          <a:p>
            <a:pPr lvl="1"/>
            <a:r>
              <a:rPr lang="en-US" dirty="0"/>
              <a:t>DSC/TSU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Decomposition Details, O</a:t>
            </a:r>
            <a:r>
              <a:rPr lang="en-US" dirty="0">
                <a:sym typeface="Wingdings" panose="05000000000000000000" pitchFamily="2" charset="2"/>
              </a:rPr>
              <a:t>nset temperature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Isolated product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Endotherm due to melting and evaporation of product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Reaction Screening Trials  Profile and Magnitude of Exotherm </a:t>
            </a:r>
          </a:p>
          <a:p>
            <a:pPr marL="4778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(before RC is conducted)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Amount of Nitrating mixture  Vs rise in reaction temperature 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Addition rate 6.0 Lit /</a:t>
            </a:r>
            <a:r>
              <a:rPr lang="en-US" dirty="0" err="1">
                <a:sym typeface="Wingdings" panose="05000000000000000000" pitchFamily="2" charset="2"/>
              </a:rPr>
              <a:t>hr</a:t>
            </a:r>
            <a:r>
              <a:rPr lang="en-US" dirty="0">
                <a:sym typeface="Wingdings" panose="05000000000000000000" pitchFamily="2" charset="2"/>
              </a:rPr>
              <a:t>  Vs temp rise 1 to 5 °C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Amount of Nitrating mixture  added Vs conversion of RM Vs time to reach contest conversion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Required time to consume Nitrating mixture and reach constant conversion after lot addition was up to 45 min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66E7-79A0-44ED-81AB-C3DD77E6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83B2-83E7-45D0-89ED-54A9C0A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F2F0-3FB4-46F9-85B8-3D37D806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150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347-9BA6-4D91-80C1-3DFF8B30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Nitration – Process Design &amp; Operations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E533-6DF2-4EEB-A8E3-F4454E39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Set Operating Temperature (vs. Onset Temperature vs. Potential Adiabatic Temperature Rise)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Addition Rate 6.0 ± 0.2 Lit / </a:t>
            </a:r>
            <a:r>
              <a:rPr lang="en-US" dirty="0" err="1">
                <a:sym typeface="Wingdings" panose="05000000000000000000" pitchFamily="2" charset="2"/>
              </a:rPr>
              <a:t>Hr</a:t>
            </a:r>
            <a:r>
              <a:rPr lang="en-US" dirty="0">
                <a:sym typeface="Wingdings" panose="05000000000000000000" pitchFamily="2" charset="2"/>
              </a:rPr>
              <a:t> in 8 lots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Reaction temperature -5 ± 5 °C</a:t>
            </a:r>
          </a:p>
          <a:p>
            <a:r>
              <a:rPr lang="en-US" dirty="0">
                <a:sym typeface="Wingdings" panose="05000000000000000000" pitchFamily="2" charset="2"/>
              </a:rPr>
              <a:t>To avoid accumulation of Nitrating mixture; reaction mass should send for HPLC analysis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Expect RM conversion ~ 12 to 13 % A  per lot of Nitrating mixture </a:t>
            </a:r>
          </a:p>
          <a:p>
            <a:r>
              <a:rPr lang="en-US" dirty="0">
                <a:sym typeface="Wingdings" panose="05000000000000000000" pitchFamily="2" charset="2"/>
              </a:rPr>
              <a:t>Manual Control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During Nitrating mixture charging; addition pot should not contain quantity more than 6 Kg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Expecting maximum temperature if 6.0 Kg gets in ~ 10 to 14 °C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Reaction performed in lab at 25 °C  to observed any possible runway  </a:t>
            </a:r>
          </a:p>
          <a:p>
            <a:r>
              <a:rPr lang="en-US" dirty="0">
                <a:sym typeface="Wingdings" panose="05000000000000000000" pitchFamily="2" charset="2"/>
              </a:rPr>
              <a:t>Operator Training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 aware that reaction is exothermic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Stop Nitrating mixture addition if reaction temp crosses 5 °C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conversion of RM per lot of Nitrating mixture in reaction mass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less than 10.0% then stop addition and wait till its more than 10.0%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Accidental spillage of Nitrating mixture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Confine spillage and treat with sand and soda ash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66E7-79A0-44ED-81AB-C3DD77E6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83B2-83E7-45D0-89ED-54A9C0A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F2F0-3FB4-46F9-85B8-3D37D806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72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A67E-EC17-4C9C-9CEC-0662122B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Material Hazards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95EE7-6D45-42D4-B83F-1097EB36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C59B-9F29-49FC-969F-70510C11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0891C-E103-4A35-8F3E-AF188263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4166EC-7860-45E1-853C-52CF9DA83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66" y="1225550"/>
            <a:ext cx="913003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91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3504-D9DE-465B-9742-46426818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Process Hazards 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711F3-2114-45EE-98A4-ABD0C194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2136B-9BAA-4586-ADAC-A27897F9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BFF84-12F7-4F4E-BC80-EB44EED4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D44CBE-C693-4142-9055-745CACEBB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446" y="914400"/>
            <a:ext cx="434736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87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C17F-22EB-44A9-A7F9-211AC1A3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DSC Data – Isolated product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339CF1-B32E-4179-BB67-01F6FCF76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817" y="1225550"/>
            <a:ext cx="6860529" cy="41084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B70E3-C1FC-4A0E-ADF0-9789F21F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5F89A-BFA1-46D7-9F68-30A79D6B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96D6B-862C-47F4-9A44-0CB9BECC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3C2B-6310-45BF-A3F5-96EF83198012}"/>
              </a:ext>
            </a:extLst>
          </p:cNvPr>
          <p:cNvSpPr txBox="1"/>
          <p:nvPr/>
        </p:nvSpPr>
        <p:spPr>
          <a:xfrm>
            <a:off x="914400" y="541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Exothermic event; endotherm due to Endotherm due to Melting and evaporation product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65550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18BD-B579-4159-BD39-B17AC28F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P527 Insecticide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F69A2-D93D-42E7-A344-11A38350A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Tech-pack Replication</a:t>
            </a:r>
          </a:p>
          <a:p>
            <a:r>
              <a:rPr lang="en-US" dirty="0"/>
              <a:t>Process Improvement</a:t>
            </a:r>
          </a:p>
          <a:p>
            <a:r>
              <a:rPr lang="en-US" dirty="0"/>
              <a:t>Pilot Production for Scale up Studies</a:t>
            </a:r>
          </a:p>
          <a:p>
            <a:r>
              <a:rPr lang="en-US" dirty="0"/>
              <a:t>Trial Production </a:t>
            </a:r>
          </a:p>
          <a:p>
            <a:r>
              <a:rPr lang="en-US" dirty="0"/>
              <a:t>Commercial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3681C-BA47-444E-9E57-D76951FE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C7A43-E046-4E24-BACC-BF63498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5B68-6A84-4615-A311-C8B56EAF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674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206D-96B9-4BF3-A209-F3BF3906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Aryl diazonium Tetrafluoroborate salt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0DDE-77D4-4433-A3EF-58F35EDB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Hazard identified </a:t>
            </a:r>
          </a:p>
          <a:p>
            <a:pPr lvl="1"/>
            <a:r>
              <a:rPr lang="en-US" dirty="0"/>
              <a:t>Stability of aryldiazonium tetrafluoroborate salt </a:t>
            </a:r>
          </a:p>
          <a:p>
            <a:pPr lvl="2"/>
            <a:r>
              <a:rPr lang="en-US" dirty="0"/>
              <a:t>Spontaneous decomposition leads to liberation of Nitrogen and Boron trifluoride gas </a:t>
            </a:r>
          </a:p>
          <a:p>
            <a:pPr lvl="1"/>
            <a:r>
              <a:rPr lang="en-US" dirty="0"/>
              <a:t>Contact with metal may triggers decomposition 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Literature data – DSC / in general compatibility understanding </a:t>
            </a:r>
          </a:p>
          <a:p>
            <a:r>
              <a:rPr lang="en-US" dirty="0"/>
              <a:t>Solution </a:t>
            </a:r>
          </a:p>
          <a:p>
            <a:pPr lvl="1"/>
            <a:r>
              <a:rPr lang="en-US" dirty="0"/>
              <a:t>Recommended not use metallic equipment to handle semi dry and dry powder of Aryl </a:t>
            </a:r>
            <a:r>
              <a:rPr lang="en-US" dirty="0" err="1"/>
              <a:t>tertrafluoroborate</a:t>
            </a:r>
            <a:r>
              <a:rPr lang="en-US" dirty="0"/>
              <a:t> salt </a:t>
            </a:r>
          </a:p>
          <a:p>
            <a:pPr lvl="1"/>
            <a:r>
              <a:rPr lang="en-US" dirty="0"/>
              <a:t>Recommended storage temperature less than 40 °C (source literature –DSC decomposition temperature onset ~ 140 °C) </a:t>
            </a:r>
          </a:p>
          <a:p>
            <a:pPr lvl="1"/>
            <a:r>
              <a:rPr lang="en-US" dirty="0"/>
              <a:t>Ensure free nitrous acid content less than 20 ppm (Test –quantitative NO2 detection strips; to be tested on Mother liquor) else wash with excess water </a:t>
            </a:r>
          </a:p>
          <a:p>
            <a:pPr lvl="1"/>
            <a:r>
              <a:rPr lang="en-US" dirty="0"/>
              <a:t>Mechanical bromine charging facility – to minimize human exposure </a:t>
            </a:r>
          </a:p>
          <a:p>
            <a:pPr lvl="1"/>
            <a:r>
              <a:rPr lang="en-US" dirty="0"/>
              <a:t>Pressure suite for operator </a:t>
            </a:r>
          </a:p>
          <a:p>
            <a:r>
              <a:rPr lang="en-US" dirty="0"/>
              <a:t>Implementation </a:t>
            </a:r>
          </a:p>
          <a:p>
            <a:pPr lvl="1"/>
            <a:r>
              <a:rPr lang="en-US" dirty="0"/>
              <a:t>Dedicated bromine handling and charging room</a:t>
            </a:r>
          </a:p>
          <a:p>
            <a:pPr lvl="1"/>
            <a:r>
              <a:rPr lang="en-US" dirty="0"/>
              <a:t>Multiple suction point along with elephant suction trunk provided </a:t>
            </a:r>
          </a:p>
          <a:p>
            <a:pPr lvl="1"/>
            <a:r>
              <a:rPr lang="en-US" dirty="0"/>
              <a:t>Cooling bath provide to pre-cool bromine bottles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Bromine compatible pressure suits were provided to operator </a:t>
            </a:r>
          </a:p>
          <a:p>
            <a:pPr lvl="1"/>
            <a:r>
              <a:rPr lang="en-US" dirty="0"/>
              <a:t>Emergency response kit for bromine spillage provided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6907-2C58-4F0C-871E-6909F956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74B3-7C1C-4C94-BA95-DED97B8E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A314-3347-437F-B335-A4039FCF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195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6D1F-9635-4329-BC9B-BC98490A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P518 DSC Aryl diazonium Tetrafluoroborate salt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B4EA37-79F0-4551-B740-38C08E2AA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745" y="1225550"/>
            <a:ext cx="6902673" cy="495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89F6-971F-40E8-9B34-D49DBE75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7E459-E290-414B-A59C-B8588282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C3D4-5147-4279-A83F-3315089C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266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88857-F7B7-41F1-BCD9-7806F537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P533 – RSM for Herbicide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A9644-0462-483A-B71E-16E1E8B0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00" y="914401"/>
            <a:ext cx="4706650" cy="2882713"/>
          </a:xfrm>
        </p:spPr>
        <p:txBody>
          <a:bodyPr/>
          <a:lstStyle/>
          <a:p>
            <a:r>
              <a:rPr lang="en-US" dirty="0"/>
              <a:t>Process Development for Reducing Environmental Impact</a:t>
            </a:r>
          </a:p>
          <a:p>
            <a:r>
              <a:rPr lang="en-US" dirty="0"/>
              <a:t>Pilot Production for Scale up Studies</a:t>
            </a:r>
          </a:p>
          <a:p>
            <a:endParaRPr lang="en-US" dirty="0"/>
          </a:p>
          <a:p>
            <a:r>
              <a:rPr lang="en-US" dirty="0"/>
              <a:t>Registration Underway</a:t>
            </a:r>
          </a:p>
          <a:p>
            <a:r>
              <a:rPr lang="en-US" dirty="0"/>
              <a:t>Trial Production - Awaited</a:t>
            </a:r>
          </a:p>
          <a:p>
            <a:r>
              <a:rPr lang="en-US" dirty="0"/>
              <a:t>Commercial Production - Awaited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BE0E-1C48-4A22-A8BE-48176B8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38DC-D9BC-4D01-9F57-1848E9F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D648-6D29-4D4C-AF0C-E522245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45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347-9BA6-4D91-80C1-3DFF8B30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P533 Oxidation – PHA Summary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E533-6DF2-4EEB-A8E3-F4454E39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</a:t>
            </a:r>
            <a:r>
              <a:rPr lang="en-IN" dirty="0" err="1"/>
              <a:t>azards</a:t>
            </a:r>
            <a:r>
              <a:rPr lang="en-IN" dirty="0"/>
              <a:t> Identified</a:t>
            </a:r>
          </a:p>
          <a:p>
            <a:pPr lvl="1"/>
            <a:r>
              <a:rPr lang="en-US" dirty="0"/>
              <a:t>Thermal Hazard of Reaction – due to accumulation of hydrogen peroxide in reaction </a:t>
            </a:r>
          </a:p>
          <a:p>
            <a:pPr lvl="2"/>
            <a:r>
              <a:rPr lang="en-US" dirty="0"/>
              <a:t>Literature Study &amp; Calculations with Experimental Confirmation</a:t>
            </a:r>
          </a:p>
          <a:p>
            <a:pPr lvl="1"/>
            <a:r>
              <a:rPr lang="en-US" dirty="0"/>
              <a:t>Thermal Hazard of Materials – product itself</a:t>
            </a:r>
          </a:p>
          <a:p>
            <a:pPr lvl="2"/>
            <a:r>
              <a:rPr lang="en-US" dirty="0"/>
              <a:t>DSC</a:t>
            </a:r>
          </a:p>
          <a:p>
            <a:pPr lvl="1"/>
            <a:r>
              <a:rPr lang="en-US" dirty="0"/>
              <a:t>Fire hazards of Oxygen generated -  due decomposition of Hydrogen peroxide </a:t>
            </a:r>
          </a:p>
          <a:p>
            <a:pPr lvl="2"/>
            <a:r>
              <a:rPr lang="en-US" dirty="0"/>
              <a:t>Literature Studies</a:t>
            </a:r>
          </a:p>
          <a:p>
            <a:r>
              <a:rPr lang="en-US" dirty="0"/>
              <a:t>PHA 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Reaction Heat Estimate </a:t>
            </a:r>
            <a:r>
              <a:rPr lang="en-US" dirty="0">
                <a:sym typeface="Wingdings" panose="05000000000000000000" pitchFamily="2" charset="2"/>
              </a:rPr>
              <a:t> Potential adiabatic temperature rise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Heat of reaction (Estimated) 3747.3 KJ/Lg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Expected Temp rise of reaction Mass ~ 5.33 </a:t>
            </a:r>
            <a:r>
              <a:rPr lang="en-IN" dirty="0"/>
              <a:t>°C 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Due to H2O2 decomposition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Expected temperature rise due to decomposition of unreacted H2O2 (Not more than 1.0% w/w) ~ 10.01°C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Expected Maximum Process temperature ~ 80 (operating temp) + 10.01 ( due to H2O2 decomposition) + 5.33</a:t>
            </a:r>
            <a:r>
              <a:rPr lang="en-IN" dirty="0"/>
              <a:t>°C  ( heat of reaction) </a:t>
            </a:r>
            <a:r>
              <a:rPr lang="en-US" dirty="0">
                <a:sym typeface="Wingdings" panose="05000000000000000000" pitchFamily="2" charset="2"/>
              </a:rPr>
              <a:t>= 95.34 °C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Calculation are based on Estimated Heat of reaction &amp; Cp value of reaction mass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Thus Expected temperature rise is less than Boiling point of water </a:t>
            </a:r>
          </a:p>
          <a:p>
            <a:pPr lvl="2"/>
            <a:r>
              <a:rPr lang="en-US" dirty="0"/>
              <a:t>Will be verified by RC</a:t>
            </a:r>
          </a:p>
          <a:p>
            <a:pPr lvl="1"/>
            <a:r>
              <a:rPr lang="en-US" dirty="0"/>
              <a:t>DSC/TSU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Decomposition Details, O</a:t>
            </a:r>
            <a:r>
              <a:rPr lang="en-US" dirty="0">
                <a:sym typeface="Wingdings" panose="05000000000000000000" pitchFamily="2" charset="2"/>
              </a:rPr>
              <a:t>nset temperature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Reaction mass - &gt; endotherm due to water evaporation observed at 105°C; no exothermic event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Isolated wet product -&gt; major endotherm due to melting of product and second endotherm may be due to evaporation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Reaction Screening Trials  Profile and Magnitude of Exotherm (before RC is conducted)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Amount of H2O2 add Vs rise in reaction temperature 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Addition rate 0.07 kg /</a:t>
            </a:r>
            <a:r>
              <a:rPr lang="en-US" dirty="0" err="1">
                <a:sym typeface="Wingdings" panose="05000000000000000000" pitchFamily="2" charset="2"/>
              </a:rPr>
              <a:t>hr</a:t>
            </a:r>
            <a:r>
              <a:rPr lang="en-US" dirty="0">
                <a:sym typeface="Wingdings" panose="05000000000000000000" pitchFamily="2" charset="2"/>
              </a:rPr>
              <a:t>  Vs temp rise 1 to 5 °C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Amount of H2O2 added Vs time to consume H2O2 below 1.0 % w/w (</a:t>
            </a:r>
            <a:r>
              <a:rPr lang="en-US" dirty="0" err="1">
                <a:sym typeface="Wingdings" panose="05000000000000000000" pitchFamily="2" charset="2"/>
              </a:rPr>
              <a:t>wrt</a:t>
            </a:r>
            <a:r>
              <a:rPr lang="en-US" dirty="0">
                <a:sym typeface="Wingdings" panose="05000000000000000000" pitchFamily="2" charset="2"/>
              </a:rPr>
              <a:t> total reaction mass)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Required time to consume H2O2 after lot addition was </a:t>
            </a:r>
            <a:r>
              <a:rPr lang="en-US" dirty="0" err="1">
                <a:sym typeface="Wingdings" panose="05000000000000000000" pitchFamily="2" charset="2"/>
              </a:rPr>
              <a:t>upto</a:t>
            </a:r>
            <a:r>
              <a:rPr lang="en-US" dirty="0">
                <a:sym typeface="Wingdings" panose="05000000000000000000" pitchFamily="2" charset="2"/>
              </a:rPr>
              <a:t> 30 min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Amount  of H2O2 added Vs Oxygen liberated (to be release with Nitrogen stream; maintaining oxygen concentration less than 2.0%)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66E7-79A0-44ED-81AB-C3DD77E6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83B2-83E7-45D0-89ED-54A9C0A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F2F0-3FB4-46F9-85B8-3D37D806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100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347-9BA6-4D91-80C1-3DFF8B30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P533 Oxidation – Process Design &amp; Operations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E533-6DF2-4EEB-A8E3-F4454E39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Conclusions  Design &amp;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Set Operating Temperature (vs. Onset Temperature vs. Potential Adiabatic Temperature Rise)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Addition Rate 0.07 ± 0.01 Kg / </a:t>
            </a:r>
            <a:r>
              <a:rPr lang="en-US" dirty="0" err="1">
                <a:sym typeface="Wingdings" panose="05000000000000000000" pitchFamily="2" charset="2"/>
              </a:rPr>
              <a:t>Hr</a:t>
            </a:r>
            <a:r>
              <a:rPr lang="en-US" dirty="0">
                <a:sym typeface="Wingdings" panose="05000000000000000000" pitchFamily="2" charset="2"/>
              </a:rPr>
              <a:t> in three lots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Reaction temperature 80 ± 5 °C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 avoid accumulation of H2O2; it’s content in reaction mass should be less than 1.0% </a:t>
            </a:r>
            <a:r>
              <a:rPr lang="en-US" dirty="0" err="1">
                <a:sym typeface="Wingdings" panose="05000000000000000000" pitchFamily="2" charset="2"/>
              </a:rPr>
              <a:t>wrt</a:t>
            </a:r>
            <a:r>
              <a:rPr lang="en-US" dirty="0">
                <a:sym typeface="Wingdings" panose="05000000000000000000" pitchFamily="2" charset="2"/>
              </a:rPr>
              <a:t> total reaction mass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Sample to be sent for H2O2 content analysis after 30 min of H2O2 lot addition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Manual Control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During H2O2 charging; addition pot should not contain quantity more than 3.5 Kg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Expecting maximum temperature if 3.5 Kg gets in ~ 100 °C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Ensure vent is open and always monitored for Oxygen content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Operator Training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Be aware that reaction is exothermic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Stop H2O2 addition if reaction temp crosses 85 °C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Accidental spillage of H2O2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Confine spillage and treat with 15% solution of sodium bisulfite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Residual H2O2 content in reaction mass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If more than 1.0% then stop addition and wait till it reduced to below 1.0%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Monitor Oxygen content of vent stream; should be less than 2.0%; If more than 2.0%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Adjust rate of H2O2 addition ( specifically for lot 3)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Adjust the flow rate of nitrogen </a:t>
            </a:r>
          </a:p>
          <a:p>
            <a:pPr marL="957263" lvl="2" indent="0"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66E7-79A0-44ED-81AB-C3DD77E6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83B2-83E7-45D0-89ED-54A9C0A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F2F0-3FB4-46F9-85B8-3D37D806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644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F7B5-53F8-4643-AE5D-FE96EC5F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P533 Material Hazards 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ACD658-283D-4FA3-825E-EF89BB57C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" y="1346938"/>
            <a:ext cx="9212263" cy="4710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4DD2B-75CC-44A8-819E-744016AD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E299-C5CA-4F65-BEAF-B43FD175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46A17-BE2E-42F4-AE75-2AF4A131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799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C8FA-7F00-4126-94DD-6AB8E6EA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P533 Process Hazards 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410D5-D65E-47C3-A726-C8C2E4A2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3AC6-079F-428B-AB5C-7DE39A3E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BA21-EBBE-4EFF-BA51-B2362D48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46C0CA-F82D-4BE4-B9C9-36EB12850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296" y="914400"/>
            <a:ext cx="429506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08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7001-2837-4874-9431-89D24643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P533 DSC Data – Oxidation reaction &amp; isolated product 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121DBC-2840-44C9-BA8E-2E1163FF9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6084" y="1281964"/>
            <a:ext cx="4500401" cy="367103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B105-5627-46BC-B967-F9421E90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4628-C30F-4781-A838-8057D513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3C27-CB9A-463E-95EF-7B077105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489A4-CF07-4BFA-B0C2-E1A964A4B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4" y="1245019"/>
            <a:ext cx="4832386" cy="3860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20A2B6-9FDB-4691-8897-05B152557A4A}"/>
              </a:ext>
            </a:extLst>
          </p:cNvPr>
          <p:cNvSpPr txBox="1"/>
          <p:nvPr/>
        </p:nvSpPr>
        <p:spPr>
          <a:xfrm>
            <a:off x="685800" y="5486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exothermic event observed, endotherm was due to evaporation of solvent (water) in reaction mass and melting point endotherm due to melting of product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71711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8C7A-5A91-48E6-8350-A650FEE8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P533 Estimated Heat of reaction at RT (2</a:t>
            </a:r>
            <a:r>
              <a:rPr lang="en-US" baseline="30000" dirty="0"/>
              <a:t>nd</a:t>
            </a:r>
            <a:r>
              <a:rPr lang="en-US" dirty="0"/>
              <a:t> Order analogue)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9FB13-97E3-4640-B75E-FC13C7B8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386D-B8F1-49FF-B126-891C2C5D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1220-5792-4D7F-A089-B545AAB5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3F81910-73C3-44EF-9A59-F095AC895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181" y="1225550"/>
            <a:ext cx="571780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59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88857-F7B7-41F1-BCD9-7806F537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– Advanced Intermediate Insecticide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A9644-0462-483A-B71E-16E1E8B0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00" y="914401"/>
            <a:ext cx="4706650" cy="2882713"/>
          </a:xfrm>
        </p:spPr>
        <p:txBody>
          <a:bodyPr/>
          <a:lstStyle/>
          <a:p>
            <a:r>
              <a:rPr lang="en-US" dirty="0"/>
              <a:t>Process Tech-pack Replication</a:t>
            </a:r>
          </a:p>
          <a:p>
            <a:r>
              <a:rPr lang="en-US" dirty="0"/>
              <a:t>Process Improvement</a:t>
            </a:r>
          </a:p>
          <a:p>
            <a:r>
              <a:rPr lang="en-US" dirty="0"/>
              <a:t>Pilot Production for Scale up Studies</a:t>
            </a:r>
          </a:p>
          <a:p>
            <a:r>
              <a:rPr lang="en-US" dirty="0"/>
              <a:t>Trial Production </a:t>
            </a:r>
          </a:p>
          <a:p>
            <a:r>
              <a:rPr lang="en-US" dirty="0"/>
              <a:t>Commercial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BE0E-1C48-4A22-A8BE-48176B8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38DC-D9BC-4D01-9F57-1848E9F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D648-6D29-4D4C-AF0C-E522245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90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98E4-64A2-52C0-8EFD-DC39BAF3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P527 Intermediate – Chlorination + Work-Up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4F89-B0F9-84BB-728A-45B70A8C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2590800"/>
            <a:ext cx="9211644" cy="3587330"/>
          </a:xfrm>
        </p:spPr>
        <p:txBody>
          <a:bodyPr/>
          <a:lstStyle/>
          <a:p>
            <a:r>
              <a:rPr lang="en-US" dirty="0"/>
              <a:t>Hazards suspected (preliminary review)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Chemical Incompatibility  SOCl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with Water,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Corrosivity  SOCl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Byproducts (SO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HCl)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Release of Non-Condensable Gases (Pressure)  SO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HCl</a:t>
            </a:r>
          </a:p>
          <a:p>
            <a:pPr lvl="2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Addressed through incorporation of engineering design measures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Potential Product Decomposition  Side reaction of ‘carbonyl’ or ‘carbonyl-adjacent’ and acidic species (at higher temperature  potential for autocatalytic decomposition)</a:t>
            </a:r>
          </a:p>
          <a:p>
            <a:pPr lvl="2"/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Further characterization required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88A9-A614-E1CB-21F6-197ABFB5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1F0B-A03F-AA70-91DB-0958A044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1CA7-496C-7718-C718-F6BF691C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04B88-5E94-3723-84B5-0E91C3F7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99794"/>
            <a:ext cx="6646138" cy="12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162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347-9BA6-4D91-80C1-3DFF8B30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Hydrogenation – PHA, Design, &amp; Operations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E533-6DF2-4EEB-A8E3-F4454E39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</a:t>
            </a:r>
            <a:r>
              <a:rPr lang="en-IN" dirty="0" err="1"/>
              <a:t>azards</a:t>
            </a:r>
            <a:r>
              <a:rPr lang="en-IN" dirty="0"/>
              <a:t> Identified </a:t>
            </a:r>
          </a:p>
          <a:p>
            <a:pPr lvl="1"/>
            <a:r>
              <a:rPr lang="en-US" dirty="0"/>
              <a:t>Thermal Hazard of Reaction – heat of reaction </a:t>
            </a:r>
          </a:p>
          <a:p>
            <a:pPr lvl="2"/>
            <a:r>
              <a:rPr lang="en-US" dirty="0"/>
              <a:t>Literature Study &amp; Calculations with Experimental Confirmation</a:t>
            </a:r>
          </a:p>
          <a:p>
            <a:pPr lvl="1"/>
            <a:r>
              <a:rPr lang="en-US" dirty="0"/>
              <a:t>Fire Hazard of Materials – Hydrogen venting; Handling of </a:t>
            </a:r>
            <a:r>
              <a:rPr lang="en-US" dirty="0" err="1"/>
              <a:t>raney</a:t>
            </a:r>
            <a:r>
              <a:rPr lang="en-US" dirty="0"/>
              <a:t> Nickel</a:t>
            </a:r>
          </a:p>
          <a:p>
            <a:pPr lvl="2"/>
            <a:r>
              <a:rPr lang="en-US" dirty="0"/>
              <a:t>Literature Studies </a:t>
            </a:r>
          </a:p>
          <a:p>
            <a:r>
              <a:rPr lang="en-US" dirty="0"/>
              <a:t>Evaluation Process </a:t>
            </a:r>
            <a:r>
              <a:rPr lang="en-US" dirty="0">
                <a:sym typeface="Wingdings" panose="05000000000000000000" pitchFamily="2" charset="2"/>
              </a:rPr>
              <a:t> Conclusions</a:t>
            </a:r>
            <a:endParaRPr lang="en-US" dirty="0"/>
          </a:p>
          <a:p>
            <a:pPr lvl="1"/>
            <a:r>
              <a:rPr lang="en-US" dirty="0"/>
              <a:t>Reaction Heat Estimate </a:t>
            </a:r>
            <a:r>
              <a:rPr lang="en-US" dirty="0">
                <a:sym typeface="Wingdings" panose="05000000000000000000" pitchFamily="2" charset="2"/>
              </a:rPr>
              <a:t> Potential adiabatic temperature rise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Heat of reaction (Estimated) 233.37 KJ/Lg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Expected Temp rise of reaction Mass ~ 0.03 </a:t>
            </a:r>
            <a:r>
              <a:rPr lang="en-IN" dirty="0"/>
              <a:t>°C 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Expected Maximum Process temperature ~ 80 (operating temp) + 0.03</a:t>
            </a:r>
            <a:r>
              <a:rPr lang="en-IN" dirty="0"/>
              <a:t>°C  ( heat of reaction) </a:t>
            </a:r>
            <a:r>
              <a:rPr lang="en-US" dirty="0">
                <a:sym typeface="Wingdings" panose="05000000000000000000" pitchFamily="2" charset="2"/>
              </a:rPr>
              <a:t>= 80.03 °C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Calculation are based on Estimated Heat of reaction &amp; Cp value of reaction mass </a:t>
            </a:r>
          </a:p>
          <a:p>
            <a:pPr lvl="1"/>
            <a:r>
              <a:rPr lang="en-US" sz="2300" dirty="0">
                <a:solidFill>
                  <a:schemeClr val="accent6">
                    <a:lumMod val="75000"/>
                  </a:schemeClr>
                </a:solidFill>
              </a:rPr>
              <a:t>Thus Expected temperature rise is not significant </a:t>
            </a:r>
          </a:p>
          <a:p>
            <a:pPr lvl="1"/>
            <a:r>
              <a:rPr lang="en-US" dirty="0"/>
              <a:t>DSC/TSU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Decomposition Details, O</a:t>
            </a:r>
            <a:r>
              <a:rPr lang="en-US" dirty="0">
                <a:sym typeface="Wingdings" panose="05000000000000000000" pitchFamily="2" charset="2"/>
              </a:rPr>
              <a:t>nset temperature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Does not shows any exothermic event; observed endotherm may be due to boiling point of Product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Reaction Screening Trials  Profile and Magnitude of Exotherm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Not required ; exotherm not observed </a:t>
            </a:r>
          </a:p>
          <a:p>
            <a:r>
              <a:rPr lang="en-US" dirty="0">
                <a:sym typeface="Wingdings" panose="05000000000000000000" pitchFamily="2" charset="2"/>
              </a:rPr>
              <a:t>Conclusions  Design &amp;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Set Operating Temperature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Hydrogen pressure 17 to 20 kg/Cm2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Reaction temperature – 80 ± 5°C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Automation</a:t>
            </a:r>
          </a:p>
          <a:p>
            <a:pPr lvl="2"/>
            <a:r>
              <a:rPr lang="en-US" sz="21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Hydrogen pressure (inversely) &amp; cooling water (proportionately) Vs Reaction temperature -  controlled loop required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Operator Training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Handling Raney Nickel  -Pyrophoric in nature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Always keep wet or under water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Catch fire when get dry and in contact with air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Ensure oxygen content in reactor less than 0.5%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66E7-79A0-44ED-81AB-C3DD77E6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83B2-83E7-45D0-89ED-54A9C0A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F2F0-3FB4-46F9-85B8-3D37D806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89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CEC8-B903-4563-9B05-250C7484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Material Hazards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883FE0-F69B-4EBD-80FF-C605EF153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60120"/>
            <a:ext cx="8211994" cy="5212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18012-29EE-4F94-9DCE-83599759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57A0-979E-452A-9891-881FF5D6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5C51-8F84-4130-915C-CEF63D23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889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3857-971E-45B4-888A-D0AA5EDC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Process Hazards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4E07-40D3-4BFD-B181-D1DC4F15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88A6F-FAFF-4497-B749-3B685B80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17868-917D-454E-8942-51988B8D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408368-4290-46E9-9A55-13B7C0E33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256" y="990600"/>
            <a:ext cx="606007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203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EFFC-763C-48EB-94A4-74859B83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DSC Data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BDDF0-BC48-4A4A-AA5B-473135A87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76" y="1225550"/>
            <a:ext cx="8295210" cy="38798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DDBF0-00CE-43D0-9932-9D8D44C1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7BA89-434C-4068-8D39-6AF844CB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CBA27-6838-4DC0-BC38-455A869D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E6D0A-45EE-4783-932F-AA1CBF832CB0}"/>
              </a:ext>
            </a:extLst>
          </p:cNvPr>
          <p:cNvSpPr txBox="1"/>
          <p:nvPr/>
        </p:nvSpPr>
        <p:spPr>
          <a:xfrm>
            <a:off x="914400" y="541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Exothermic event; endotherm due to boiling point of  product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31554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DFF2-0C9D-46DC-8C3F-5A442AAD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Estimated Heat of reaction at RT (2</a:t>
            </a:r>
            <a:r>
              <a:rPr lang="en-US" baseline="30000" dirty="0"/>
              <a:t>nd</a:t>
            </a:r>
            <a:r>
              <a:rPr lang="en-US" dirty="0"/>
              <a:t> Order analogue)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78061-A918-45F0-8882-24B339D8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0E95-13AA-456C-9A43-CD832DAC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5447-A711-4792-B064-DB3F89CE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58DD6D-D60F-496F-8150-FB69FBD14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36" y="1225550"/>
            <a:ext cx="798889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7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– Pyrophoric Catalyst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65176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IN" dirty="0"/>
              <a:t>Presence of Pyrophoric Raney Nickel in Hydrogenation filtration</a:t>
            </a:r>
            <a:endParaRPr lang="en-US" dirty="0"/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</a:t>
            </a:r>
          </a:p>
          <a:p>
            <a:pPr lvl="1"/>
            <a:r>
              <a:rPr lang="en-IN" dirty="0"/>
              <a:t>Closed filtration system</a:t>
            </a:r>
          </a:p>
          <a:p>
            <a:pPr lvl="1"/>
            <a:r>
              <a:rPr lang="en-IN" dirty="0"/>
              <a:t>Nitrogen blanketing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US" dirty="0"/>
              <a:t>Candle filter when catalyst is to be reloaded in to the reactor</a:t>
            </a:r>
          </a:p>
          <a:p>
            <a:pPr lvl="1"/>
            <a:r>
              <a:rPr lang="en-US" dirty="0"/>
              <a:t>PNF when catalyst is to be discharged </a:t>
            </a:r>
          </a:p>
          <a:p>
            <a:pPr lvl="1"/>
            <a:r>
              <a:rPr lang="en-US" dirty="0"/>
              <a:t>Nitrogen Blanketing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2" descr="Flammable, self-reactive, pyrophoric, self-heating, emits flammable gas,  organic peroxide">
            <a:extLst>
              <a:ext uri="{FF2B5EF4-FFF2-40B4-BE49-F238E27FC236}">
                <a16:creationId xmlns:a16="http://schemas.microsoft.com/office/drawing/2014/main" id="{70651A1F-C09D-414E-BBE3-EE494ED63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9" y="381000"/>
            <a:ext cx="103214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lammable, self-reactive, pyrophoric, self-heating, emits flammable gas,  organic peroxide">
            <a:extLst>
              <a:ext uri="{FF2B5EF4-FFF2-40B4-BE49-F238E27FC236}">
                <a16:creationId xmlns:a16="http://schemas.microsoft.com/office/drawing/2014/main" id="{B5EBAED5-5A0B-457F-AFC9-2F7F818B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Know Your Hazard Symbols (Pictograms) | Office of Environmental Health and  Safety">
            <a:extLst>
              <a:ext uri="{FF2B5EF4-FFF2-40B4-BE49-F238E27FC236}">
                <a16:creationId xmlns:a16="http://schemas.microsoft.com/office/drawing/2014/main" id="{BE6672B8-CA42-447C-8431-3BA670CA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1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94C4CC-9A2C-4EAD-849D-867DC6284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43" y="3352800"/>
            <a:ext cx="33247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05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P487 – Fire &amp; Asphyxiation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301752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IN" dirty="0"/>
              <a:t>Flammable vapor of Toluene </a:t>
            </a:r>
          </a:p>
          <a:p>
            <a:pPr lvl="2"/>
            <a:r>
              <a:rPr lang="en-IN" dirty="0"/>
              <a:t>LEL of Toluene is 1.1%</a:t>
            </a:r>
          </a:p>
          <a:p>
            <a:pPr lvl="2"/>
            <a:r>
              <a:rPr lang="en-IN" dirty="0"/>
              <a:t>UEL of Toluene-7.1%</a:t>
            </a:r>
          </a:p>
          <a:p>
            <a:pPr lvl="2"/>
            <a:r>
              <a:rPr lang="en-IN" dirty="0"/>
              <a:t>Flash point of Toluene- 4°C</a:t>
            </a:r>
            <a:endParaRPr lang="en-US" dirty="0"/>
          </a:p>
          <a:p>
            <a:pPr lvl="1"/>
            <a:r>
              <a:rPr lang="en-US" dirty="0"/>
              <a:t>Asphyxiation by Nitrogen while opening and unloading the centrifuge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 &amp; Laboratory Studies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controls &amp; SOP</a:t>
            </a:r>
          </a:p>
          <a:p>
            <a:pPr lvl="1"/>
            <a:r>
              <a:rPr lang="en-IN" dirty="0"/>
              <a:t>Closed system for filtration with grounding </a:t>
            </a:r>
          </a:p>
          <a:p>
            <a:pPr lvl="1"/>
            <a:r>
              <a:rPr lang="en-IN" dirty="0"/>
              <a:t>Nitrogen blanketing &amp; CFG opening SOP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Automatic Nitrogen blanketing system implemented with interlocks</a:t>
            </a:r>
          </a:p>
          <a:p>
            <a:pPr lvl="2"/>
            <a:r>
              <a:rPr lang="en-IN" dirty="0"/>
              <a:t>Centrifuge will not start till nitrogen switch is on. </a:t>
            </a:r>
          </a:p>
          <a:p>
            <a:pPr lvl="2"/>
            <a:r>
              <a:rPr lang="en-IN" dirty="0"/>
              <a:t>80 Second Timer provide for replacing oxygen</a:t>
            </a:r>
          </a:p>
          <a:p>
            <a:pPr lvl="1"/>
            <a:r>
              <a:rPr lang="en-IN" dirty="0"/>
              <a:t>200mmWC Nitrogen pressure maintained in the centrifuge and Sump tank</a:t>
            </a:r>
          </a:p>
          <a:p>
            <a:pPr lvl="1"/>
            <a:r>
              <a:rPr lang="en-IN" dirty="0"/>
              <a:t>Interlock provided with centrifuge lid and N2 blanketing system </a:t>
            </a:r>
          </a:p>
          <a:p>
            <a:pPr marL="957263" lvl="2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186DF-C0E1-4E69-A2D4-5162E501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52400"/>
            <a:ext cx="97155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8383B-C3FC-4343-83A3-8AB1B5C5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52400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B51AA-8CBB-4781-B6E6-2D4BF3ED7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95228"/>
            <a:ext cx="4648200" cy="2049068"/>
          </a:xfrm>
          <a:prstGeom prst="rect">
            <a:avLst/>
          </a:prstGeom>
          <a:ln w="12700" cmpd="dbl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9BD152-9F3C-4561-AFB8-6B1F55F7D6A3}"/>
              </a:ext>
            </a:extLst>
          </p:cNvPr>
          <p:cNvSpPr txBox="1"/>
          <p:nvPr/>
        </p:nvSpPr>
        <p:spPr>
          <a:xfrm>
            <a:off x="693737" y="4426596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Hooter on low pressure of nitrogen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BDAAA-FE46-4E33-BCDE-9C699CD18DD9}"/>
              </a:ext>
            </a:extLst>
          </p:cNvPr>
          <p:cNvSpPr txBox="1"/>
          <p:nvPr/>
        </p:nvSpPr>
        <p:spPr>
          <a:xfrm>
            <a:off x="7315200" y="434830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Organization control </a:t>
            </a:r>
          </a:p>
          <a:p>
            <a:r>
              <a:rPr lang="en-US" dirty="0">
                <a:solidFill>
                  <a:srgbClr val="FF0000"/>
                </a:solidFill>
              </a:rPr>
              <a:t>Hazard/risk communication part of BMR, Training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153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88857-F7B7-41F1-BCD9-7806F537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P440 – Advanced Intermediate Insecticide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A9644-0462-483A-B71E-16E1E8B0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00" y="914401"/>
            <a:ext cx="4706650" cy="2882713"/>
          </a:xfrm>
        </p:spPr>
        <p:txBody>
          <a:bodyPr/>
          <a:lstStyle/>
          <a:p>
            <a:r>
              <a:rPr lang="en-US" dirty="0"/>
              <a:t>Process Development Batch</a:t>
            </a:r>
          </a:p>
          <a:p>
            <a:r>
              <a:rPr lang="en-US" dirty="0"/>
              <a:t>Process Optimization</a:t>
            </a:r>
          </a:p>
          <a:p>
            <a:r>
              <a:rPr lang="en-US" dirty="0"/>
              <a:t>Conversion to Flow Chemistry</a:t>
            </a:r>
          </a:p>
          <a:p>
            <a:r>
              <a:rPr lang="en-US" dirty="0"/>
              <a:t>Pilot Production for Scale up Studies</a:t>
            </a:r>
          </a:p>
          <a:p>
            <a:r>
              <a:rPr lang="en-US" dirty="0"/>
              <a:t>Trial Production </a:t>
            </a:r>
          </a:p>
          <a:p>
            <a:r>
              <a:rPr lang="en-US" dirty="0"/>
              <a:t>Commercial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BE0E-1C48-4A22-A8BE-48176B8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38DC-D9BC-4D01-9F57-1848E9F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D648-6D29-4D4C-AF0C-E522245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057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347-9BA6-4D91-80C1-3DFF8B30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P440.S1 Chlorination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E533-6DF2-4EEB-A8E3-F4454E39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</a:t>
            </a:r>
            <a:r>
              <a:rPr lang="en-IN" dirty="0" err="1"/>
              <a:t>azards</a:t>
            </a:r>
            <a:r>
              <a:rPr lang="en-IN" dirty="0"/>
              <a:t> Identified </a:t>
            </a:r>
          </a:p>
          <a:p>
            <a:pPr lvl="1"/>
            <a:r>
              <a:rPr lang="en-US" dirty="0"/>
              <a:t>Slow rate of reaction &amp; more chlorine liberation </a:t>
            </a:r>
          </a:p>
          <a:p>
            <a:pPr lvl="2"/>
            <a:r>
              <a:rPr lang="en-US" dirty="0"/>
              <a:t>Lab experimental data  </a:t>
            </a:r>
          </a:p>
          <a:p>
            <a:pPr lvl="1"/>
            <a:r>
              <a:rPr lang="en-US" dirty="0"/>
              <a:t>Gas liberation HCl – release of chlorine gas and HCl gas</a:t>
            </a:r>
          </a:p>
          <a:p>
            <a:pPr lvl="2"/>
            <a:r>
              <a:rPr lang="en-US" dirty="0"/>
              <a:t>Lab experimental data </a:t>
            </a:r>
          </a:p>
          <a:p>
            <a:r>
              <a:rPr lang="en-US" dirty="0"/>
              <a:t>Evaluation Process </a:t>
            </a:r>
            <a:r>
              <a:rPr lang="en-US" dirty="0">
                <a:sym typeface="Wingdings" panose="05000000000000000000" pitchFamily="2" charset="2"/>
              </a:rPr>
              <a:t> Conclusions</a:t>
            </a:r>
            <a:endParaRPr lang="en-US" dirty="0"/>
          </a:p>
          <a:p>
            <a:pPr lvl="1"/>
            <a:r>
              <a:rPr lang="en-US" dirty="0"/>
              <a:t>Reaction Heat Estimate </a:t>
            </a:r>
            <a:r>
              <a:rPr lang="en-US" dirty="0">
                <a:sym typeface="Wingdings" panose="05000000000000000000" pitchFamily="2" charset="2"/>
              </a:rPr>
              <a:t> Not estimated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Observed endothermic reaction </a:t>
            </a:r>
            <a:endParaRPr lang="en-US" dirty="0"/>
          </a:p>
          <a:p>
            <a:pPr lvl="1"/>
            <a:r>
              <a:rPr lang="en-US" dirty="0"/>
              <a:t>DSC/TSU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Decomposition Details, O</a:t>
            </a:r>
            <a:r>
              <a:rPr lang="en-US" dirty="0">
                <a:sym typeface="Wingdings" panose="05000000000000000000" pitchFamily="2" charset="2"/>
              </a:rPr>
              <a:t>nset temperature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Reaction mass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No exothermic event observed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Endotherm observed at 107.9°C; might be due to boiling of acetic acid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No exothermic decomposition observed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Reaction Screening Trials  Profile and Magnitude of Exotherm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At lower temperature  (~ 50 to 60 °C ) observed lower rate of conversion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Liberating more unreacted chlorine gas 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At higher temperature (90 to 95 °C) formation of unwanted product observed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Liberating more HCl gas </a:t>
            </a:r>
          </a:p>
          <a:p>
            <a:r>
              <a:rPr lang="en-US" dirty="0">
                <a:sym typeface="Wingdings" panose="05000000000000000000" pitchFamily="2" charset="2"/>
              </a:rPr>
              <a:t>Conclusions  Design &amp;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Set Operating Temperature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Addition Rate 25 Kg 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Reaction temperature – 80 ± °C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Automation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Chlorine purging rate (Inversely) Vs  Scrubber pH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Operator Training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Do not start purging of chlorine at temperature less than 70°C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Monitor scrubber temperature and pH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66E7-79A0-44ED-81AB-C3DD77E6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83B2-83E7-45D0-89ED-54A9C0A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F2F0-3FB4-46F9-85B8-3D37D806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41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C32D-CC5A-40D2-A762-7DF1726E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P440 Material Hazards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F44E75-B9D6-43B8-970A-95A3474CE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60120"/>
            <a:ext cx="7794123" cy="5212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5D451-A61D-4A62-9D9D-AB081D57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23B27-22A7-46B4-B5EF-F16162E2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C37BF-F027-48B9-A85E-009AB218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574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10F9-AA54-CAD1-F89A-CDE48BB7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Identified Hazards </a:t>
            </a:r>
            <a:br>
              <a:rPr lang="en-US" dirty="0"/>
            </a:br>
            <a:r>
              <a:rPr lang="en-US" dirty="0"/>
              <a:t>- Process and Engineering Design Safety Measures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23860-DDB9-A39E-7316-C02E71BA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Chemical Incompatibility  SOCl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with Water, Base</a:t>
            </a:r>
          </a:p>
          <a:p>
            <a:pPr lvl="1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Secondary (indirect) cooling system installed for reactor and condenser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Dowtherm-J used as utility fluid  chemically inert to SOCl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and other process species</a:t>
            </a:r>
            <a:endParaRPr lang="en-US" baseline="-25000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Temperature of utility regulated in separate reactors</a:t>
            </a:r>
          </a:p>
          <a:p>
            <a:r>
              <a:rPr lang="en-US" dirty="0">
                <a:sym typeface="Wingdings" panose="05000000000000000000" pitchFamily="2" charset="2"/>
              </a:rPr>
              <a:t>Corrosivity  SOCl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Byproducts (SO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HCl)</a:t>
            </a:r>
          </a:p>
          <a:p>
            <a:pPr lvl="1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Glass-Lined Reactor </a:t>
            </a:r>
          </a:p>
          <a:p>
            <a:pPr lvl="1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MS-PTFE Hollow Column &amp; Piping</a:t>
            </a:r>
          </a:p>
          <a:p>
            <a:pPr lvl="1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All-Glass Condenser</a:t>
            </a:r>
          </a:p>
          <a:p>
            <a:pPr lvl="2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 (+ Relief Valve into Dump Tank)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Release of Gases (Pressure)  SO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HCl</a:t>
            </a:r>
          </a:p>
          <a:p>
            <a:pPr lvl="1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Automated Control Loop for SOCl</a:t>
            </a:r>
            <a:r>
              <a:rPr lang="en-US" baseline="-25000" dirty="0">
                <a:solidFill>
                  <a:srgbClr val="80C535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 addition operation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Addition Rate linked to Reactor Temperature, Pressure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Gas evolution rate controlled by reaction rate  controlled by addition rate of SOCl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reaction temperature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Lab Optimization (Addition Rate, Reaction Temperature)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Prevent accumulation (avoid runaway  Minimize Reaction Temperature  Maximize throughput  address expected peak gas flow rate vs. line/scrubber capacity</a:t>
            </a:r>
          </a:p>
          <a:p>
            <a:pPr lvl="1"/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Emergency Measures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Pressure Relief Valve into Dump Tank (@ 0.75 bar)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Rupture Disk (@ 1.0 bar)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85BF-7AD2-0AD9-1187-E71EE99C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19A1-406A-AF21-178D-26F08D8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5CA0-07D0-E925-B373-708698B2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7573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14BA-1E4E-4657-82C8-798C0EB1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P440 Process Hazards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8081F-0200-4D86-989C-938E03E3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317E-698C-4F1C-BCC3-9182BF72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DDB73-14B4-4264-9FDD-3A54E757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B0C13D-FADF-4983-86A6-DD44280A5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100" y="960120"/>
            <a:ext cx="522992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665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9CBA-E640-447E-8716-303B86CC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P440 DSC Chlorination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29CAEE-2524-40B1-943B-21E04F079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25550"/>
            <a:ext cx="7467600" cy="38798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4CEF3-E0EB-4B68-95C6-34502845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C5B5-785B-4DDC-937D-CEC3AEE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26E3A-9AC8-47A8-AC2E-8EEC3823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D8D4F-690E-475D-A392-DB7C301B5DE8}"/>
              </a:ext>
            </a:extLst>
          </p:cNvPr>
          <p:cNvSpPr txBox="1"/>
          <p:nvPr/>
        </p:nvSpPr>
        <p:spPr>
          <a:xfrm>
            <a:off x="1371600" y="5486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exothermic event observed; endotherm may be due to boiling point of reaction media acetic acid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500768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P440 – Exposure to Lachrymators &amp; to Chlorine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301752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US" dirty="0"/>
              <a:t>Exposure to Lachrymators</a:t>
            </a:r>
          </a:p>
          <a:p>
            <a:pPr lvl="1"/>
            <a:r>
              <a:rPr lang="en-US" dirty="0"/>
              <a:t>Exposure to Chlorine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 &amp; Lab Studies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Controls &amp; SOPs</a:t>
            </a:r>
          </a:p>
          <a:p>
            <a:pPr lvl="1"/>
            <a:r>
              <a:rPr lang="en-IN" dirty="0"/>
              <a:t>Isolate people from Hazard</a:t>
            </a:r>
          </a:p>
          <a:p>
            <a:pPr lvl="1"/>
            <a:r>
              <a:rPr lang="en-IN" dirty="0"/>
              <a:t>Closed type filtration</a:t>
            </a:r>
          </a:p>
          <a:p>
            <a:pPr lvl="1"/>
            <a:r>
              <a:rPr lang="en-IN" dirty="0"/>
              <a:t>Vapor contact/Exposure to be avoided</a:t>
            </a:r>
          </a:p>
          <a:p>
            <a:pPr lvl="1"/>
            <a:r>
              <a:rPr lang="en-IN" dirty="0"/>
              <a:t>Suction in filtration system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Full body Suite with breathing air supply provided</a:t>
            </a:r>
          </a:p>
          <a:p>
            <a:pPr lvl="1"/>
            <a:r>
              <a:rPr lang="en-IN" dirty="0"/>
              <a:t>ANFD used to avoid vapor exposure and ensure effective washing</a:t>
            </a:r>
          </a:p>
          <a:p>
            <a:pPr lvl="1"/>
            <a:r>
              <a:rPr lang="en-IN" dirty="0"/>
              <a:t>Multistage scrubber provided for suction in ANFD</a:t>
            </a:r>
          </a:p>
          <a:p>
            <a:pPr lvl="1"/>
            <a:r>
              <a:rPr lang="en-IN" dirty="0"/>
              <a:t>Suction hood provided for material handling </a:t>
            </a:r>
          </a:p>
          <a:p>
            <a:pPr lvl="1"/>
            <a:r>
              <a:rPr lang="en-IN" dirty="0"/>
              <a:t>The filtration area was enclosed to avoid exposure to other people in the plant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4CA3C-1B2E-4091-A3AF-D397F5F6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914400"/>
            <a:ext cx="966596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42B12-49C8-4626-85F9-F1E297763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425" y="954759"/>
            <a:ext cx="874775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12B46-F4E8-4A98-A799-F179C6779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557" y="4192804"/>
            <a:ext cx="1767656" cy="168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D2584E-41B7-4E65-B4BF-489DB82F1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072" y="4175943"/>
            <a:ext cx="1865857" cy="17676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E49FA7E-78FA-4973-93D5-7CD53848CA9C}"/>
              </a:ext>
            </a:extLst>
          </p:cNvPr>
          <p:cNvSpPr txBox="1">
            <a:spLocks/>
          </p:cNvSpPr>
          <p:nvPr/>
        </p:nvSpPr>
        <p:spPr bwMode="auto">
          <a:xfrm>
            <a:off x="1028861" y="3891926"/>
            <a:ext cx="1523124" cy="1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IN" sz="800" kern="0" dirty="0">
                <a:solidFill>
                  <a:schemeClr val="tx1"/>
                </a:solidFill>
                <a:latin typeface="Verdana" panose="020B0604030504040204" pitchFamily="34" charset="0"/>
              </a:rPr>
              <a:t>ANFD </a:t>
            </a:r>
            <a:endParaRPr lang="en-US" sz="800" kern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C8927E-B6C9-4502-A2A0-3DEE5BE608C1}"/>
              </a:ext>
            </a:extLst>
          </p:cNvPr>
          <p:cNvSpPr txBox="1">
            <a:spLocks/>
          </p:cNvSpPr>
          <p:nvPr/>
        </p:nvSpPr>
        <p:spPr bwMode="auto">
          <a:xfrm>
            <a:off x="5105400" y="3959161"/>
            <a:ext cx="1828800" cy="1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IN" sz="800" kern="0" dirty="0">
                <a:solidFill>
                  <a:schemeClr val="tx1"/>
                </a:solidFill>
                <a:latin typeface="Verdana" panose="020B0604030504040204" pitchFamily="34" charset="0"/>
              </a:rPr>
              <a:t>Suction hood &amp; area enclosure for material handling </a:t>
            </a:r>
            <a:endParaRPr lang="en-US" sz="800" kern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E479E8-04CD-4D4C-9CA2-C3FA0FBA9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209" y="4172252"/>
            <a:ext cx="2209800" cy="1771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725CBB-D53F-4DB4-B7DB-F8B6DC107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4172" y="3856710"/>
            <a:ext cx="1909236" cy="331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2F8866-36F4-4998-8474-35B547E79C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74820" y="4180320"/>
            <a:ext cx="2127073" cy="173881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7F5CCFF-7E30-4253-B151-57CE5256C1C0}"/>
              </a:ext>
            </a:extLst>
          </p:cNvPr>
          <p:cNvSpPr txBox="1">
            <a:spLocks/>
          </p:cNvSpPr>
          <p:nvPr/>
        </p:nvSpPr>
        <p:spPr bwMode="auto">
          <a:xfrm>
            <a:off x="7146605" y="3959161"/>
            <a:ext cx="1523124" cy="1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IN" sz="800" kern="0" dirty="0">
                <a:solidFill>
                  <a:schemeClr val="tx1"/>
                </a:solidFill>
                <a:latin typeface="Verdana" panose="020B0604030504040204" pitchFamily="34" charset="0"/>
              </a:rPr>
              <a:t>P&amp;ID for Multistage scrubber</a:t>
            </a:r>
            <a:endParaRPr lang="en-US" sz="800" kern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20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8540-1C42-4F25-94AD-7F42A0DE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P149 - Solvent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E95F-1E3F-463A-AA96-3DDC5D7F0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Development Batch</a:t>
            </a:r>
          </a:p>
          <a:p>
            <a:r>
              <a:rPr lang="en-US" dirty="0"/>
              <a:t>Conversion to Continuous Process</a:t>
            </a:r>
          </a:p>
          <a:p>
            <a:r>
              <a:rPr lang="en-US" dirty="0"/>
              <a:t>Continuous Process Optimization</a:t>
            </a:r>
          </a:p>
          <a:p>
            <a:r>
              <a:rPr lang="en-US" dirty="0"/>
              <a:t>Pilot Production for Scale up Studies (Dedicated Plant) </a:t>
            </a:r>
          </a:p>
          <a:p>
            <a:r>
              <a:rPr lang="en-US" dirty="0"/>
              <a:t>Commercial Production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A2F7C-B014-4FC8-8632-E7789558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571DE-E125-4E9E-AE92-8592F29E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90A9-FDFC-4CD4-A28A-90E1AEB6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9173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P149 – Fire by inflammable 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65176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Hazards </a:t>
            </a:r>
          </a:p>
          <a:p>
            <a:pPr lvl="1"/>
            <a:r>
              <a:rPr lang="en-IN" dirty="0"/>
              <a:t>Leakage of flammable vapours and liquids  </a:t>
            </a:r>
          </a:p>
          <a:p>
            <a:pPr lvl="1"/>
            <a:r>
              <a:rPr lang="en-IN" dirty="0"/>
              <a:t>Utility failure</a:t>
            </a:r>
          </a:p>
          <a:p>
            <a:pPr lvl="1"/>
            <a:r>
              <a:rPr lang="en-IN" dirty="0"/>
              <a:t>High level of tank</a:t>
            </a:r>
          </a:p>
          <a:p>
            <a:pPr lvl="1"/>
            <a:r>
              <a:rPr lang="en-IN" dirty="0"/>
              <a:t>Scrubber blower and pump failure 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HAZOP, MSDS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</a:t>
            </a:r>
          </a:p>
          <a:p>
            <a:pPr lvl="1"/>
            <a:r>
              <a:rPr lang="en-IN" dirty="0"/>
              <a:t>Process Automation</a:t>
            </a:r>
          </a:p>
          <a:p>
            <a:pPr lvl="1"/>
            <a:r>
              <a:rPr lang="en-IN" dirty="0"/>
              <a:t>Alarms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Process Automation Interlocks with alarm on DCS</a:t>
            </a:r>
            <a:endParaRPr lang="en-US" dirty="0"/>
          </a:p>
          <a:p>
            <a:pPr lvl="1"/>
            <a:r>
              <a:rPr lang="en-IN" dirty="0"/>
              <a:t>Annunciator panel installed for immediate response to utility failure, tank levels and scrubber blower and pump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AC38D-8EB4-4AA0-AC26-338308A6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09598"/>
            <a:ext cx="5084505" cy="23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858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P149 – Hazardous Gas Leakage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65176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IN" dirty="0"/>
              <a:t>Leakage of ammonia from Storage tank and process area</a:t>
            </a:r>
            <a:endParaRPr lang="en-US" dirty="0"/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Explosives Department Regulations </a:t>
            </a:r>
          </a:p>
          <a:p>
            <a:pPr lvl="1"/>
            <a:r>
              <a:rPr lang="en-US" sz="2100" dirty="0"/>
              <a:t>Environment Impact Analysis</a:t>
            </a:r>
          </a:p>
          <a:p>
            <a:pPr lvl="1"/>
            <a:r>
              <a:rPr lang="en-IN" sz="2100" dirty="0"/>
              <a:t>3 D Modeling and Consequences Analysis Study Report</a:t>
            </a:r>
          </a:p>
          <a:p>
            <a:pPr lvl="1"/>
            <a:r>
              <a:rPr lang="en-IN" sz="2100" dirty="0"/>
              <a:t>Life Cycle Assessment</a:t>
            </a:r>
          </a:p>
          <a:p>
            <a:pPr lvl="1"/>
            <a:endParaRPr lang="en-US" sz="2100" dirty="0"/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</a:t>
            </a:r>
          </a:p>
          <a:p>
            <a:pPr lvl="1"/>
            <a:r>
              <a:rPr lang="en-IN" dirty="0"/>
              <a:t>Alarm, Sprinkler, etc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Ammonia gas detector with alarm system implemented</a:t>
            </a:r>
          </a:p>
          <a:p>
            <a:pPr lvl="1"/>
            <a:r>
              <a:rPr lang="en-IN" dirty="0"/>
              <a:t>Sprinkler and Scrubber system implemented</a:t>
            </a:r>
          </a:p>
          <a:p>
            <a:pPr lvl="1"/>
            <a:r>
              <a:rPr lang="en-IN" dirty="0"/>
              <a:t>Alarm provided for power failure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2" descr="Caution Anhydrous Ammonia Symbol Sign, Vector Illustration, Isolate on  White Background Label. EPS10 Stock Vector - Illustration of environment,  fuel: 146769207">
            <a:extLst>
              <a:ext uri="{FF2B5EF4-FFF2-40B4-BE49-F238E27FC236}">
                <a16:creationId xmlns:a16="http://schemas.microsoft.com/office/drawing/2014/main" id="{3F52CFDF-1B8D-4AB9-A66A-ED84E95CA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1" y="381000"/>
            <a:ext cx="11697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976C8-0926-4426-9EEC-DFC28E324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5" y="3775566"/>
            <a:ext cx="1483358" cy="1939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E5DDC-8133-4A12-8DDD-073476FC8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945" y="3956611"/>
            <a:ext cx="1939434" cy="1483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08B0D-6EB9-4D0A-AFC1-1052BE30E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4852" y="3981441"/>
            <a:ext cx="1997390" cy="15276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402B7A-5477-4071-9DC8-E7BBF7ACBDD2}"/>
              </a:ext>
            </a:extLst>
          </p:cNvPr>
          <p:cNvSpPr txBox="1">
            <a:spLocks/>
          </p:cNvSpPr>
          <p:nvPr/>
        </p:nvSpPr>
        <p:spPr bwMode="auto">
          <a:xfrm>
            <a:off x="579382" y="5767109"/>
            <a:ext cx="2005758" cy="2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76288" indent="-298450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538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18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74813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16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542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 sz="14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4852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6pPr>
            <a:lvl7pPr marL="3014666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7pPr>
            <a:lvl8pPr marL="3444479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8pPr>
            <a:lvl9pPr marL="3874293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800" b="1" kern="0" dirty="0">
                <a:solidFill>
                  <a:prstClr val="black"/>
                </a:solidFill>
                <a:cs typeface="Calibri" panose="020F0502020204030204" pitchFamily="34" charset="0"/>
              </a:rPr>
              <a:t>A</a:t>
            </a:r>
            <a:r>
              <a:rPr lang="en-IN" sz="800" b="1" kern="0" dirty="0">
                <a:solidFill>
                  <a:prstClr val="black"/>
                </a:solidFill>
                <a:cs typeface="Calibri" panose="020F0502020204030204" pitchFamily="34" charset="0"/>
              </a:rPr>
              <a:t>mmonia gas detector in storage tank area</a:t>
            </a:r>
            <a:endParaRPr lang="en-IN" sz="800" kern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BF9D0C-947B-40F7-B48A-274FF6BBA4E9}"/>
              </a:ext>
            </a:extLst>
          </p:cNvPr>
          <p:cNvSpPr txBox="1">
            <a:spLocks/>
          </p:cNvSpPr>
          <p:nvPr/>
        </p:nvSpPr>
        <p:spPr bwMode="auto">
          <a:xfrm>
            <a:off x="2347091" y="5735681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76288" indent="-298450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538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18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74813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16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542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 sz="14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4852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6pPr>
            <a:lvl7pPr marL="3014666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7pPr>
            <a:lvl8pPr marL="3444479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8pPr>
            <a:lvl9pPr marL="3874293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800" b="1" kern="0" dirty="0">
                <a:solidFill>
                  <a:prstClr val="black"/>
                </a:solidFill>
                <a:cs typeface="Calibri" panose="020F0502020204030204" pitchFamily="34" charset="0"/>
              </a:rPr>
              <a:t>A</a:t>
            </a:r>
            <a:r>
              <a:rPr lang="en-IN" sz="800" b="1" kern="0" dirty="0">
                <a:solidFill>
                  <a:prstClr val="black"/>
                </a:solidFill>
                <a:cs typeface="Calibri" panose="020F0502020204030204" pitchFamily="34" charset="0"/>
              </a:rPr>
              <a:t>mmonia gas detector in reaction section</a:t>
            </a:r>
            <a:endParaRPr lang="en-IN" sz="800" kern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9B2AA7-2AAD-4DCE-991F-3B590B012E2D}"/>
              </a:ext>
            </a:extLst>
          </p:cNvPr>
          <p:cNvSpPr txBox="1">
            <a:spLocks/>
          </p:cNvSpPr>
          <p:nvPr/>
        </p:nvSpPr>
        <p:spPr bwMode="auto">
          <a:xfrm>
            <a:off x="4498181" y="5804716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76288" indent="-298450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538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18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74813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16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542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 sz="14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4852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6pPr>
            <a:lvl7pPr marL="3014666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7pPr>
            <a:lvl8pPr marL="3444479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8pPr>
            <a:lvl9pPr marL="3874293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800" b="1" kern="0" dirty="0">
                <a:solidFill>
                  <a:prstClr val="black"/>
                </a:solidFill>
                <a:cs typeface="Calibri" panose="020F0502020204030204" pitchFamily="34" charset="0"/>
              </a:rPr>
              <a:t>Ammonia gas  detector hooter</a:t>
            </a:r>
            <a:endParaRPr lang="en-IN" sz="8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CD691B-9D3F-41F8-B04E-D0A45C9B91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8130" y="3805231"/>
            <a:ext cx="1997389" cy="189385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147CAB-5986-4C43-940E-520333409B1E}"/>
              </a:ext>
            </a:extLst>
          </p:cNvPr>
          <p:cNvSpPr txBox="1">
            <a:spLocks/>
          </p:cNvSpPr>
          <p:nvPr/>
        </p:nvSpPr>
        <p:spPr bwMode="auto">
          <a:xfrm>
            <a:off x="6858808" y="5800725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76288" indent="-298450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538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18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74813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16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54238" indent="-238125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 sz="140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4852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6pPr>
            <a:lvl7pPr marL="3014666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7pPr>
            <a:lvl8pPr marL="3444479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8pPr>
            <a:lvl9pPr marL="3874293" indent="-238785" algn="l" defTabSz="958126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0"/>
              </a:buBlip>
              <a:defRPr>
                <a:solidFill>
                  <a:srgbClr val="969696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800" b="1" kern="0" dirty="0">
                <a:solidFill>
                  <a:prstClr val="black"/>
                </a:solidFill>
                <a:cs typeface="Calibri" panose="020F0502020204030204" pitchFamily="34" charset="0"/>
              </a:rPr>
              <a:t>Alarm for power failure</a:t>
            </a:r>
            <a:endParaRPr lang="en-IN" sz="800" kern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83EBB-F48E-4158-BC94-BA65C467EAF3}"/>
              </a:ext>
            </a:extLst>
          </p:cNvPr>
          <p:cNvSpPr txBox="1"/>
          <p:nvPr/>
        </p:nvSpPr>
        <p:spPr>
          <a:xfrm>
            <a:off x="7315200" y="1905000"/>
            <a:ext cx="217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Organization control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Hazard/risk communication part of  Training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0744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P149 – Fire &amp; Yield Loss – Plant Start-up / Ramp-up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88036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IN" dirty="0"/>
              <a:t>Ammonia Leakage</a:t>
            </a:r>
          </a:p>
          <a:p>
            <a:pPr lvl="1"/>
            <a:r>
              <a:rPr lang="en-IN" dirty="0"/>
              <a:t>Fire due to leakage of very high temperature flammable vapours and liquids 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MSDS, Reaction literature, HAZOP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controls and SOP </a:t>
            </a:r>
          </a:p>
          <a:p>
            <a:pPr lvl="1"/>
            <a:r>
              <a:rPr lang="en-US" dirty="0"/>
              <a:t>Fully Automated Startup and Ramp-up procedure</a:t>
            </a:r>
          </a:p>
          <a:p>
            <a:pPr lvl="1"/>
            <a:r>
              <a:rPr lang="en-US" dirty="0"/>
              <a:t>Alarm and sprinkler</a:t>
            </a:r>
            <a:endParaRPr lang="en-IN" dirty="0"/>
          </a:p>
          <a:p>
            <a:pPr lvl="1"/>
            <a:r>
              <a:rPr lang="en-IN" dirty="0"/>
              <a:t>Closed  system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Stepwise Automated Process Start-up &amp; Ramp-up  Protocol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Nitrogen flushing &amp; Reactor Heating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Ammonia startup Acetic Acid pump 1 start up  Acetic Acid pump2 startup Acetic Acid pump 3 startup </a:t>
            </a:r>
          </a:p>
          <a:p>
            <a:pPr lvl="2"/>
            <a:r>
              <a:rPr lang="en-US" dirty="0"/>
              <a:t>Ammonia ramp up </a:t>
            </a:r>
            <a:r>
              <a:rPr lang="en-US" dirty="0">
                <a:sym typeface="Wingdings" panose="05000000000000000000" pitchFamily="2" charset="2"/>
              </a:rPr>
              <a:t>  Acetic Acid pump 1 ramp up  Acetic Acid pump2 ramp up Acetic Acid pump 3 ramp up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Ammonia ramp up   Acetic Acid pump 1 ramp up  Acetic Acid pump2 ramp up Acetic Acid pump 3 ramp up</a:t>
            </a:r>
            <a:endParaRPr lang="en-IN" dirty="0"/>
          </a:p>
          <a:p>
            <a:pPr lvl="1"/>
            <a:r>
              <a:rPr lang="en-US" dirty="0"/>
              <a:t>Proportionate control valve, mass flow meter, field instruments,  metering pumps</a:t>
            </a:r>
          </a:p>
          <a:p>
            <a:pPr lvl="1"/>
            <a:r>
              <a:rPr lang="en-US" dirty="0"/>
              <a:t>Gas detectors alarm system, Alarm  for utility failure and tank levels</a:t>
            </a:r>
          </a:p>
          <a:p>
            <a:pPr lvl="1"/>
            <a:r>
              <a:rPr lang="en-US" dirty="0"/>
              <a:t>24x7 DCS monitoring station at plant (in addition to the central control room)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BD8FDA6-6B1C-45BA-824F-00A7035C6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0"/>
            <a:ext cx="24359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B872869D-80EC-460D-B79B-6EF03ADB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0" y="3915718"/>
            <a:ext cx="2810568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97A1D64-1950-41D4-88BE-7772E67BC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39" y="5890235"/>
            <a:ext cx="2844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P-149 reaction section acetic acid / ammonia ratio splitting scheme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21DBA4D3-A8D3-48B2-A00E-5C7F65179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906" y="5774873"/>
            <a:ext cx="27432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1:  Press Start</a:t>
            </a:r>
            <a:endParaRPr kumimoji="0" lang="en-US" altLang="en-US" sz="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2: select sequence RU40, RU45, RU50</a:t>
            </a:r>
            <a:endParaRPr kumimoji="0" lang="en-US" altLang="en-US" sz="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3:  Start-up pump cycle time lag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72B30E3-8313-409F-BBDE-B512FBFF16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38200" y="3915718"/>
          <a:ext cx="6421780" cy="187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4" imgW="9147569" imgH="2632516" progId="Word.Document.12">
                  <p:embed/>
                </p:oleObj>
              </mc:Choice>
              <mc:Fallback>
                <p:oleObj name="Document" r:id="rId4" imgW="9147569" imgH="2632516" progId="Word.Document.12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72B30E3-8313-409F-BBDE-B512FBFF1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915718"/>
                        <a:ext cx="6421780" cy="1872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6B0E3560-4CC8-4EDC-9B78-9FB2A4DA9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660" y="3915719"/>
            <a:ext cx="3509140" cy="1838750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B6A55C1D-3F3C-4C17-A90D-0DA317A5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567" y="5791200"/>
            <a:ext cx="23198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of process interlocks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70CF0C-C234-4CC0-9381-32BD36479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723" y="1131072"/>
            <a:ext cx="3175077" cy="2145527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4DB9BA22-040E-4D9B-986A-175D54F5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609" y="3276599"/>
            <a:ext cx="2844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P-149 reaction section acetic acid / ammonia ratio splitting scheme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56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P149 – Fire &amp; Catalyst Fouling – Plant Shutdown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65176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IN" dirty="0"/>
              <a:t>Ammonia Leakage</a:t>
            </a:r>
          </a:p>
          <a:p>
            <a:pPr lvl="1"/>
            <a:r>
              <a:rPr lang="en-IN" dirty="0"/>
              <a:t>Fire due to leakage of very high temperature flammable vapours and liquids </a:t>
            </a:r>
            <a:endParaRPr lang="en-US" dirty="0"/>
          </a:p>
          <a:p>
            <a:r>
              <a:rPr lang="en-US" dirty="0"/>
              <a:t>Source </a:t>
            </a:r>
          </a:p>
          <a:p>
            <a:pPr lvl="1"/>
            <a:r>
              <a:rPr lang="en-IN" dirty="0"/>
              <a:t>MSDS, Reaction literature, HAZOP</a:t>
            </a:r>
            <a:endParaRPr lang="en-US" dirty="0"/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 and SOP </a:t>
            </a:r>
          </a:p>
          <a:p>
            <a:pPr lvl="1"/>
            <a:r>
              <a:rPr lang="en-IN" dirty="0"/>
              <a:t>Process Automation</a:t>
            </a:r>
          </a:p>
          <a:p>
            <a:pPr lvl="1"/>
            <a:r>
              <a:rPr lang="en-IN" dirty="0"/>
              <a:t>Alarm and sprinkler</a:t>
            </a:r>
          </a:p>
          <a:p>
            <a:pPr lvl="1"/>
            <a:r>
              <a:rPr lang="en-IN" dirty="0"/>
              <a:t>Closed system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Fully Automated Shutdown Protocol </a:t>
            </a:r>
          </a:p>
          <a:p>
            <a:pPr lvl="2"/>
            <a:r>
              <a:rPr lang="en-IN" dirty="0"/>
              <a:t>Acetic Acid pump 3 ramp down </a:t>
            </a:r>
            <a:r>
              <a:rPr lang="en-US" dirty="0">
                <a:sym typeface="Wingdings" panose="05000000000000000000" pitchFamily="2" charset="2"/>
              </a:rPr>
              <a:t>Acetic acid pump 2 ramp down Acetic Acid pump1 ramp down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Ammonia rate ramp down Acetic Acid pump 3 ramp down Acetic acid pump 2 ramp down Acetic Acid pump1 ramp down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Ammonia rate ramp down Acetic Acid pump 3 ramp down Acetic acid pump 2 ramp down Acetic Acid pump1 ramp down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Ammonia rate ramp down Acetic Acid pump 3 shut down Acetic acid pump 2 shut down Acetic Acid pump1 shut down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Ammonia shut down Nitrogen flushing</a:t>
            </a:r>
          </a:p>
          <a:p>
            <a:pPr lvl="1"/>
            <a:r>
              <a:rPr lang="en-US" dirty="0"/>
              <a:t>Proportionate control valve, mass flow meter, field instruments,  metering pumps</a:t>
            </a:r>
          </a:p>
          <a:p>
            <a:pPr lvl="1"/>
            <a:r>
              <a:rPr lang="en-US" dirty="0"/>
              <a:t>Gas detectors alarm system, Alarm  for utility failure and tank levels</a:t>
            </a:r>
          </a:p>
          <a:p>
            <a:pPr lvl="1"/>
            <a:r>
              <a:rPr lang="en-US" dirty="0"/>
              <a:t>24x7 DCS monitoring station at plant (in addition to the central control room)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57AB0-75B4-42FC-9C1E-372B282C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5368"/>
            <a:ext cx="2514600" cy="231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197E5-ED48-427B-B3B4-2FF8631B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97" y="3655368"/>
            <a:ext cx="2771703" cy="2322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9EECA-52CC-43C3-B55B-6DC401F7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3655368"/>
            <a:ext cx="3429000" cy="2302741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6E9B949-D7D9-4AEC-A826-4DB20F497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02328"/>
            <a:ext cx="22348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Shut down SOP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7A0E51C-F93B-4830-8480-12E408DE3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139" y="6017568"/>
            <a:ext cx="22348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Shut down sequence in DCS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39649C5-6339-40C6-B851-6015D847C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739" y="6017568"/>
            <a:ext cx="22348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dirty="0">
                <a:solidFill>
                  <a:srgbClr val="2628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 and utility dashboard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1969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88857-F7B7-41F1-BCD9-7806F537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P471 – Electronic Chemical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A9644-0462-483A-B71E-16E1E8B0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00" y="914401"/>
            <a:ext cx="4706650" cy="2882713"/>
          </a:xfrm>
        </p:spPr>
        <p:txBody>
          <a:bodyPr/>
          <a:lstStyle/>
          <a:p>
            <a:r>
              <a:rPr lang="en-US" dirty="0"/>
              <a:t>Process Development Batch</a:t>
            </a:r>
          </a:p>
          <a:p>
            <a:r>
              <a:rPr lang="en-US" dirty="0"/>
              <a:t>Process Optimization</a:t>
            </a:r>
          </a:p>
          <a:p>
            <a:r>
              <a:rPr lang="en-US" dirty="0"/>
              <a:t>Pilot Production for Scale up Studies </a:t>
            </a:r>
          </a:p>
          <a:p>
            <a:r>
              <a:rPr lang="en-US" dirty="0"/>
              <a:t>Commercial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BE0E-1C48-4A22-A8BE-48176B8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38DC-D9BC-4D01-9F57-1848E9F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D648-6D29-4D4C-AF0C-E522245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148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206D-96B9-4BF3-A209-F3BF3906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P471 Hydrolysis Exothermic Reaction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0DDE-77D4-4433-A3EF-58F35EDB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Hazard identified </a:t>
            </a:r>
          </a:p>
          <a:p>
            <a:pPr lvl="1"/>
            <a:r>
              <a:rPr lang="en-US" dirty="0"/>
              <a:t>Exothermic reaction above 220 °C</a:t>
            </a:r>
          </a:p>
          <a:p>
            <a:pPr lvl="2"/>
            <a:r>
              <a:rPr lang="en-US" dirty="0"/>
              <a:t>Rapid rise in reaction temperature </a:t>
            </a:r>
            <a:r>
              <a:rPr lang="en-US" dirty="0" err="1"/>
              <a:t>upto</a:t>
            </a:r>
            <a:r>
              <a:rPr lang="en-US" dirty="0"/>
              <a:t> 260 °C</a:t>
            </a:r>
          </a:p>
          <a:p>
            <a:pPr lvl="1"/>
            <a:r>
              <a:rPr lang="en-US" dirty="0"/>
              <a:t>Heating media Thermic fluid; immediate cooling not possible</a:t>
            </a:r>
          </a:p>
          <a:p>
            <a:pPr lvl="1"/>
            <a:r>
              <a:rPr lang="en-US" dirty="0"/>
              <a:t>Evaporation of starting material 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Lab experiments and literature  </a:t>
            </a:r>
          </a:p>
          <a:p>
            <a:r>
              <a:rPr lang="en-US" dirty="0"/>
              <a:t>Solution </a:t>
            </a:r>
          </a:p>
          <a:p>
            <a:pPr lvl="1"/>
            <a:r>
              <a:rPr lang="en-US" dirty="0"/>
              <a:t>Recommended process temperature 175±5 °C</a:t>
            </a:r>
          </a:p>
          <a:p>
            <a:pPr lvl="1"/>
            <a:r>
              <a:rPr lang="en-US" dirty="0"/>
              <a:t>Recommended small batch size ~ 200 Kg </a:t>
            </a:r>
          </a:p>
          <a:p>
            <a:pPr lvl="1"/>
            <a:r>
              <a:rPr lang="en-US" dirty="0"/>
              <a:t>Direct reaction mass cooling with water injection</a:t>
            </a:r>
          </a:p>
          <a:p>
            <a:pPr lvl="2"/>
            <a:r>
              <a:rPr lang="en-US" dirty="0"/>
              <a:t>Water is compatible with reaction mass and part of workup procedure  </a:t>
            </a:r>
          </a:p>
          <a:p>
            <a:r>
              <a:rPr lang="en-US" dirty="0"/>
              <a:t>Implementation </a:t>
            </a:r>
          </a:p>
          <a:p>
            <a:pPr lvl="1"/>
            <a:r>
              <a:rPr lang="en-US" dirty="0"/>
              <a:t>Ensured reactor Oxygen content in reactor less than 1.0%</a:t>
            </a:r>
          </a:p>
          <a:p>
            <a:pPr lvl="1"/>
            <a:r>
              <a:rPr lang="en-US" dirty="0"/>
              <a:t>Water injection pump interlocked with reaction temperature installed </a:t>
            </a:r>
          </a:p>
          <a:p>
            <a:pPr lvl="1"/>
            <a:r>
              <a:rPr lang="en-US" dirty="0"/>
              <a:t>Large vent line (12” </a:t>
            </a:r>
            <a:r>
              <a:rPr lang="en-US" dirty="0" err="1"/>
              <a:t>dia</a:t>
            </a:r>
            <a:r>
              <a:rPr lang="en-US" dirty="0"/>
              <a:t>) connected to dump tank</a:t>
            </a:r>
          </a:p>
          <a:p>
            <a:pPr lvl="2"/>
            <a:r>
              <a:rPr lang="en-US" dirty="0"/>
              <a:t>Vent of dump tank connected to water tank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6907-2C58-4F0C-871E-6909F956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74B3-7C1C-4C94-BA95-DED97B8E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A314-3347-437F-B335-A4039FCF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773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088F-FAAC-7227-6842-6D22A6FD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characterization (DSC Analysis)</a:t>
            </a:r>
            <a:br>
              <a:rPr lang="en-US" dirty="0"/>
            </a:br>
            <a:r>
              <a:rPr lang="en-US" dirty="0"/>
              <a:t>- Potential autocatalytic decomposition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B75E-92E4-8655-F887-C14536A1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further understand the thermal stability of the reaction system, DSC Analysis was conducted</a:t>
            </a:r>
          </a:p>
          <a:p>
            <a:pPr lvl="1"/>
            <a:r>
              <a:rPr lang="en-US" dirty="0"/>
              <a:t>PRE-REACTION</a:t>
            </a:r>
          </a:p>
          <a:p>
            <a:pPr lvl="2"/>
            <a:r>
              <a:rPr lang="en-US" dirty="0"/>
              <a:t>Solution of KRM, Thionyl Chloride Solvent, Catalyst (before reaction)</a:t>
            </a:r>
          </a:p>
          <a:p>
            <a:pPr lvl="3"/>
            <a:r>
              <a:rPr lang="en-US" dirty="0"/>
              <a:t>To evaluate potential for autocatalytic decomposition (RMs, intermediates) caused by runaway reaction</a:t>
            </a:r>
          </a:p>
          <a:p>
            <a:pPr lvl="1"/>
            <a:r>
              <a:rPr lang="en-US" dirty="0"/>
              <a:t>POST-REACTION (mid work-up)</a:t>
            </a:r>
          </a:p>
          <a:p>
            <a:pPr lvl="2"/>
            <a:r>
              <a:rPr lang="en-US" dirty="0"/>
              <a:t>Reaction mass after completion of reaction and removal of Thionyl Chloride, partial removal of Toluene</a:t>
            </a:r>
          </a:p>
          <a:p>
            <a:pPr lvl="3"/>
            <a:r>
              <a:rPr lang="en-US" dirty="0"/>
              <a:t>To evaluate stability of reaction mass at increased temperatures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09A68-5DE1-39CB-3346-A50A2C4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23E10-F68B-3682-A89F-9939BAD1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7B72-7B2D-EBED-426B-F57D33CB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3628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206D-96B9-4BF3-A209-F3BF3906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P471 Bromine Spillage &amp; human exposure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0DDE-77D4-4433-A3EF-58F35EDB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Hazard identified </a:t>
            </a:r>
          </a:p>
          <a:p>
            <a:pPr lvl="1"/>
            <a:r>
              <a:rPr lang="en-US" dirty="0"/>
              <a:t>Bromine Spillage hazard</a:t>
            </a:r>
          </a:p>
          <a:p>
            <a:pPr lvl="2"/>
            <a:r>
              <a:rPr lang="en-US" dirty="0"/>
              <a:t>Human hazard</a:t>
            </a:r>
          </a:p>
          <a:p>
            <a:pPr lvl="1"/>
            <a:r>
              <a:rPr lang="en-US" dirty="0"/>
              <a:t>Exposure to bromine vapor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 and literature  </a:t>
            </a:r>
          </a:p>
          <a:p>
            <a:r>
              <a:rPr lang="en-US" dirty="0"/>
              <a:t>Solution </a:t>
            </a:r>
          </a:p>
          <a:p>
            <a:pPr lvl="1"/>
            <a:r>
              <a:rPr lang="en-US" dirty="0"/>
              <a:t>Recommended Bromine Charging in confined area with scrubber (Sodium bisulfite solution) </a:t>
            </a:r>
          </a:p>
          <a:p>
            <a:pPr lvl="1"/>
            <a:r>
              <a:rPr lang="en-US" dirty="0"/>
              <a:t>Pre-cooling facility for bromine bottles to avoid vapor </a:t>
            </a:r>
          </a:p>
          <a:p>
            <a:pPr lvl="1"/>
            <a:r>
              <a:rPr lang="en-US" dirty="0"/>
              <a:t>Mechanical bromine charging facility – to minimize human exposure </a:t>
            </a:r>
          </a:p>
          <a:p>
            <a:pPr lvl="1"/>
            <a:r>
              <a:rPr lang="en-US" dirty="0"/>
              <a:t>Pressure suite for operator </a:t>
            </a:r>
          </a:p>
          <a:p>
            <a:r>
              <a:rPr lang="en-US" dirty="0"/>
              <a:t>Implementation </a:t>
            </a:r>
          </a:p>
          <a:p>
            <a:pPr lvl="1"/>
            <a:r>
              <a:rPr lang="en-US" dirty="0"/>
              <a:t>Dedicated bromine handling and charging room</a:t>
            </a:r>
          </a:p>
          <a:p>
            <a:pPr lvl="1"/>
            <a:r>
              <a:rPr lang="en-US" dirty="0"/>
              <a:t>Multiple suction point along with elephant suction trunk provided </a:t>
            </a:r>
          </a:p>
          <a:p>
            <a:pPr lvl="1"/>
            <a:r>
              <a:rPr lang="en-US" dirty="0"/>
              <a:t>Cooling bath provide to pre-cool bromine bottles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Bromine compatible pressure suits were provided to operator </a:t>
            </a:r>
          </a:p>
          <a:p>
            <a:pPr lvl="1"/>
            <a:r>
              <a:rPr lang="en-US" dirty="0"/>
              <a:t>Emergency response kit for bromine spillage provided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6907-2C58-4F0C-871E-6909F956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74B3-7C1C-4C94-BA95-DED97B8E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A314-3347-437F-B335-A4039FCF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420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88857-F7B7-41F1-BCD9-7806F537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P522 – Advanced Intermediate for AI under Development (CRO)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A9644-0462-483A-B71E-16E1E8B0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00" y="914401"/>
            <a:ext cx="4706650" cy="2882713"/>
          </a:xfrm>
        </p:spPr>
        <p:txBody>
          <a:bodyPr/>
          <a:lstStyle/>
          <a:p>
            <a:r>
              <a:rPr lang="en-US" dirty="0"/>
              <a:t>Process Development Batch</a:t>
            </a:r>
          </a:p>
          <a:p>
            <a:r>
              <a:rPr lang="en-US" dirty="0"/>
              <a:t>Process Optimization</a:t>
            </a:r>
          </a:p>
          <a:p>
            <a:r>
              <a:rPr lang="en-US" dirty="0"/>
              <a:t>Conversion to Flow Chemistry</a:t>
            </a:r>
          </a:p>
          <a:p>
            <a:r>
              <a:rPr lang="en-US" dirty="0"/>
              <a:t>Lab Produced Material Supplied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Awaiting further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BE0E-1C48-4A22-A8BE-48176B8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38DC-D9BC-4D01-9F57-1848E9F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D648-6D29-4D4C-AF0C-E522245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8462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88857-F7B7-41F1-BCD9-7806F537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P532 – Advanced Intermediate for Pharma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A9644-0462-483A-B71E-16E1E8B0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00" y="914401"/>
            <a:ext cx="4706650" cy="2882713"/>
          </a:xfrm>
        </p:spPr>
        <p:txBody>
          <a:bodyPr/>
          <a:lstStyle/>
          <a:p>
            <a:r>
              <a:rPr lang="en-US" dirty="0"/>
              <a:t>Process Development Batch</a:t>
            </a:r>
          </a:p>
          <a:p>
            <a:r>
              <a:rPr lang="en-US" dirty="0"/>
              <a:t>Process Optimization</a:t>
            </a:r>
          </a:p>
          <a:p>
            <a:r>
              <a:rPr lang="en-US" dirty="0"/>
              <a:t>Conversion to Flow Chemistry</a:t>
            </a:r>
          </a:p>
          <a:p>
            <a:r>
              <a:rPr lang="en-US" dirty="0"/>
              <a:t>Pilot Production for Scale up Studies </a:t>
            </a:r>
          </a:p>
          <a:p>
            <a:r>
              <a:rPr lang="en-US" dirty="0"/>
              <a:t>Commercial Production Planned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BE0E-1C48-4A22-A8BE-48176B8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38DC-D9BC-4D01-9F57-1848E9F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D648-6D29-4D4C-AF0C-E522245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5271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206D-96B9-4BF3-A209-F3BF3906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P522/P532 Aryl diazonium salt storage Stability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0DDE-77D4-4433-A3EF-58F35EDB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Hazard identified </a:t>
            </a:r>
          </a:p>
          <a:p>
            <a:pPr lvl="1"/>
            <a:r>
              <a:rPr lang="en-US" dirty="0"/>
              <a:t>Stability of aryldiazonium salt as solution </a:t>
            </a:r>
          </a:p>
          <a:p>
            <a:pPr lvl="2"/>
            <a:r>
              <a:rPr lang="en-US" dirty="0"/>
              <a:t>Spontaneous decomposition with rise in temperature (10 to 80 °C in 2-5 min) leads to liberation of Nitrogen  </a:t>
            </a:r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Lab studies and Literature data  </a:t>
            </a:r>
          </a:p>
          <a:p>
            <a:r>
              <a:rPr lang="en-US" dirty="0"/>
              <a:t>Solution </a:t>
            </a:r>
          </a:p>
          <a:p>
            <a:pPr lvl="1"/>
            <a:r>
              <a:rPr lang="en-US" dirty="0"/>
              <a:t>Recommended not prepare and store diazonium salt solution  </a:t>
            </a:r>
          </a:p>
          <a:p>
            <a:pPr lvl="1"/>
            <a:r>
              <a:rPr lang="en-US" dirty="0"/>
              <a:t>Develop continuous process for preparation of Diazonium salt from Amines </a:t>
            </a:r>
          </a:p>
          <a:p>
            <a:pPr lvl="2"/>
            <a:r>
              <a:rPr lang="en-US" dirty="0"/>
              <a:t>Use continuous reactor PFR and CSTR  </a:t>
            </a:r>
          </a:p>
          <a:p>
            <a:r>
              <a:rPr lang="en-US" dirty="0"/>
              <a:t>Implementation </a:t>
            </a:r>
          </a:p>
          <a:p>
            <a:pPr lvl="1"/>
            <a:r>
              <a:rPr lang="en-US" dirty="0"/>
              <a:t>Developed continuous manufacturing process for diazonium salt</a:t>
            </a:r>
          </a:p>
          <a:p>
            <a:pPr lvl="2"/>
            <a:r>
              <a:rPr lang="en-US" dirty="0"/>
              <a:t>PFR for P522</a:t>
            </a:r>
          </a:p>
          <a:p>
            <a:pPr lvl="2"/>
            <a:r>
              <a:rPr lang="en-US" dirty="0"/>
              <a:t>CSTR for P532</a:t>
            </a:r>
          </a:p>
          <a:p>
            <a:pPr lvl="1"/>
            <a:r>
              <a:rPr lang="en-US" dirty="0"/>
              <a:t>On demand basis preparation diazonium salt and cascade further processing </a:t>
            </a:r>
          </a:p>
          <a:p>
            <a:pPr lvl="1"/>
            <a:r>
              <a:rPr lang="en-US" dirty="0"/>
              <a:t>Completely avoiding storage of diazonium salt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6907-2C58-4F0C-871E-6909F956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74B3-7C1C-4C94-BA95-DED97B8E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A314-3347-437F-B335-A4039FCF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0359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BE14-C13B-4C3B-8E30-F841E581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65F15-0897-4CD5-B7DE-9D09B5CA3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  <a:p>
            <a:r>
              <a:rPr lang="en-US" dirty="0"/>
              <a:t>Harmful Dust and Vapor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9A05-45CE-4972-BB1F-BF99696E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1D0B-3C60-41FD-A721-811EDA16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C980C-ACA3-49B0-90E0-108DB62D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6343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Petroleum Class A Storage –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9260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en-IN" dirty="0"/>
              <a:t>Fire during loading and unloading of tankers</a:t>
            </a:r>
            <a:endParaRPr lang="en-US" dirty="0"/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 &amp; Literature Studies &amp; HAZOP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Control for Static Charge detection </a:t>
            </a:r>
          </a:p>
          <a:p>
            <a:pPr lvl="1"/>
            <a:r>
              <a:rPr lang="en-IN" dirty="0"/>
              <a:t>SOP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Earth rite system installed</a:t>
            </a:r>
          </a:p>
          <a:p>
            <a:pPr lvl="1"/>
            <a:r>
              <a:rPr lang="en-IN" dirty="0"/>
              <a:t>Permit system implemented for tanker loading and unloading activity</a:t>
            </a:r>
          </a:p>
          <a:p>
            <a:pPr lvl="2"/>
            <a:r>
              <a:rPr lang="en-IN" dirty="0"/>
              <a:t>Tanker tailpipe smoke arrestor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7A8D1-F057-4026-8662-8B96084C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81000"/>
            <a:ext cx="97155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1A346F-D94C-4FF1-8679-A1C9A5092F0B}"/>
              </a:ext>
            </a:extLst>
          </p:cNvPr>
          <p:cNvSpPr txBox="1"/>
          <p:nvPr/>
        </p:nvSpPr>
        <p:spPr>
          <a:xfrm>
            <a:off x="693737" y="4426596"/>
            <a:ext cx="1644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Indication for proper connectivity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1F05C-284E-4B27-B82F-1BFC78CEB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3201" y="3537733"/>
            <a:ext cx="2361383" cy="29194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2" descr="Grounding Sign Stock Illustrations – 1,033 Grounding Sign Stock  Illustrations, Vectors &amp; Clipart - Dreamstime">
            <a:extLst>
              <a:ext uri="{FF2B5EF4-FFF2-40B4-BE49-F238E27FC236}">
                <a16:creationId xmlns:a16="http://schemas.microsoft.com/office/drawing/2014/main" id="{A2A1478D-9D47-4BCA-8902-E7D47C47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53" y="3832414"/>
            <a:ext cx="1675513" cy="23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9167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FC6-5F5E-44A5-AB82-C534617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P485 – Hamrful Dust &amp; Vapor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E271-B4E6-4057-AEB3-A9E68397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32" y="1082040"/>
            <a:ext cx="6217920" cy="26517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Hazard </a:t>
            </a:r>
          </a:p>
          <a:p>
            <a:pPr lvl="1"/>
            <a:r>
              <a:rPr lang="sv-SE" dirty="0"/>
              <a:t>PCl5 dust exposure during charging</a:t>
            </a:r>
          </a:p>
          <a:p>
            <a:pPr lvl="1"/>
            <a:r>
              <a:rPr lang="sv-SE" dirty="0"/>
              <a:t>HCl Vapor liberation during PCl5 charging</a:t>
            </a:r>
            <a:endParaRPr lang="en-US" dirty="0"/>
          </a:p>
          <a:p>
            <a:r>
              <a:rPr lang="en-US" dirty="0"/>
              <a:t>Source </a:t>
            </a:r>
          </a:p>
          <a:p>
            <a:pPr lvl="1"/>
            <a:r>
              <a:rPr lang="en-US" dirty="0"/>
              <a:t>MSDS, Lab Studies</a:t>
            </a:r>
          </a:p>
          <a:p>
            <a:r>
              <a:rPr lang="en-IN" dirty="0"/>
              <a:t>Solution Approach</a:t>
            </a:r>
          </a:p>
          <a:p>
            <a:pPr lvl="1"/>
            <a:r>
              <a:rPr lang="en-IN" dirty="0"/>
              <a:t>Engineering &amp; Administrative controls</a:t>
            </a:r>
          </a:p>
          <a:p>
            <a:pPr lvl="1"/>
            <a:r>
              <a:rPr lang="en-IN" dirty="0"/>
              <a:t>Suction at charging point &amp; reactor</a:t>
            </a:r>
          </a:p>
          <a:p>
            <a:r>
              <a:rPr lang="en-IN" dirty="0"/>
              <a:t>Solution Implemented </a:t>
            </a:r>
          </a:p>
          <a:p>
            <a:pPr lvl="1"/>
            <a:r>
              <a:rPr lang="en-IN" dirty="0"/>
              <a:t>Suction hood provided for charging hopper</a:t>
            </a:r>
          </a:p>
          <a:p>
            <a:pPr lvl="1"/>
            <a:r>
              <a:rPr lang="en-IN" dirty="0"/>
              <a:t>Dedicated scrubber system arranged for PCl5 charging point </a:t>
            </a:r>
          </a:p>
          <a:p>
            <a:pPr lvl="1"/>
            <a:r>
              <a:rPr lang="en-IN" dirty="0"/>
              <a:t>Multistage scrubber provided for Reactors with ?mm vacuum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58C2-CB48-483D-8BA9-F5482EEE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73-F6C2-4E20-8649-BB3C349CA926}" type="datetime6">
              <a:rPr lang="en-US" smtClean="0"/>
              <a:t>January 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502D-2356-4BC6-BCB4-94598F0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Inventys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DC7F-4B37-4903-AE40-A30312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25F3-64B1-4276-9808-F77358B6C03F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619D2-E4BD-44D3-A77A-E7239C41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780" y="381000"/>
            <a:ext cx="881744" cy="914400"/>
          </a:xfrm>
          <a:prstGeom prst="rect">
            <a:avLst/>
          </a:prstGeom>
        </p:spPr>
      </p:pic>
      <p:pic>
        <p:nvPicPr>
          <p:cNvPr id="8" name="Picture 6" descr="Hazardous Materials Symbols and Their Meaning in Chemical ...">
            <a:extLst>
              <a:ext uri="{FF2B5EF4-FFF2-40B4-BE49-F238E27FC236}">
                <a16:creationId xmlns:a16="http://schemas.microsoft.com/office/drawing/2014/main" id="{F8358A9C-CD25-4CF3-962E-9AB2C905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52" y="411628"/>
            <a:ext cx="95603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B11AD-D619-4EF6-807A-A3D71D620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372" y="3997078"/>
            <a:ext cx="1458935" cy="19769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6D8435-33B0-46B0-AD53-9EA7974B1386}"/>
              </a:ext>
            </a:extLst>
          </p:cNvPr>
          <p:cNvSpPr txBox="1">
            <a:spLocks/>
          </p:cNvSpPr>
          <p:nvPr/>
        </p:nvSpPr>
        <p:spPr bwMode="auto">
          <a:xfrm>
            <a:off x="457200" y="3971724"/>
            <a:ext cx="1905000" cy="2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IN" sz="800" kern="0" dirty="0">
                <a:solidFill>
                  <a:prstClr val="black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Dedicated scrubber for PCl5 handling</a:t>
            </a:r>
            <a:endParaRPr lang="en-US" sz="800" kern="0" dirty="0">
              <a:solidFill>
                <a:prstClr val="black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E6BC5-2941-445E-8DD0-7184AA77F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980" y="4256063"/>
            <a:ext cx="2047011" cy="14589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F2F9F7B-5A7B-4DD8-AD75-51B699DFDDCB}"/>
              </a:ext>
            </a:extLst>
          </p:cNvPr>
          <p:cNvSpPr txBox="1">
            <a:spLocks/>
          </p:cNvSpPr>
          <p:nvPr/>
        </p:nvSpPr>
        <p:spPr bwMode="auto">
          <a:xfrm>
            <a:off x="2507540" y="3892403"/>
            <a:ext cx="2140446" cy="37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IN" sz="800" kern="0" dirty="0">
                <a:solidFill>
                  <a:prstClr val="black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Multistage scrubber for Reactors</a:t>
            </a:r>
            <a:endParaRPr lang="en-US" sz="800" kern="0" dirty="0">
              <a:solidFill>
                <a:prstClr val="black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156AE6-3D1F-47BD-9853-9C24D75E3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656" y="4256063"/>
            <a:ext cx="2137419" cy="14589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85A5B5-F047-400D-9CBA-6B9883CEFD34}"/>
              </a:ext>
            </a:extLst>
          </p:cNvPr>
          <p:cNvSpPr txBox="1">
            <a:spLocks/>
          </p:cNvSpPr>
          <p:nvPr/>
        </p:nvSpPr>
        <p:spPr bwMode="auto">
          <a:xfrm>
            <a:off x="4647985" y="4088590"/>
            <a:ext cx="2358531" cy="17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latin typeface="Microsoft Sans Serif" panose="020B0604020202020204" pitchFamily="34" charset="0"/>
                <a:ea typeface="Verdana" panose="020B0604030504040204" pitchFamily="34" charset="0"/>
                <a:cs typeface="Microsoft Sans Serif" panose="020B0604020202020204" pitchFamily="34" charset="0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5pPr>
            <a:lvl6pPr marL="429814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6pPr>
            <a:lvl7pPr marL="859627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7pPr>
            <a:lvl8pPr marL="1289441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8pPr>
            <a:lvl9pPr marL="1719255" algn="l" defTabSz="958126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336699"/>
                </a:solidFill>
                <a:latin typeface="Neuropolitical" pitchFamily="34" charset="0"/>
              </a:defRPr>
            </a:lvl9pPr>
          </a:lstStyle>
          <a:p>
            <a:pPr algn="ctr"/>
            <a:r>
              <a:rPr lang="en-IN" sz="800" kern="0" dirty="0">
                <a:solidFill>
                  <a:prstClr val="black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P&amp;ID of Dedicated scrubber for PCl5 handling</a:t>
            </a:r>
            <a:endParaRPr lang="en-US" sz="800" kern="0" dirty="0">
              <a:solidFill>
                <a:prstClr val="black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en-US" sz="1200" kern="0" dirty="0">
              <a:solidFill>
                <a:schemeClr val="tx1"/>
              </a:solidFill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64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A4A-6846-D759-35D9-26773EDC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DSC Analysis – PRE-REACTION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501627-2C44-55F1-E018-E1EE91B3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Endotherm 1 </a:t>
            </a:r>
          </a:p>
          <a:p>
            <a:pPr lvl="1"/>
            <a:r>
              <a:rPr lang="en-US" dirty="0"/>
              <a:t>~65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 125.34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Energy intake of 189.8 J/g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Evaporation of Thionyl Chloride, Toluene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Possible Endothermic Decomposition</a:t>
            </a:r>
            <a:endParaRPr lang="en-US" dirty="0"/>
          </a:p>
          <a:p>
            <a:r>
              <a:rPr lang="en-US" dirty="0"/>
              <a:t>Endotherm 2</a:t>
            </a:r>
          </a:p>
          <a:p>
            <a:pPr lvl="1"/>
            <a:r>
              <a:rPr lang="en-US" dirty="0"/>
              <a:t>~140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>
                <a:sym typeface="Wingdings" panose="05000000000000000000" pitchFamily="2" charset="2"/>
              </a:rPr>
              <a:t> 194.29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Energy intake of 77.74 J/g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Sublimation or Endothermic Decomposition</a:t>
            </a:r>
          </a:p>
          <a:p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No exothermic decomposition detected</a:t>
            </a:r>
            <a:endParaRPr lang="en-US" dirty="0">
              <a:solidFill>
                <a:srgbClr val="80C535"/>
              </a:solidFill>
            </a:endParaRPr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780DF7A5-173E-39B7-A027-14EDD99390C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62258"/>
            <a:ext cx="4495800" cy="35144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6EA7-56DE-7D3D-BDC4-3DF192CEE4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53BAA-081E-9CEA-09B4-55BDE99EA5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C3BA-7078-8251-7205-F6F9E96EEB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451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9AA7-0E5D-673D-DBB8-9F445BE6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DSC Analysis – POST-REACTION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54E2-AC2F-1407-C28D-59DE3EDD7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Endotherm 1 &amp; 2</a:t>
            </a:r>
          </a:p>
          <a:p>
            <a:pPr lvl="1"/>
            <a:r>
              <a:rPr lang="en-US" dirty="0"/>
              <a:t>Similar temperature ranges to endotherms detected in PRE-REACTION DSC</a:t>
            </a:r>
          </a:p>
          <a:p>
            <a:pPr lvl="1"/>
            <a:r>
              <a:rPr lang="en-US" dirty="0"/>
              <a:t>Evaporation of Thionyl Chloride, Toluene (reduced quantities)</a:t>
            </a:r>
          </a:p>
          <a:p>
            <a:r>
              <a:rPr lang="en-US" dirty="0"/>
              <a:t>Exotherm 1</a:t>
            </a:r>
          </a:p>
          <a:p>
            <a:pPr lvl="1"/>
            <a:r>
              <a:rPr lang="en-IN" dirty="0"/>
              <a:t>147.5</a:t>
            </a:r>
            <a:r>
              <a:rPr lang="en-IN" baseline="30000" dirty="0"/>
              <a:t>o</a:t>
            </a:r>
            <a:r>
              <a:rPr lang="en-IN" dirty="0"/>
              <a:t>C </a:t>
            </a:r>
            <a:r>
              <a:rPr lang="en-IN" dirty="0">
                <a:sym typeface="Wingdings" panose="05000000000000000000" pitchFamily="2" charset="2"/>
              </a:rPr>
              <a:t> 155.02</a:t>
            </a:r>
            <a:r>
              <a:rPr lang="en-IN" baseline="30000" dirty="0">
                <a:sym typeface="Wingdings" panose="05000000000000000000" pitchFamily="2" charset="2"/>
              </a:rPr>
              <a:t>o</a:t>
            </a:r>
            <a:r>
              <a:rPr lang="en-IN" dirty="0">
                <a:sym typeface="Wingdings" panose="05000000000000000000" pitchFamily="2" charset="2"/>
              </a:rPr>
              <a:t>C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Maxima at 155.02</a:t>
            </a:r>
            <a:r>
              <a:rPr lang="en-IN" baseline="30000" dirty="0">
                <a:sym typeface="Wingdings" panose="05000000000000000000" pitchFamily="2" charset="2"/>
              </a:rPr>
              <a:t>o</a:t>
            </a:r>
            <a:r>
              <a:rPr lang="en-IN" dirty="0">
                <a:sym typeface="Wingdings" panose="05000000000000000000" pitchFamily="2" charset="2"/>
              </a:rPr>
              <a:t>C (peak energy release of 227 J/g)</a:t>
            </a:r>
          </a:p>
          <a:p>
            <a:r>
              <a:rPr lang="en-IN" dirty="0">
                <a:solidFill>
                  <a:schemeClr val="accent6"/>
                </a:solidFill>
                <a:sym typeface="Wingdings" panose="05000000000000000000" pitchFamily="2" charset="2"/>
              </a:rPr>
              <a:t>Indicative of autocatalytic decomposition of reaction species </a:t>
            </a:r>
          </a:p>
          <a:p>
            <a:pPr lvl="1"/>
            <a:r>
              <a:rPr lang="en-IN" dirty="0">
                <a:solidFill>
                  <a:schemeClr val="accent6"/>
                </a:solidFill>
                <a:sym typeface="Wingdings" panose="05000000000000000000" pitchFamily="2" charset="2"/>
              </a:rPr>
              <a:t> may lead to rapid pressurization of vessel</a:t>
            </a:r>
            <a:endParaRPr lang="en-IN" dirty="0">
              <a:solidFill>
                <a:schemeClr val="accent6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BCE1-765A-9594-0106-BAD660FA0C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2F621-FBBF-A4A4-1329-8B9BCE3F82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A471-74AC-5676-0569-C3782E219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01D81E01-92E8-45CF-E7FC-D870DFB34F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>
            <a:fillRect/>
          </a:stretch>
        </p:blipFill>
        <p:spPr>
          <a:xfrm>
            <a:off x="4876800" y="1844531"/>
            <a:ext cx="4495800" cy="3549937"/>
          </a:xfrm>
        </p:spPr>
      </p:pic>
    </p:spTree>
    <p:extLst>
      <p:ext uri="{BB962C8B-B14F-4D97-AF65-F5344CB8AC3E}">
        <p14:creationId xmlns:p14="http://schemas.microsoft.com/office/powerpoint/2010/main" val="16448035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FD4DEA-C3DC-80AB-8DB2-3DA640B9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detected Thermal Instability of POST-REACTION system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144A57-91BC-074F-3F44-A9D18797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Measured Onset Temperature (</a:t>
            </a:r>
            <a:r>
              <a:rPr lang="en-US" dirty="0" err="1"/>
              <a:t>T</a:t>
            </a:r>
            <a:r>
              <a:rPr lang="en-US" baseline="-25000" dirty="0" err="1"/>
              <a:t>onset</a:t>
            </a:r>
            <a:r>
              <a:rPr lang="en-US" dirty="0"/>
              <a:t>) = ~147.5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/>
              <a:t>Objective </a:t>
            </a:r>
            <a:r>
              <a:rPr lang="en-US" dirty="0">
                <a:sym typeface="Wingdings" panose="05000000000000000000" pitchFamily="2" charset="2"/>
              </a:rPr>
              <a:t> Minimize operating temperature (as far away from </a:t>
            </a:r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ym typeface="Wingdings" panose="05000000000000000000" pitchFamily="2" charset="2"/>
              </a:rPr>
              <a:t>onset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err="1">
                <a:solidFill>
                  <a:schemeClr val="tx2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olidFill>
                  <a:schemeClr val="tx2"/>
                </a:solidFill>
                <a:sym typeface="Wingdings" panose="05000000000000000000" pitchFamily="2" charset="2"/>
              </a:rPr>
              <a:t>reaction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 = &lt;60</a:t>
            </a:r>
            <a:r>
              <a:rPr lang="en-US" baseline="30000" dirty="0">
                <a:solidFill>
                  <a:schemeClr val="tx2"/>
                </a:solidFill>
                <a:sym typeface="Wingdings" panose="05000000000000000000" pitchFamily="2" charset="2"/>
              </a:rPr>
              <a:t>o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C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olidFill>
                  <a:schemeClr val="accent6"/>
                </a:solidFill>
                <a:sym typeface="Wingdings" panose="05000000000000000000" pitchFamily="2" charset="2"/>
              </a:rPr>
              <a:t>concentration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 = 110</a:t>
            </a:r>
            <a:r>
              <a:rPr lang="en-US" baseline="30000" dirty="0">
                <a:solidFill>
                  <a:schemeClr val="accent6"/>
                </a:solidFill>
                <a:sym typeface="Wingdings" panose="05000000000000000000" pitchFamily="2" charset="2"/>
              </a:rPr>
              <a:t>o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C – 115</a:t>
            </a:r>
            <a:r>
              <a:rPr lang="en-US" baseline="30000" dirty="0">
                <a:solidFill>
                  <a:schemeClr val="accent6"/>
                </a:solidFill>
                <a:sym typeface="Wingdings" panose="05000000000000000000" pitchFamily="2" charset="2"/>
              </a:rPr>
              <a:t>o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C (lab trials)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Preliminary lab trials (g-scale)  concentration operation was conducted at atmospheric pressure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ΔT (onset – concentration) = 147.5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 – 115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 =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32.5</a:t>
            </a:r>
            <a:r>
              <a:rPr lang="en-US" baseline="300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o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C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Unacceptably low safety margin in operating temperature if concentration operation conducted under atmospheric conditions</a:t>
            </a:r>
          </a:p>
          <a:p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Process modified to conduct concentration at reduced pressure (vacuum) to reduce operating temperature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P</a:t>
            </a:r>
            <a:r>
              <a:rPr lang="en-US" baseline="-25000" dirty="0" err="1">
                <a:sym typeface="Wingdings" panose="05000000000000000000" pitchFamily="2" charset="2"/>
              </a:rPr>
              <a:t>concentration,revised</a:t>
            </a:r>
            <a:r>
              <a:rPr lang="en-US" dirty="0">
                <a:sym typeface="Wingdings" panose="05000000000000000000" pitchFamily="2" charset="2"/>
              </a:rPr>
              <a:t> = 52 mmHg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(vs. 732 mmHg before)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ym typeface="Wingdings" panose="05000000000000000000" pitchFamily="2" charset="2"/>
              </a:rPr>
              <a:t>concentration,revised</a:t>
            </a:r>
            <a:r>
              <a:rPr lang="en-US" dirty="0">
                <a:sym typeface="Wingdings" panose="05000000000000000000" pitchFamily="2" charset="2"/>
              </a:rPr>
              <a:t> = 45-50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C </a:t>
            </a:r>
          </a:p>
          <a:p>
            <a:pPr lvl="1"/>
            <a:r>
              <a:rPr lang="el-GR" dirty="0">
                <a:solidFill>
                  <a:srgbClr val="80C535"/>
                </a:solidFill>
                <a:sym typeface="Wingdings" panose="05000000000000000000" pitchFamily="2" charset="2"/>
              </a:rPr>
              <a:t>Δ</a:t>
            </a:r>
            <a:r>
              <a:rPr lang="en-US" dirty="0">
                <a:solidFill>
                  <a:srgbClr val="80C535"/>
                </a:solidFill>
                <a:sym typeface="Wingdings" panose="05000000000000000000" pitchFamily="2" charset="2"/>
              </a:rPr>
              <a:t>T (onset – concentration) = </a:t>
            </a:r>
            <a:r>
              <a:rPr lang="en-US" dirty="0">
                <a:solidFill>
                  <a:srgbClr val="80C535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97.5</a:t>
            </a:r>
            <a:r>
              <a:rPr lang="en-US" baseline="30000" dirty="0">
                <a:solidFill>
                  <a:srgbClr val="80C535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o</a:t>
            </a:r>
            <a:r>
              <a:rPr lang="en-US" dirty="0">
                <a:solidFill>
                  <a:srgbClr val="80C535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Temperature safety margin substantially increased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Preferred safety margin &gt; 80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C (for critical reactions)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6F3E6-6417-F6CB-D3EB-E3D7DED9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4F33-2E41-3F3F-970E-6105F1B5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2393B-6A6A-9706-66C2-F721B55B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773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E4E2-5B00-4A32-8ACB-74EC3853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P527 Material Hazards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A7437F-7A3D-4943-8403-190270B82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544" y="980727"/>
            <a:ext cx="8093292" cy="52120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954CC-C6AA-41A1-AF35-195A421A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2023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04CE1-071B-4C1A-A23E-D5DFE080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79646">
                    <a:lumMod val="75000"/>
                  </a:srgbClr>
                </a:solidFill>
              </a:rPr>
              <a:t>COMPANY CONFIDENTIAL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1B595-9D6E-4CC9-915D-907175D3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8B0-18E5-4EFD-9313-EA08739BD0D8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096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nventyS_Multi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L2003">
      <a:majorFont>
        <a:latin typeface="Neuropolitic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L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L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L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L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L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L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L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ventys PPT Template (2023)" id="{39947886-326A-4208-8A58-32288D2D497F}" vid="{917D2522-5EE5-48CB-BD40-D7D6D4FB0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 Inventys 2023</Template>
  <TotalTime>1071</TotalTime>
  <Words>4129</Words>
  <Application>Microsoft Office PowerPoint</Application>
  <PresentationFormat>A4 Paper (210x297 mm)</PresentationFormat>
  <Paragraphs>743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Microsoft Sans Serif</vt:lpstr>
      <vt:lpstr>Neuropolitical</vt:lpstr>
      <vt:lpstr>Tahoma</vt:lpstr>
      <vt:lpstr>Times New Roman</vt:lpstr>
      <vt:lpstr>Verdana</vt:lpstr>
      <vt:lpstr>Wingdings</vt:lpstr>
      <vt:lpstr>InventyS_MultiGroup</vt:lpstr>
      <vt:lpstr>Document</vt:lpstr>
      <vt:lpstr>Process hazard analysis for Safe Manufacturing</vt:lpstr>
      <vt:lpstr>P527 Insecticide </vt:lpstr>
      <vt:lpstr>P527 Intermediate – Chlorination + Work-Up</vt:lpstr>
      <vt:lpstr>Identified Hazards  - Process and Engineering Design Safety Measures</vt:lpstr>
      <vt:lpstr>Further characterization (DSC Analysis) - Potential autocatalytic decomposition</vt:lpstr>
      <vt:lpstr>DSC Analysis – PRE-REACTION</vt:lpstr>
      <vt:lpstr>DSC Analysis – POST-REACTION</vt:lpstr>
      <vt:lpstr>Addressing detected Thermal Instability of POST-REACTION system</vt:lpstr>
      <vt:lpstr>P527 Material Hazards </vt:lpstr>
      <vt:lpstr>P527 Process Hazards </vt:lpstr>
      <vt:lpstr>Further Process Modifications / Analysis</vt:lpstr>
      <vt:lpstr>P527 – Product Decomposition &amp; Rapid Pressurization</vt:lpstr>
      <vt:lpstr>P527 – Water Sensitivity</vt:lpstr>
      <vt:lpstr>P518 Pharma n-1 KRM</vt:lpstr>
      <vt:lpstr>P518 Nitration – PHA Summary </vt:lpstr>
      <vt:lpstr>P518 Nitration – Process Design &amp; Operations</vt:lpstr>
      <vt:lpstr>P518 Material Hazards</vt:lpstr>
      <vt:lpstr>P518 Process Hazards </vt:lpstr>
      <vt:lpstr>P518 DSC Data – Isolated product </vt:lpstr>
      <vt:lpstr>P518 Aryl diazonium Tetrafluoroborate salt </vt:lpstr>
      <vt:lpstr>P518 DSC Aryl diazonium Tetrafluoroborate salt </vt:lpstr>
      <vt:lpstr>P533 – RSM for Herbicide</vt:lpstr>
      <vt:lpstr>P533 Oxidation – PHA Summary </vt:lpstr>
      <vt:lpstr>P533 Oxidation – Process Design &amp; Operations</vt:lpstr>
      <vt:lpstr>P533 Material Hazards </vt:lpstr>
      <vt:lpstr>P533 Process Hazards </vt:lpstr>
      <vt:lpstr>P533 DSC Data – Oxidation reaction &amp; isolated product </vt:lpstr>
      <vt:lpstr>P533 Estimated Heat of reaction at RT (2nd Order analogue)</vt:lpstr>
      <vt:lpstr>P487 – Advanced Intermediate Insecticide</vt:lpstr>
      <vt:lpstr>P487 Hydrogenation – PHA, Design, &amp; Operations  </vt:lpstr>
      <vt:lpstr>P487 Material Hazards </vt:lpstr>
      <vt:lpstr>P487 Process Hazards</vt:lpstr>
      <vt:lpstr>P487 DSC Data </vt:lpstr>
      <vt:lpstr>P487 Estimated Heat of reaction at RT (2nd Order analogue)</vt:lpstr>
      <vt:lpstr>P487 – Pyrophoric Catalyst</vt:lpstr>
      <vt:lpstr>P487 – Fire &amp; Asphyxiation</vt:lpstr>
      <vt:lpstr>P440 – Advanced Intermediate Insecticide</vt:lpstr>
      <vt:lpstr>P440.S1 Chlorination</vt:lpstr>
      <vt:lpstr>P440 Material Hazards</vt:lpstr>
      <vt:lpstr>P440 Process Hazards</vt:lpstr>
      <vt:lpstr>P440 DSC Chlorination </vt:lpstr>
      <vt:lpstr>P440 – Exposure to Lachrymators &amp; to Chlorine</vt:lpstr>
      <vt:lpstr>P149 - Solvent</vt:lpstr>
      <vt:lpstr>P149 – Fire by inflammable gases</vt:lpstr>
      <vt:lpstr>P149 – Hazardous Gas Leakage</vt:lpstr>
      <vt:lpstr>P149 – Fire &amp; Yield Loss – Plant Start-up / Ramp-up</vt:lpstr>
      <vt:lpstr>P149 – Fire &amp; Catalyst Fouling – Plant Shutdown</vt:lpstr>
      <vt:lpstr>P471 – Electronic Chemical</vt:lpstr>
      <vt:lpstr>P471 Hydrolysis Exothermic Reaction</vt:lpstr>
      <vt:lpstr>P471 Bromine Spillage &amp; human exposure  </vt:lpstr>
      <vt:lpstr>P522 – Advanced Intermediate for AI under Development (CRO)</vt:lpstr>
      <vt:lpstr>P532 – Advanced Intermediate for Pharma etc</vt:lpstr>
      <vt:lpstr>P522/P532 Aryl diazonium salt storage Stability </vt:lpstr>
      <vt:lpstr>Miscellaneous Examples</vt:lpstr>
      <vt:lpstr>Petroleum Class A Storage – Fire</vt:lpstr>
      <vt:lpstr>P485 – Hamrful Dust &amp; Vapor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hazard evaluation and analysis</dc:title>
  <dc:creator>Rushikesh Birewar</dc:creator>
  <cp:lastModifiedBy>Dr Deepak Birewar</cp:lastModifiedBy>
  <cp:revision>109</cp:revision>
  <cp:lastPrinted>2024-01-08T14:25:23Z</cp:lastPrinted>
  <dcterms:created xsi:type="dcterms:W3CDTF">2024-01-07T14:47:36Z</dcterms:created>
  <dcterms:modified xsi:type="dcterms:W3CDTF">2024-01-09T13:02:04Z</dcterms:modified>
</cp:coreProperties>
</file>