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358" r:id="rId2"/>
    <p:sldId id="257" r:id="rId3"/>
    <p:sldId id="258" r:id="rId4"/>
    <p:sldId id="261" r:id="rId5"/>
    <p:sldId id="262" r:id="rId6"/>
    <p:sldId id="264" r:id="rId7"/>
    <p:sldId id="284" r:id="rId8"/>
    <p:sldId id="285" r:id="rId9"/>
    <p:sldId id="372" r:id="rId10"/>
    <p:sldId id="385" r:id="rId11"/>
    <p:sldId id="386" r:id="rId12"/>
    <p:sldId id="268" r:id="rId13"/>
    <p:sldId id="269" r:id="rId14"/>
    <p:sldId id="267" r:id="rId15"/>
    <p:sldId id="265" r:id="rId16"/>
    <p:sldId id="384" r:id="rId17"/>
    <p:sldId id="383" r:id="rId18"/>
    <p:sldId id="350" r:id="rId19"/>
    <p:sldId id="394" r:id="rId20"/>
    <p:sldId id="271" r:id="rId21"/>
    <p:sldId id="272" r:id="rId22"/>
    <p:sldId id="273" r:id="rId23"/>
    <p:sldId id="274" r:id="rId24"/>
    <p:sldId id="277" r:id="rId25"/>
    <p:sldId id="278" r:id="rId26"/>
    <p:sldId id="279" r:id="rId27"/>
    <p:sldId id="280" r:id="rId28"/>
    <p:sldId id="281" r:id="rId29"/>
    <p:sldId id="282" r:id="rId30"/>
    <p:sldId id="392" r:id="rId31"/>
    <p:sldId id="374" r:id="rId32"/>
    <p:sldId id="391" r:id="rId33"/>
    <p:sldId id="396" r:id="rId34"/>
    <p:sldId id="379" r:id="rId35"/>
  </p:sldIdLst>
  <p:sldSz cx="9906000" cy="6858000" type="A4"/>
  <p:notesSz cx="10018713" cy="6888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493" userDrawn="1">
          <p15:clr>
            <a:srgbClr val="A4A3A4"/>
          </p15:clr>
        </p15:guide>
        <p15:guide id="2" pos="4582" userDrawn="1">
          <p15:clr>
            <a:srgbClr val="A4A3A4"/>
          </p15:clr>
        </p15:guide>
        <p15:guide id="3" pos="4609" userDrawn="1">
          <p15:clr>
            <a:srgbClr val="A4A3A4"/>
          </p15:clr>
        </p15:guide>
        <p15:guide id="4" orient="horz" pos="1508" userDrawn="1">
          <p15:clr>
            <a:srgbClr val="A4A3A4"/>
          </p15:clr>
        </p15:guide>
        <p15:guide id="5" pos="4608" userDrawn="1">
          <p15:clr>
            <a:srgbClr val="A4A3A4"/>
          </p15:clr>
        </p15:guide>
        <p15:guide id="6" pos="4631" userDrawn="1">
          <p15:clr>
            <a:srgbClr val="A4A3A4"/>
          </p15:clr>
        </p15:guide>
        <p15:guide id="7" orient="horz" pos="2150" userDrawn="1">
          <p15:clr>
            <a:srgbClr val="A4A3A4"/>
          </p15:clr>
        </p15:guide>
        <p15:guide id="8" orient="horz" pos="2171" userDrawn="1">
          <p15:clr>
            <a:srgbClr val="A4A3A4"/>
          </p15:clr>
        </p15:guide>
        <p15:guide id="9" pos="3120" userDrawn="1">
          <p15:clr>
            <a:srgbClr val="A4A3A4"/>
          </p15:clr>
        </p15:guide>
        <p15:guide id="10" pos="3142" userDrawn="1">
          <p15:clr>
            <a:srgbClr val="A4A3A4"/>
          </p15:clr>
        </p15:guide>
        <p15:guide id="11" pos="3139" userDrawn="1">
          <p15:clr>
            <a:srgbClr val="A4A3A4"/>
          </p15:clr>
        </p15:guide>
        <p15:guide id="12" pos="3156" userDrawn="1">
          <p15:clr>
            <a:srgbClr val="A4A3A4"/>
          </p15:clr>
        </p15:guide>
        <p15:guide id="13" orient="horz" pos="1674" userDrawn="1">
          <p15:clr>
            <a:srgbClr val="A4A3A4"/>
          </p15:clr>
        </p15:guide>
        <p15:guide id="14" orient="horz" pos="1688" userDrawn="1">
          <p15:clr>
            <a:srgbClr val="A4A3A4"/>
          </p15:clr>
        </p15:guide>
        <p15:guide id="15" orient="horz" pos="2409" userDrawn="1">
          <p15:clr>
            <a:srgbClr val="A4A3A4"/>
          </p15:clr>
        </p15:guide>
        <p15:guide id="16" orient="horz" pos="2432" userDrawn="1">
          <p15:clr>
            <a:srgbClr val="A4A3A4"/>
          </p15:clr>
        </p15:guide>
        <p15:guide id="17" pos="11150" userDrawn="1">
          <p15:clr>
            <a:srgbClr val="A4A3A4"/>
          </p15:clr>
        </p15:guide>
        <p15:guide id="18" pos="11208" userDrawn="1">
          <p15:clr>
            <a:srgbClr val="A4A3A4"/>
          </p15:clr>
        </p15:guide>
        <p15:guide id="19" pos="11207" userDrawn="1">
          <p15:clr>
            <a:srgbClr val="A4A3A4"/>
          </p15:clr>
        </p15:guide>
        <p15:guide id="20" pos="11266" userDrawn="1">
          <p15:clr>
            <a:srgbClr val="A4A3A4"/>
          </p15:clr>
        </p15:guide>
        <p15:guide id="21" pos="7592" userDrawn="1">
          <p15:clr>
            <a:srgbClr val="A4A3A4"/>
          </p15:clr>
        </p15:guide>
        <p15:guide id="22" pos="7637" userDrawn="1">
          <p15:clr>
            <a:srgbClr val="A4A3A4"/>
          </p15:clr>
        </p15:guide>
        <p15:guide id="23" pos="7633" userDrawn="1">
          <p15:clr>
            <a:srgbClr val="A4A3A4"/>
          </p15:clr>
        </p15:guide>
        <p15:guide id="24" pos="7677" userDrawn="1">
          <p15:clr>
            <a:srgbClr val="A4A3A4"/>
          </p15:clr>
        </p15:guide>
        <p15:guide id="25" orient="horz" pos="1334" userDrawn="1">
          <p15:clr>
            <a:srgbClr val="A4A3A4"/>
          </p15:clr>
        </p15:guide>
        <p15:guide id="26" orient="horz" pos="1345" userDrawn="1">
          <p15:clr>
            <a:srgbClr val="A4A3A4"/>
          </p15:clr>
        </p15:guide>
        <p15:guide id="27" orient="horz" pos="1919" userDrawn="1">
          <p15:clr>
            <a:srgbClr val="A4A3A4"/>
          </p15:clr>
        </p15:guide>
        <p15:guide id="28" orient="horz" pos="1935" userDrawn="1">
          <p15:clr>
            <a:srgbClr val="A4A3A4"/>
          </p15:clr>
        </p15:guide>
        <p15:guide id="30" pos="1884" userDrawn="1">
          <p15:clr>
            <a:srgbClr val="A4A3A4"/>
          </p15:clr>
        </p15:guide>
        <p15:guide id="31" pos="1894" userDrawn="1">
          <p15:clr>
            <a:srgbClr val="A4A3A4"/>
          </p15:clr>
        </p15:guide>
        <p15:guide id="32" pos="1904" userDrawn="1">
          <p15:clr>
            <a:srgbClr val="A4A3A4"/>
          </p15:clr>
        </p15:guide>
        <p15:guide id="33" pos="1283" userDrawn="1">
          <p15:clr>
            <a:srgbClr val="A4A3A4"/>
          </p15:clr>
        </p15:guide>
        <p15:guide id="34" pos="1290" userDrawn="1">
          <p15:clr>
            <a:srgbClr val="A4A3A4"/>
          </p15:clr>
        </p15:guide>
        <p15:guide id="35" pos="1289" userDrawn="1">
          <p15:clr>
            <a:srgbClr val="A4A3A4"/>
          </p15:clr>
        </p15:guide>
        <p15:guide id="36" pos="129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r. Johannes Lubosch" initials="DJL" lastIdx="2" clrIdx="0"/>
  <p:cmAuthor id="1" name="Kishor Pawar" initials="KP" lastIdx="3" clrIdx="1">
    <p:extLst>
      <p:ext uri="{19B8F6BF-5375-455C-9EA6-DF929625EA0E}">
        <p15:presenceInfo xmlns:p15="http://schemas.microsoft.com/office/powerpoint/2012/main" userId="S-1-5-21-4224589084-1326354969-4256455141-26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  <a:srgbClr val="0066FF"/>
    <a:srgbClr val="FFFFCC"/>
    <a:srgbClr val="99FFCC"/>
    <a:srgbClr val="006600"/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4291" autoAdjust="0"/>
  </p:normalViewPr>
  <p:slideViewPr>
    <p:cSldViewPr>
      <p:cViewPr varScale="1">
        <p:scale>
          <a:sx n="43" d="100"/>
          <a:sy n="43" d="100"/>
        </p:scale>
        <p:origin x="788" y="2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22" d="100"/>
          <a:sy n="122" d="100"/>
        </p:scale>
        <p:origin x="4938" y="90"/>
      </p:cViewPr>
      <p:guideLst>
        <p:guide orient="horz" pos="1493"/>
        <p:guide pos="4582"/>
        <p:guide pos="4609"/>
        <p:guide orient="horz" pos="1508"/>
        <p:guide pos="4608"/>
        <p:guide pos="4631"/>
        <p:guide orient="horz" pos="2150"/>
        <p:guide orient="horz" pos="2171"/>
        <p:guide pos="3120"/>
        <p:guide pos="3142"/>
        <p:guide pos="3139"/>
        <p:guide pos="3156"/>
        <p:guide orient="horz" pos="1674"/>
        <p:guide orient="horz" pos="1688"/>
        <p:guide orient="horz" pos="2409"/>
        <p:guide orient="horz" pos="2432"/>
        <p:guide pos="11150"/>
        <p:guide pos="11208"/>
        <p:guide pos="11207"/>
        <p:guide pos="11266"/>
        <p:guide pos="7592"/>
        <p:guide pos="7637"/>
        <p:guide pos="7633"/>
        <p:guide pos="7677"/>
        <p:guide orient="horz" pos="1334"/>
        <p:guide orient="horz" pos="1345"/>
        <p:guide orient="horz" pos="1919"/>
        <p:guide orient="horz" pos="1935"/>
        <p:guide pos="1884"/>
        <p:guide pos="1894"/>
        <p:guide pos="1904"/>
        <p:guide pos="1283"/>
        <p:guide pos="1290"/>
        <p:guide pos="1289"/>
        <p:guide pos="129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4965" y="4"/>
            <a:ext cx="4341444" cy="344409"/>
          </a:xfrm>
          <a:prstGeom prst="rect">
            <a:avLst/>
          </a:prstGeom>
        </p:spPr>
        <p:txBody>
          <a:bodyPr vert="horz" lIns="91781" tIns="45890" rIns="91781" bIns="45890" rtlCol="0"/>
          <a:lstStyle>
            <a:lvl1pPr algn="r">
              <a:defRPr sz="1200"/>
            </a:lvl1pPr>
          </a:lstStyle>
          <a:p>
            <a:r>
              <a:rPr lang="en-US" sz="9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" y="6542563"/>
            <a:ext cx="4341444" cy="344409"/>
          </a:xfrm>
          <a:prstGeom prst="rect">
            <a:avLst/>
          </a:prstGeom>
        </p:spPr>
        <p:txBody>
          <a:bodyPr vert="horz" lIns="91781" tIns="45890" rIns="91781" bIns="45890" rtlCol="0" anchor="b"/>
          <a:lstStyle>
            <a:lvl1pPr algn="l">
              <a:defRPr sz="1200"/>
            </a:lvl1pPr>
          </a:lstStyle>
          <a:p>
            <a:r>
              <a:rPr lang="en-US" sz="9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Inventys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4965" y="6542563"/>
            <a:ext cx="4341444" cy="344409"/>
          </a:xfrm>
          <a:prstGeom prst="rect">
            <a:avLst/>
          </a:prstGeom>
        </p:spPr>
        <p:txBody>
          <a:bodyPr vert="horz" lIns="91781" tIns="45890" rIns="91781" bIns="45890" rtlCol="0" anchor="b"/>
          <a:lstStyle>
            <a:lvl1pPr algn="r">
              <a:defRPr sz="1200"/>
            </a:lvl1pPr>
          </a:lstStyle>
          <a:p>
            <a:fld id="{D257C7BF-3753-4741-9B8A-C4DB0815D066}" type="slidenum">
              <a:rPr lang="en-US" sz="9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‹#›</a:t>
            </a:fld>
            <a:endParaRPr lang="en-US" sz="9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0A0855-3E11-4161-9B5D-05EBC25D8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5" y="56460"/>
            <a:ext cx="1176124" cy="2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080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4"/>
            <a:ext cx="4341444" cy="344409"/>
          </a:xfrm>
          <a:prstGeom prst="rect">
            <a:avLst/>
          </a:prstGeom>
        </p:spPr>
        <p:txBody>
          <a:bodyPr vert="horz" lIns="91781" tIns="45890" rIns="91781" bIns="4589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65" y="4"/>
            <a:ext cx="4341444" cy="344409"/>
          </a:xfrm>
          <a:prstGeom prst="rect">
            <a:avLst/>
          </a:prstGeom>
        </p:spPr>
        <p:txBody>
          <a:bodyPr vert="horz" lIns="91781" tIns="45890" rIns="91781" bIns="45890" rtlCol="0"/>
          <a:lstStyle>
            <a:lvl1pPr algn="r">
              <a:defRPr sz="1200"/>
            </a:lvl1pPr>
          </a:lstStyle>
          <a:p>
            <a:r>
              <a:rPr lang="en-US" dirty="0"/>
              <a:t>2023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41663" y="515938"/>
            <a:ext cx="3735387" cy="2586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81" tIns="45890" rIns="91781" bIns="4589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83" y="3271884"/>
            <a:ext cx="8014968" cy="3099673"/>
          </a:xfrm>
          <a:prstGeom prst="rect">
            <a:avLst/>
          </a:prstGeom>
        </p:spPr>
        <p:txBody>
          <a:bodyPr vert="horz" lIns="91781" tIns="45890" rIns="91781" bIns="4589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6542563"/>
            <a:ext cx="4341444" cy="344409"/>
          </a:xfrm>
          <a:prstGeom prst="rect">
            <a:avLst/>
          </a:prstGeom>
        </p:spPr>
        <p:txBody>
          <a:bodyPr vert="horz" lIns="91781" tIns="45890" rIns="91781" bIns="4589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65" y="6542563"/>
            <a:ext cx="4341444" cy="344409"/>
          </a:xfrm>
          <a:prstGeom prst="rect">
            <a:avLst/>
          </a:prstGeom>
        </p:spPr>
        <p:txBody>
          <a:bodyPr vert="horz" lIns="91781" tIns="45890" rIns="91781" bIns="45890" rtlCol="0" anchor="b"/>
          <a:lstStyle>
            <a:lvl1pPr algn="r">
              <a:defRPr sz="1200"/>
            </a:lvl1pPr>
          </a:lstStyle>
          <a:p>
            <a:fld id="{AB06A5E2-75F5-4A28-A181-80057A23C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90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640" y="2130523"/>
            <a:ext cx="8420725" cy="1469371"/>
          </a:xfrm>
        </p:spPr>
        <p:txBody>
          <a:bodyPr/>
          <a:lstStyle>
            <a:lvl1pPr algn="ctr">
              <a:defRPr sz="36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277" y="3885642"/>
            <a:ext cx="6935451" cy="1753721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29814" indent="0" algn="ctr">
              <a:buNone/>
              <a:defRPr/>
            </a:lvl2pPr>
            <a:lvl3pPr marL="859627" indent="0" algn="ctr">
              <a:buNone/>
              <a:defRPr/>
            </a:lvl3pPr>
            <a:lvl4pPr marL="1289441" indent="0" algn="ctr">
              <a:buNone/>
              <a:defRPr/>
            </a:lvl4pPr>
            <a:lvl5pPr marL="1719255" indent="0" algn="ctr">
              <a:buNone/>
              <a:defRPr/>
            </a:lvl5pPr>
            <a:lvl6pPr marL="2149069" indent="0" algn="ctr">
              <a:buNone/>
              <a:defRPr/>
            </a:lvl6pPr>
            <a:lvl7pPr marL="2578882" indent="0" algn="ctr">
              <a:buNone/>
              <a:defRPr/>
            </a:lvl7pPr>
            <a:lvl8pPr marL="3008696" indent="0" algn="ctr">
              <a:buNone/>
              <a:defRPr/>
            </a:lvl8pPr>
            <a:lvl9pPr marL="343851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D5F05-F9FC-4037-BFAA-497724A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CA4423-08F0-4C39-9D0D-F8A37D47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8E9B1A-9A01-4EAA-976F-2047A348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826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8EC6C7-B79C-45E1-941E-1D088E16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05EBFC-07E0-44E9-9585-3848F652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C66BDE-ECF1-4EE3-9EB1-91DB45B0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45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291" y="4406713"/>
            <a:ext cx="8419161" cy="1362916"/>
          </a:xfrm>
        </p:spPr>
        <p:txBody>
          <a:bodyPr anchor="t"/>
          <a:lstStyle>
            <a:lvl1pPr algn="l">
              <a:defRPr sz="3200" b="0" cap="sm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5800" y="914401"/>
            <a:ext cx="4706650" cy="2882713"/>
          </a:xfrm>
        </p:spPr>
        <p:txBody>
          <a:bodyPr anchor="b"/>
          <a:lstStyle>
            <a:lvl1pPr marL="0" indent="0" algn="r">
              <a:buNone/>
              <a:defRPr sz="1900">
                <a:solidFill>
                  <a:schemeClr val="bg1">
                    <a:lumMod val="65000"/>
                  </a:schemeClr>
                </a:solidFill>
              </a:defRPr>
            </a:lvl1pPr>
            <a:lvl2pPr marL="429814" indent="0">
              <a:buNone/>
              <a:defRPr sz="1700"/>
            </a:lvl2pPr>
            <a:lvl3pPr marL="859627" indent="0">
              <a:buNone/>
              <a:defRPr sz="1500"/>
            </a:lvl3pPr>
            <a:lvl4pPr marL="1289441" indent="0">
              <a:buNone/>
              <a:defRPr sz="1300"/>
            </a:lvl4pPr>
            <a:lvl5pPr marL="1719255" indent="0">
              <a:buNone/>
              <a:defRPr sz="1300"/>
            </a:lvl5pPr>
            <a:lvl6pPr marL="2149069" indent="0">
              <a:buNone/>
              <a:defRPr sz="1300"/>
            </a:lvl6pPr>
            <a:lvl7pPr marL="2578882" indent="0">
              <a:buNone/>
              <a:defRPr sz="1300"/>
            </a:lvl7pPr>
            <a:lvl8pPr marL="3008696" indent="0">
              <a:buNone/>
              <a:defRPr sz="1300"/>
            </a:lvl8pPr>
            <a:lvl9pPr marL="3438510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B18242-8EC5-4990-86D7-D0F536F9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2482CE-084D-4EF7-9C67-F790A075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8DE229-CAC1-4046-BB16-60CFF8CE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406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4E12B-E66D-420B-9696-E48C9298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3A174-47AE-4CEF-A799-764CA3D8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C5DFC-5DED-4201-AA13-7DAF0709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912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747D-ACDB-43F5-AA42-8194D674D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74F6E-EDC5-4E39-8872-3C8EE80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FFDC2-32EC-4B3E-9AB5-6BEED480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412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495800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876800" y="1143000"/>
            <a:ext cx="4495800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5371152-2C0B-423D-BB2E-C23F93DA07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7771DC-9083-483B-AC46-A3D33CE4A8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F2EF3C-270F-42B3-918F-FFE274809C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452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27" y="228320"/>
            <a:ext cx="9411951" cy="839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024" y="1143000"/>
            <a:ext cx="4541405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13"/>
          </p:nvPr>
        </p:nvSpPr>
        <p:spPr>
          <a:xfrm>
            <a:off x="4907395" y="1143000"/>
            <a:ext cx="4541405" cy="2438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14"/>
          </p:nvPr>
        </p:nvSpPr>
        <p:spPr>
          <a:xfrm>
            <a:off x="4907395" y="3657600"/>
            <a:ext cx="4541405" cy="2438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933A6-35EC-4645-BE56-3F582E57C27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C0B55D-0313-47E7-8792-2F78DE675B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339858A-D6F8-4C09-AE4D-40A1300F80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216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0" y="4"/>
            <a:ext cx="9907588" cy="79375"/>
            <a:chOff x="-1" y="-2"/>
            <a:chExt cx="5761" cy="97"/>
          </a:xfrm>
        </p:grpSpPr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 rot="5400000">
              <a:off x="1232" y="-1233"/>
              <a:ext cx="93" cy="2560"/>
            </a:xfrm>
            <a:prstGeom prst="rect">
              <a:avLst/>
            </a:prstGeom>
            <a:solidFill>
              <a:srgbClr val="CBF08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 rot="5400000">
              <a:off x="2274" y="-1233"/>
              <a:ext cx="93" cy="2560"/>
            </a:xfrm>
            <a:prstGeom prst="rect">
              <a:avLst/>
            </a:prstGeom>
            <a:solidFill>
              <a:srgbClr val="F8F8B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 rot="5400000">
              <a:off x="3234" y="-1233"/>
              <a:ext cx="93" cy="2560"/>
            </a:xfrm>
            <a:prstGeom prst="rect">
              <a:avLst/>
            </a:prstGeom>
            <a:solidFill>
              <a:srgbClr val="E0F6B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 rot="5400000">
              <a:off x="4242" y="-1234"/>
              <a:ext cx="95" cy="2560"/>
            </a:xfrm>
            <a:prstGeom prst="rect">
              <a:avLst/>
            </a:prstGeom>
            <a:solidFill>
              <a:srgbClr val="FAFAC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 rot="5400000">
              <a:off x="4826" y="-842"/>
              <a:ext cx="91" cy="1776"/>
            </a:xfrm>
            <a:prstGeom prst="rect">
              <a:avLst/>
            </a:prstGeom>
            <a:gradFill rotWithShape="0">
              <a:gsLst>
                <a:gs pos="0">
                  <a:srgbClr val="F4FCE7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0" y="6248400"/>
            <a:ext cx="2311400" cy="0"/>
          </a:xfrm>
          <a:prstGeom prst="line">
            <a:avLst/>
          </a:prstGeom>
          <a:noFill/>
          <a:ln w="38100">
            <a:solidFill>
              <a:srgbClr val="9CCE31"/>
            </a:solidFill>
            <a:round/>
            <a:headEnd/>
            <a:tailEnd/>
          </a:ln>
          <a:effectLst/>
        </p:spPr>
        <p:txBody>
          <a:bodyPr lIns="85963" tIns="42981" rIns="85963" bIns="4298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47650" y="228600"/>
            <a:ext cx="9410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5332" y="1225130"/>
            <a:ext cx="921164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2311400" y="6248400"/>
            <a:ext cx="7594600" cy="0"/>
          </a:xfrm>
          <a:prstGeom prst="line">
            <a:avLst/>
          </a:prstGeom>
          <a:noFill/>
          <a:ln w="38100">
            <a:solidFill>
              <a:srgbClr val="F7C600"/>
            </a:solidFill>
            <a:round/>
            <a:headEnd/>
            <a:tailEnd/>
          </a:ln>
          <a:effectLst/>
        </p:spPr>
        <p:txBody>
          <a:bodyPr lIns="85963" tIns="42981" rIns="85963" bIns="4298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5400000">
            <a:off x="-2392146" y="3550653"/>
            <a:ext cx="5035129" cy="21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79" tIns="47890" rIns="95779" bIns="47890">
            <a:spAutoFit/>
          </a:bodyPr>
          <a:lstStyle/>
          <a:p>
            <a:pPr algn="ctr" defTabSz="958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Copyright © 2005-2023   Inventys  Research Company, All Rights Reserved. </a:t>
            </a:r>
          </a:p>
        </p:txBody>
      </p:sp>
      <p:sp>
        <p:nvSpPr>
          <p:cNvPr id="19" name="Shape 10"/>
          <p:cNvSpPr/>
          <p:nvPr userDrawn="1"/>
        </p:nvSpPr>
        <p:spPr>
          <a:xfrm rot="16200000">
            <a:off x="7144748" y="3536815"/>
            <a:ext cx="4870449" cy="235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890" tIns="47890" rIns="47890" bIns="47890">
            <a:spAutoFit/>
          </a:bodyPr>
          <a:lstStyle>
            <a:lvl1pPr algn="ctr" defTabSz="958126">
              <a:defRPr sz="1100">
                <a:solidFill>
                  <a:srgbClr val="33669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marR="0" indent="0" algn="ctr" defTabSz="95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dirty="0"/>
              <a:t>Inventys – </a:t>
            </a:r>
            <a:r>
              <a:rPr lang="en-US" sz="900" b="0" dirty="0">
                <a:solidFill>
                  <a:schemeClr val="bg1">
                    <a:lumMod val="65000"/>
                  </a:schemeClr>
                </a:solidFill>
              </a:rPr>
              <a:t>Reliable Trustworthy Responsible</a:t>
            </a:r>
            <a:endParaRPr lang="de-DE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2" y="6324600"/>
            <a:ext cx="968188" cy="4572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C55B3-7395-41F8-A9CA-0EC094C91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5000" y="6476999"/>
            <a:ext cx="100488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>
                <a:solidFill>
                  <a:schemeClr val="accent6"/>
                </a:solidFill>
              </a:defRPr>
            </a:lvl1pPr>
          </a:lstStyle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6FEEC-490F-43DE-ABAE-EF4C165D5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8162" y="6476999"/>
            <a:ext cx="25860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C1066-B124-4B94-B58E-7A0876D0C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476999"/>
            <a:ext cx="614362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>
                <a:solidFill>
                  <a:schemeClr val="accent6"/>
                </a:solidFill>
              </a:defRPr>
            </a:lvl1pPr>
          </a:lstStyle>
          <a:p>
            <a:fld id="{E7CE25F3-64B1-4276-9808-F77358B6C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0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4" r:id="rId6"/>
    <p:sldLayoutId id="2147483668" r:id="rId7"/>
  </p:sldLayoutIdLst>
  <p:transition/>
  <p:hf hdr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200">
          <a:solidFill>
            <a:srgbClr val="336699"/>
          </a:solidFill>
          <a:latin typeface="Microsoft Sans Serif" panose="020B0604020202020204" pitchFamily="34" charset="0"/>
          <a:ea typeface="Verdana" panose="020B0604030504040204" pitchFamily="34" charset="0"/>
          <a:cs typeface="Microsoft Sans Serif" panose="020B0604020202020204" pitchFamily="34" charset="0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5pPr>
      <a:lvl6pPr marL="429814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6pPr>
      <a:lvl7pPr marL="859627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7pPr>
      <a:lvl8pPr marL="1289441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8pPr>
      <a:lvl9pPr marL="1719255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1"/>
        </a:buBlip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76288" indent="-298450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2"/>
        </a:buBlip>
        <a:defRPr sz="20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95388" indent="-23812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3"/>
        </a:buBlip>
        <a:defRPr sz="18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74813" indent="-23812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16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154238" indent="-23812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5"/>
        </a:buBlip>
        <a:defRPr sz="14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84852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5"/>
        </a:buBlip>
        <a:defRPr>
          <a:solidFill>
            <a:srgbClr val="969696"/>
          </a:solidFill>
          <a:latin typeface="+mn-lt"/>
        </a:defRPr>
      </a:lvl6pPr>
      <a:lvl7pPr marL="3014666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5"/>
        </a:buBlip>
        <a:defRPr>
          <a:solidFill>
            <a:srgbClr val="969696"/>
          </a:solidFill>
          <a:latin typeface="+mn-lt"/>
        </a:defRPr>
      </a:lvl7pPr>
      <a:lvl8pPr marL="3444479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5"/>
        </a:buBlip>
        <a:defRPr>
          <a:solidFill>
            <a:srgbClr val="969696"/>
          </a:solidFill>
          <a:latin typeface="+mn-lt"/>
        </a:defRPr>
      </a:lvl8pPr>
      <a:lvl9pPr marL="3874293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5"/>
        </a:buBlip>
        <a:defRPr>
          <a:solidFill>
            <a:srgbClr val="969696"/>
          </a:solidFill>
          <a:latin typeface="+mn-lt"/>
        </a:defRPr>
      </a:lvl9pPr>
    </p:bodyStyle>
    <p:otherStyle>
      <a:defPPr>
        <a:defRPr lang="en-US"/>
      </a:defPPr>
      <a:lvl1pPr marL="0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9814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9627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9441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9255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9069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8882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696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38510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55B8-24BF-4E86-A488-C99C038777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Inventys Sites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FB16C-F3AB-499A-ABA8-544E28FEC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IN" dirty="0"/>
              <a:t>Site 1 – Healthcare &amp; Specialty</a:t>
            </a:r>
          </a:p>
          <a:p>
            <a:pPr algn="l"/>
            <a:r>
              <a:rPr lang="en-IN" dirty="0"/>
              <a:t>Site 2 - Actives &amp; Specialty </a:t>
            </a:r>
          </a:p>
          <a:p>
            <a:pPr algn="l"/>
            <a:r>
              <a:rPr lang="en-IN" dirty="0"/>
              <a:t>Site 3 - Herbicides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C5A92-6A73-43B2-92F3-C3305A99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71AF2-6FDB-4273-8562-2F0D88F3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87BF6-AA41-4AF8-9834-2AC07508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20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935A91A-F798-4937-9C7E-D0C2AB42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Block 3AB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183F-DC84-4E70-A5F9-85EFD420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C8CE-54BD-4FD2-96DB-1C3AA76D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3D41-5D45-43D2-85BA-9021759E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94BB08-EEAB-4140-A298-828F27EE3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225130"/>
            <a:ext cx="8458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25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A172-EF94-4D16-B58A-889473ED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Block Hydrogenation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60967-4D28-43F5-8478-E34A38AB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23F6E-811F-4AAA-81BE-5933F31C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82C92-6F24-4779-8D1A-3F05E97D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C7CEF-FB81-4598-BD36-6901C53D6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863" y="1303365"/>
            <a:ext cx="5443537" cy="471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005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92C58D-59F1-455D-9688-D9FBFE2B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2724150" cy="1143000"/>
          </a:xfrm>
        </p:spPr>
        <p:txBody>
          <a:bodyPr/>
          <a:lstStyle/>
          <a:p>
            <a:r>
              <a:rPr lang="en-US" dirty="0"/>
              <a:t>New Pilot Plant Facility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C192D7-5ED8-4E83-9374-EEA6642C4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526" y="914400"/>
            <a:ext cx="5680274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EF8C6C-7A36-4894-9D5F-3EA298DDC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752600"/>
            <a:ext cx="349629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96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156C0D-E7BD-4433-AAC1-15CEEA99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685800"/>
          </a:xfrm>
        </p:spPr>
        <p:txBody>
          <a:bodyPr/>
          <a:lstStyle/>
          <a:p>
            <a:r>
              <a:rPr lang="en-US" dirty="0"/>
              <a:t>New Pilot Plant Facility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FD0C0-DA05-46DB-BDBD-658E70879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832" y="1088231"/>
            <a:ext cx="4429959" cy="46815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69923D3-FEE9-4E4E-8EB3-2D277ACA367A}"/>
              </a:ext>
            </a:extLst>
          </p:cNvPr>
          <p:cNvSpPr txBox="1">
            <a:spLocks/>
          </p:cNvSpPr>
          <p:nvPr/>
        </p:nvSpPr>
        <p:spPr bwMode="auto">
          <a:xfrm>
            <a:off x="5211220" y="411560"/>
            <a:ext cx="339938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6699"/>
                </a:solidFill>
                <a:latin typeface="Microsoft Sans Serif" panose="020B0604020202020204" pitchFamily="34" charset="0"/>
                <a:ea typeface="Verdana" panose="020B0604030504040204" pitchFamily="34" charset="0"/>
                <a:cs typeface="Microsoft Sans Serif" panose="020B0604020202020204" pitchFamily="34" charset="0"/>
              </a:defRPr>
            </a:lvl1pPr>
            <a:lvl2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2pPr>
            <a:lvl3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3pPr>
            <a:lvl4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4pPr>
            <a:lvl5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5pPr>
            <a:lvl6pPr marL="429814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6pPr>
            <a:lvl7pPr marL="859627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7pPr>
            <a:lvl8pPr marL="1289441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8pPr>
            <a:lvl9pPr marL="1719255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9pPr>
          </a:lstStyle>
          <a:p>
            <a:pPr algn="ctr"/>
            <a:r>
              <a:rPr lang="en-IN" sz="2000" kern="0" dirty="0"/>
              <a:t>The new pilot plant facility will be ready by Oct-2023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8FCC9-3665-4830-9BE5-4FC780BDB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9" y="1654175"/>
            <a:ext cx="462024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861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F25869-D2D9-40DF-BDC5-F82577B4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Pilot Plant – Oct 2023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E61F7E-FFB2-439B-8030-A45279F5C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4495800" cy="4953000"/>
          </a:xfrm>
        </p:spPr>
        <p:txBody>
          <a:bodyPr/>
          <a:lstStyle/>
          <a:p>
            <a:r>
              <a:rPr lang="en-US" dirty="0"/>
              <a:t>Three ranges of capacities </a:t>
            </a:r>
          </a:p>
          <a:p>
            <a:pPr lvl="1"/>
            <a:r>
              <a:rPr lang="en-US" dirty="0"/>
              <a:t>20-30 lit</a:t>
            </a:r>
          </a:p>
          <a:p>
            <a:pPr lvl="1"/>
            <a:r>
              <a:rPr lang="en-US" dirty="0"/>
              <a:t>200-300 lit</a:t>
            </a:r>
          </a:p>
          <a:p>
            <a:pPr lvl="1"/>
            <a:r>
              <a:rPr lang="en-US" dirty="0"/>
              <a:t>500-1,000 lit</a:t>
            </a:r>
          </a:p>
          <a:p>
            <a:r>
              <a:rPr lang="en-US" dirty="0"/>
              <a:t>MOCs</a:t>
            </a:r>
          </a:p>
          <a:p>
            <a:pPr lvl="1"/>
            <a:r>
              <a:rPr lang="en-US" dirty="0"/>
              <a:t>SS316L</a:t>
            </a:r>
          </a:p>
          <a:p>
            <a:pPr lvl="1"/>
            <a:r>
              <a:rPr lang="en-US" dirty="0"/>
              <a:t>MSGL</a:t>
            </a:r>
          </a:p>
          <a:p>
            <a:pPr lvl="1"/>
            <a:r>
              <a:rPr lang="en-US" dirty="0"/>
              <a:t>All Glass</a:t>
            </a:r>
          </a:p>
          <a:p>
            <a:pPr lvl="1"/>
            <a:r>
              <a:rPr lang="en-US" dirty="0"/>
              <a:t>Hastelloy</a:t>
            </a:r>
          </a:p>
          <a:p>
            <a:pPr lvl="1"/>
            <a:r>
              <a:rPr lang="en-US" dirty="0"/>
              <a:t>Inconel</a:t>
            </a:r>
          </a:p>
          <a:p>
            <a:pPr lvl="1"/>
            <a:r>
              <a:rPr lang="en-US" dirty="0"/>
              <a:t>Titanium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BBC13F4-3916-4F42-9DC5-D4F884552C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76800" y="1143000"/>
            <a:ext cx="4495800" cy="4953000"/>
          </a:xfrm>
        </p:spPr>
        <p:txBody>
          <a:bodyPr>
            <a:normAutofit fontScale="92500"/>
          </a:bodyPr>
          <a:lstStyle/>
          <a:p>
            <a:r>
              <a:rPr lang="en-US" dirty="0"/>
              <a:t>Batch Reactors</a:t>
            </a:r>
          </a:p>
          <a:p>
            <a:r>
              <a:rPr lang="en-US" dirty="0"/>
              <a:t>Flow Reactors </a:t>
            </a:r>
          </a:p>
          <a:p>
            <a:r>
              <a:rPr lang="en-US" dirty="0"/>
              <a:t>Catalytic Reactors</a:t>
            </a:r>
          </a:p>
          <a:p>
            <a:r>
              <a:rPr lang="en-US" dirty="0"/>
              <a:t>FFE </a:t>
            </a:r>
          </a:p>
          <a:p>
            <a:r>
              <a:rPr lang="en-US" dirty="0"/>
              <a:t>ATFD</a:t>
            </a:r>
          </a:p>
          <a:p>
            <a:r>
              <a:rPr lang="en-US" dirty="0"/>
              <a:t>WFE</a:t>
            </a:r>
          </a:p>
          <a:p>
            <a:r>
              <a:rPr lang="en-US" dirty="0"/>
              <a:t>Vacuum Tray Dryers</a:t>
            </a:r>
          </a:p>
          <a:p>
            <a:r>
              <a:rPr lang="en-US" dirty="0"/>
              <a:t>ANFDs</a:t>
            </a:r>
          </a:p>
          <a:p>
            <a:r>
              <a:rPr lang="en-US" dirty="0"/>
              <a:t>Thermosyphon Distillation</a:t>
            </a:r>
          </a:p>
          <a:p>
            <a:r>
              <a:rPr lang="en-US" dirty="0"/>
              <a:t>Continuous Extractors</a:t>
            </a:r>
          </a:p>
          <a:p>
            <a:r>
              <a:rPr lang="en-US" dirty="0"/>
              <a:t>Molecular Sieves</a:t>
            </a:r>
          </a:p>
          <a:p>
            <a:r>
              <a:rPr lang="en-US" dirty="0"/>
              <a:t>Dry vacuum pumps</a:t>
            </a:r>
          </a:p>
        </p:txBody>
      </p:sp>
    </p:spTree>
    <p:extLst>
      <p:ext uri="{BB962C8B-B14F-4D97-AF65-F5344CB8AC3E}">
        <p14:creationId xmlns:p14="http://schemas.microsoft.com/office/powerpoint/2010/main" val="359618815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AFC74A-E791-445F-819E-F2B1560631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Major Equipment</a:t>
            </a:r>
            <a:endParaRPr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4D2AF6-D90A-4B0F-B329-8D167F998E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35332" y="990600"/>
            <a:ext cx="4489068" cy="5181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000" dirty="0"/>
              <a:t>Stainless steel Reactors </a:t>
            </a:r>
          </a:p>
          <a:p>
            <a:pPr lvl="1"/>
            <a:r>
              <a:rPr lang="en-US" sz="1600" dirty="0"/>
              <a:t>~40</a:t>
            </a:r>
          </a:p>
          <a:p>
            <a:pPr lvl="1"/>
            <a:r>
              <a:rPr lang="en-US" sz="1600" dirty="0"/>
              <a:t>Reaction Volume</a:t>
            </a:r>
          </a:p>
          <a:p>
            <a:pPr lvl="2"/>
            <a:r>
              <a:rPr lang="en-US" sz="1400" dirty="0"/>
              <a:t>~250 KL</a:t>
            </a:r>
          </a:p>
          <a:p>
            <a:r>
              <a:rPr lang="en-US" sz="2000" dirty="0"/>
              <a:t>Glass lined Reactors </a:t>
            </a:r>
          </a:p>
          <a:p>
            <a:pPr lvl="1"/>
            <a:r>
              <a:rPr lang="en-US" sz="1600" dirty="0"/>
              <a:t>~15</a:t>
            </a:r>
          </a:p>
          <a:p>
            <a:pPr lvl="1"/>
            <a:r>
              <a:rPr lang="en-US" sz="1600" dirty="0"/>
              <a:t>Reaction Volumes</a:t>
            </a:r>
          </a:p>
          <a:p>
            <a:pPr lvl="2"/>
            <a:r>
              <a:rPr lang="en-US" sz="1400" dirty="0"/>
              <a:t>~75 KL</a:t>
            </a:r>
          </a:p>
          <a:p>
            <a:r>
              <a:rPr lang="en-US" sz="2000" dirty="0"/>
              <a:t>Flow Reactors </a:t>
            </a:r>
          </a:p>
          <a:p>
            <a:pPr lvl="1"/>
            <a:r>
              <a:rPr lang="en-US" sz="1600" dirty="0"/>
              <a:t>5 Commercial Scale</a:t>
            </a:r>
          </a:p>
          <a:p>
            <a:pPr lvl="1"/>
            <a:r>
              <a:rPr lang="en-US" sz="1600" dirty="0"/>
              <a:t>6 Laboratory setups</a:t>
            </a:r>
          </a:p>
          <a:p>
            <a:r>
              <a:rPr lang="en-US" sz="2000" dirty="0"/>
              <a:t>Autoclaves</a:t>
            </a:r>
          </a:p>
          <a:p>
            <a:pPr lvl="1"/>
            <a:r>
              <a:rPr lang="en-US" sz="1600" dirty="0"/>
              <a:t>~04</a:t>
            </a:r>
          </a:p>
          <a:p>
            <a:pPr lvl="1"/>
            <a:r>
              <a:rPr lang="en-US" sz="1600" dirty="0"/>
              <a:t>Reaction Volumes</a:t>
            </a:r>
          </a:p>
          <a:p>
            <a:pPr lvl="2"/>
            <a:r>
              <a:rPr lang="en-US" sz="1400" dirty="0"/>
              <a:t>~10 KL</a:t>
            </a:r>
          </a:p>
          <a:p>
            <a:r>
              <a:rPr lang="en-US" sz="2000" dirty="0"/>
              <a:t>Distillation Systems</a:t>
            </a:r>
          </a:p>
          <a:p>
            <a:pPr lvl="1"/>
            <a:r>
              <a:rPr lang="en-US" sz="1600" dirty="0"/>
              <a:t>Batch or Continuous</a:t>
            </a:r>
          </a:p>
          <a:p>
            <a:pPr lvl="1"/>
            <a:r>
              <a:rPr lang="en-US" sz="1600" dirty="0"/>
              <a:t>~20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8CE849-2795-4C65-838F-796FF1E47B06}"/>
              </a:ext>
            </a:extLst>
          </p:cNvPr>
          <p:cNvSpPr txBox="1">
            <a:spLocks/>
          </p:cNvSpPr>
          <p:nvPr/>
        </p:nvSpPr>
        <p:spPr bwMode="auto">
          <a:xfrm>
            <a:off x="4572000" y="1066800"/>
            <a:ext cx="448906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76288" indent="-29845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0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95388" indent="-238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8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74813" indent="-238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54238" indent="-238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14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84852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6pPr>
            <a:lvl7pPr marL="3014666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7pPr>
            <a:lvl8pPr marL="3444479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8pPr>
            <a:lvl9pPr marL="3874293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sz="2000" dirty="0"/>
              <a:t>Centrifuges</a:t>
            </a:r>
          </a:p>
          <a:p>
            <a:pPr lvl="1"/>
            <a:r>
              <a:rPr lang="en-US" sz="1600" dirty="0"/>
              <a:t>15</a:t>
            </a:r>
          </a:p>
          <a:p>
            <a:r>
              <a:rPr lang="en-US" sz="2000" kern="0" dirty="0"/>
              <a:t>Rota Cone Vacuum Dryers</a:t>
            </a:r>
          </a:p>
          <a:p>
            <a:pPr lvl="1"/>
            <a:r>
              <a:rPr lang="en-US" sz="1600" kern="0" dirty="0"/>
              <a:t>5</a:t>
            </a:r>
          </a:p>
          <a:p>
            <a:r>
              <a:rPr lang="en-US" sz="2000" kern="0" dirty="0"/>
              <a:t>Agitated Nutsche Filter Dryer</a:t>
            </a:r>
          </a:p>
          <a:p>
            <a:pPr lvl="1"/>
            <a:r>
              <a:rPr lang="en-US" sz="1600" kern="0" dirty="0"/>
              <a:t>SS316- 2 number</a:t>
            </a:r>
          </a:p>
          <a:p>
            <a:pPr lvl="1"/>
            <a:r>
              <a:rPr lang="en-US" sz="1600" kern="0" dirty="0"/>
              <a:t>Hastelloy C-22- 1 number</a:t>
            </a:r>
          </a:p>
          <a:p>
            <a:r>
              <a:rPr lang="en-US" sz="2000" kern="0" dirty="0"/>
              <a:t>Vacuum Tray Dryer</a:t>
            </a:r>
          </a:p>
          <a:p>
            <a:pPr lvl="1"/>
            <a:r>
              <a:rPr lang="en-US" sz="1600" kern="0" dirty="0"/>
              <a:t>3</a:t>
            </a:r>
          </a:p>
          <a:p>
            <a:r>
              <a:rPr lang="en-US" sz="2000" kern="0" dirty="0"/>
              <a:t>LLE System</a:t>
            </a:r>
          </a:p>
          <a:p>
            <a:pPr lvl="1"/>
            <a:r>
              <a:rPr lang="en-US" sz="1600" kern="0" dirty="0"/>
              <a:t>2</a:t>
            </a:r>
          </a:p>
          <a:p>
            <a:r>
              <a:rPr lang="en-US" sz="2000" kern="0" dirty="0"/>
              <a:t>PSD System (LP &amp; HP)</a:t>
            </a:r>
          </a:p>
          <a:p>
            <a:pPr lvl="1"/>
            <a:r>
              <a:rPr lang="en-US" sz="1600" kern="0" dirty="0"/>
              <a:t>2</a:t>
            </a:r>
          </a:p>
          <a:p>
            <a:r>
              <a:rPr lang="en-US" sz="2000" kern="0" dirty="0"/>
              <a:t>Blender &amp; Miller</a:t>
            </a:r>
          </a:p>
          <a:p>
            <a:pPr lvl="1"/>
            <a:r>
              <a:rPr lang="en-US" sz="1600" kern="0" dirty="0"/>
              <a:t>1 each</a:t>
            </a:r>
          </a:p>
          <a:p>
            <a:pPr marL="477838" lvl="1" indent="0">
              <a:buNone/>
            </a:pP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3757526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F9FFB-B537-4DB3-95BA-E375B69E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Block 2C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C51CC-8620-4528-9217-1333E901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8832-7C05-498D-91A0-0747863C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7596F-7581-4108-B411-AC6486CF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EA92F-682D-45F9-843E-6917C5C95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61" y="1288454"/>
            <a:ext cx="7856077" cy="49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009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D27E-B346-4EA0-A896-E4F884AE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Block 2AB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699E-51D5-4CFB-AF42-A4920BF4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4F0A3-E7AC-46D0-9C4D-C6B8FA8B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03118-0C38-482C-BD53-28B4591B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79E337-12E1-4FAF-A8C2-E72510A6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01" y="1230629"/>
            <a:ext cx="7371706" cy="46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0407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BF6EFE-8E7B-4DB8-BCAB-40A6E834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Production Block 1A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E19FA-C4BB-42E4-87CB-BA8F40E7D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57" y="1523902"/>
            <a:ext cx="6509085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4519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0D7AE-E210-4AD4-953D-46668E27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RM to FG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1BED2-FEEC-4515-9B5E-49D9C5EF9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0384C-DC87-4A2A-B687-CCDCD740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17A4A-ED9A-465F-B7DF-994DA05B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52231-AC86-4091-AB12-8A36CCCF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107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9CDBB-2E0D-4027-96F7-ECE1697A0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FE6D3EA-E482-4AA1-A2A2-37212705C1F3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BD2A-1BFF-4FEC-A27B-225E5FEE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89E6F-3411-4017-B9C8-3C9F8B9E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B6103B-465C-448D-BDBF-3EADE3F3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Locations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89C86C-8FE3-4910-A3CF-C52BB96B9F46}"/>
              </a:ext>
            </a:extLst>
          </p:cNvPr>
          <p:cNvGrpSpPr/>
          <p:nvPr/>
        </p:nvGrpSpPr>
        <p:grpSpPr>
          <a:xfrm>
            <a:off x="4068388" y="2805713"/>
            <a:ext cx="5349108" cy="3328334"/>
            <a:chOff x="1047749" y="1219200"/>
            <a:chExt cx="7715251" cy="48006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BFF70C-524D-4BB5-8CC7-F209BA2FCCAD}"/>
                </a:ext>
              </a:extLst>
            </p:cNvPr>
            <p:cNvGrpSpPr/>
            <p:nvPr/>
          </p:nvGrpSpPr>
          <p:grpSpPr>
            <a:xfrm>
              <a:off x="1047749" y="1219200"/>
              <a:ext cx="7715251" cy="4800600"/>
              <a:chOff x="1047749" y="1219200"/>
              <a:chExt cx="7715251" cy="4800600"/>
            </a:xfrm>
          </p:grpSpPr>
          <p:pic>
            <p:nvPicPr>
              <p:cNvPr id="12" name="Content Placeholder 8">
                <a:extLst>
                  <a:ext uri="{FF2B5EF4-FFF2-40B4-BE49-F238E27FC236}">
                    <a16:creationId xmlns:a16="http://schemas.microsoft.com/office/drawing/2014/main" id="{0DFCA74F-EE54-457C-B9CF-E51595110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49" y="1219200"/>
                <a:ext cx="7715251" cy="4800600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F7B3EE5-2F4D-4ABE-97E1-9F95AAD26B1F}"/>
                  </a:ext>
                </a:extLst>
              </p:cNvPr>
              <p:cNvSpPr/>
              <p:nvPr/>
            </p:nvSpPr>
            <p:spPr bwMode="auto">
              <a:xfrm>
                <a:off x="3124200" y="2618849"/>
                <a:ext cx="533400" cy="200551"/>
              </a:xfrm>
              <a:prstGeom prst="ellipse">
                <a:avLst/>
              </a:prstGeom>
              <a:noFill/>
              <a:ln w="476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191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14" name="Gerade Verbindung mit Pfeil 7">
                <a:extLst>
                  <a:ext uri="{FF2B5EF4-FFF2-40B4-BE49-F238E27FC236}">
                    <a16:creationId xmlns:a16="http://schemas.microsoft.com/office/drawing/2014/main" id="{2F955DC5-8DE3-429C-9FFF-EAD42518D9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669819" y="1771381"/>
                <a:ext cx="1892781" cy="895619"/>
              </a:xfrm>
              <a:prstGeom prst="straightConnector1">
                <a:avLst/>
              </a:prstGeom>
              <a:solidFill>
                <a:schemeClr val="accent1"/>
              </a:solidFill>
              <a:ln w="444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99B5F9-EAEE-4CD8-B846-55579DA87545}"/>
                </a:ext>
              </a:extLst>
            </p:cNvPr>
            <p:cNvSpPr/>
            <p:nvPr/>
          </p:nvSpPr>
          <p:spPr bwMode="auto">
            <a:xfrm>
              <a:off x="4267200" y="2590800"/>
              <a:ext cx="381000" cy="152400"/>
            </a:xfrm>
            <a:prstGeom prst="ellipse">
              <a:avLst/>
            </a:prstGeom>
            <a:noFill/>
            <a:ln w="476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91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Gerade Verbindung mit Pfeil 7">
              <a:extLst>
                <a:ext uri="{FF2B5EF4-FFF2-40B4-BE49-F238E27FC236}">
                  <a16:creationId xmlns:a16="http://schemas.microsoft.com/office/drawing/2014/main" id="{DD85CCA3-AA2A-4213-9DCF-F7CAB64B75B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8200" y="1771381"/>
              <a:ext cx="900266" cy="819419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FABEBE3E-B3F1-400E-9571-2383189D8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5" y="1311464"/>
            <a:ext cx="3468685" cy="33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296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67BA71-EEBD-4CF4-9D97-93563414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IN" dirty="0"/>
              <a:t>Material Movement - RM and FG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D6988C0-2664-4E4A-869D-C3E3AEB5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143000"/>
            <a:ext cx="9212263" cy="47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88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66548A-B44C-4411-8B89-342F3F7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IN" dirty="0"/>
              <a:t>Material Movement - RM and FG</a:t>
            </a:r>
          </a:p>
        </p:txBody>
      </p:sp>
      <p:pic>
        <p:nvPicPr>
          <p:cNvPr id="7" name="Content Placeholder 23">
            <a:extLst>
              <a:ext uri="{FF2B5EF4-FFF2-40B4-BE49-F238E27FC236}">
                <a16:creationId xmlns:a16="http://schemas.microsoft.com/office/drawing/2014/main" id="{04A66A74-C3EC-4E48-BE35-6BF60964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66800"/>
            <a:ext cx="442317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77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44FC5B-4C17-4961-801E-22E07DB4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Raw material entry </a:t>
            </a:r>
            <a:br>
              <a:rPr lang="en-IN" dirty="0"/>
            </a:br>
            <a:endParaRPr lang="en-IN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9B585C40-4456-42AD-8241-C468D047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743200"/>
            <a:ext cx="3669890" cy="1167818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666AA4C3-9D34-48A2-AA3E-B9AF7A8D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540" y="1061884"/>
            <a:ext cx="4875561" cy="44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5432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6F8E8E-10C2-482D-9218-CB29D1AC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206"/>
            <a:ext cx="8972550" cy="838200"/>
          </a:xfrm>
        </p:spPr>
        <p:txBody>
          <a:bodyPr/>
          <a:lstStyle/>
          <a:p>
            <a:r>
              <a:rPr lang="en-US" dirty="0"/>
              <a:t>Raw Material Sampling, Approval &amp; Storage</a:t>
            </a:r>
            <a:endParaRPr lang="en-IN" dirty="0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CCC5CF36-39E2-44D6-BB16-F298AB5F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80948"/>
            <a:ext cx="3886200" cy="1009470"/>
          </a:xfrm>
          <a:prstGeom prst="rect">
            <a:avLst/>
          </a:prstGeom>
        </p:spPr>
      </p:pic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id="{54E615EC-EBD7-4CC2-8D0D-BAD7A5CC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2108816"/>
            <a:ext cx="2286000" cy="1937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2E6CD-91BC-43B7-AD9E-D99B0BABB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1" y="4252248"/>
            <a:ext cx="2286000" cy="1937907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56A77932-32E2-4A10-88D2-856F91C91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954" y="738357"/>
            <a:ext cx="3757491" cy="1299697"/>
          </a:xfrm>
          <a:prstGeom prst="rect">
            <a:avLst/>
          </a:prstGeom>
        </p:spPr>
      </p:pic>
      <p:pic>
        <p:nvPicPr>
          <p:cNvPr id="11" name="Content Placeholder 25">
            <a:extLst>
              <a:ext uri="{FF2B5EF4-FFF2-40B4-BE49-F238E27FC236}">
                <a16:creationId xmlns:a16="http://schemas.microsoft.com/office/drawing/2014/main" id="{ACAC9263-470E-4822-9F78-B66D000D6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21" y="2230244"/>
            <a:ext cx="3361175" cy="1695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76C0E4-7470-4AC3-B2AF-D7BEBDB9F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874" y="4076657"/>
            <a:ext cx="3334136" cy="194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342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35E31E-BA19-42F6-AB80-32D686C3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Production – Processing</a:t>
            </a:r>
            <a:endParaRPr lang="en-IN" dirty="0"/>
          </a:p>
        </p:txBody>
      </p:sp>
      <p:pic>
        <p:nvPicPr>
          <p:cNvPr id="7" name="Content Placeholder 17">
            <a:extLst>
              <a:ext uri="{FF2B5EF4-FFF2-40B4-BE49-F238E27FC236}">
                <a16:creationId xmlns:a16="http://schemas.microsoft.com/office/drawing/2014/main" id="{DCB20D8F-890D-4E10-AA57-8A77C08F6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077" y="2856807"/>
            <a:ext cx="3122768" cy="2342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4244E-ADA8-4376-8D47-32168BA17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2854" y="2856807"/>
            <a:ext cx="3122768" cy="2342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CEC331-4043-4970-9947-B0609EF0C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77" y="996878"/>
            <a:ext cx="3724795" cy="1028844"/>
          </a:xfrm>
          <a:prstGeom prst="rect">
            <a:avLst/>
          </a:prstGeom>
        </p:spPr>
      </p:pic>
      <p:pic>
        <p:nvPicPr>
          <p:cNvPr id="12" name="Picture 11" descr="http://www.ralingtonpharma.com/images/types-of-chemical-reactors_m9odzx.jpg">
            <a:extLst>
              <a:ext uri="{FF2B5EF4-FFF2-40B4-BE49-F238E27FC236}">
                <a16:creationId xmlns:a16="http://schemas.microsoft.com/office/drawing/2014/main" id="{A503C456-31C5-4713-91D8-13CA44D3E42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66461"/>
            <a:ext cx="2594299" cy="312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A388DF2A-7446-4B93-979D-D98EBC9DD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72" y="246971"/>
            <a:ext cx="1618728" cy="2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6000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66E5F3-C2E9-4FA2-957B-5858B9E8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Production In-process Analysis</a:t>
            </a:r>
            <a:endParaRPr lang="en-IN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4024ED5D-6710-4CD3-93FD-B36E6238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60" y="3124639"/>
            <a:ext cx="4495800" cy="58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FAB61-958F-423F-A9F7-828F58D9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13932"/>
            <a:ext cx="2160608" cy="3467672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D917E021-84B2-4248-A3E9-8B4CDDF27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2333" y="2536299"/>
            <a:ext cx="3467671" cy="18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41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7E081-5FB9-451A-A5A0-8495AC82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Production –Powder Processing</a:t>
            </a:r>
            <a:endParaRPr lang="en-IN" dirty="0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DCB50AF0-5657-43A4-BAE4-16D4E7F61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78" y="2697039"/>
            <a:ext cx="3368842" cy="2286000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B2AE41CC-5A95-4A04-98B9-D5C97525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3226"/>
            <a:ext cx="4495800" cy="199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24DDD-4F1D-4D21-81E1-FE4A4F806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849" y="1877721"/>
            <a:ext cx="2171700" cy="36484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9E929-E8E3-4722-B53B-D1E5ABB8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877721"/>
            <a:ext cx="2482879" cy="37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5040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6ADD6-3CD7-4D22-B2AA-FDD0E40AAB85}"/>
              </a:ext>
            </a:extLst>
          </p:cNvPr>
          <p:cNvSpPr txBox="1">
            <a:spLocks/>
          </p:cNvSpPr>
          <p:nvPr/>
        </p:nvSpPr>
        <p:spPr bwMode="auto">
          <a:xfrm>
            <a:off x="220168" y="215484"/>
            <a:ext cx="9410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6699"/>
                </a:solidFill>
                <a:latin typeface="Microsoft Sans Serif" panose="020B0604020202020204" pitchFamily="34" charset="0"/>
                <a:ea typeface="Verdana" panose="020B0604030504040204" pitchFamily="34" charset="0"/>
                <a:cs typeface="Microsoft Sans Serif" panose="020B0604020202020204" pitchFamily="34" charset="0"/>
              </a:defRPr>
            </a:lvl1pPr>
            <a:lvl2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2pPr>
            <a:lvl3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3pPr>
            <a:lvl4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4pPr>
            <a:lvl5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5pPr>
            <a:lvl6pPr marL="429814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6pPr>
            <a:lvl7pPr marL="859627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7pPr>
            <a:lvl8pPr marL="1289441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8pPr>
            <a:lvl9pPr marL="1719255" algn="l" defTabSz="958126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336699"/>
                </a:solidFill>
                <a:latin typeface="Neuropolitical" pitchFamily="34" charset="0"/>
              </a:defRPr>
            </a:lvl9pPr>
          </a:lstStyle>
          <a:p>
            <a:r>
              <a:rPr lang="en-US" kern="0" dirty="0"/>
              <a:t>Production –Intermediate Sampling</a:t>
            </a:r>
            <a:endParaRPr lang="en-IN" kern="0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EE91D331-B23A-4208-96CB-6397A9D5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0168" y="2895600"/>
            <a:ext cx="4495800" cy="9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4C90737C-9739-454F-8CC2-513357D09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9842" y="1129884"/>
            <a:ext cx="18386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20EDC-A574-4605-9885-E90B24EB9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143000"/>
            <a:ext cx="1828800" cy="41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903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2079EB-6060-41A5-B699-83465F61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Finished Goods – Analysis &amp; Approved</a:t>
            </a:r>
            <a:endParaRPr lang="en-IN" dirty="0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BEDBEB73-80B9-4C59-BC6D-8B28C334C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7" y="3200400"/>
            <a:ext cx="4495800" cy="58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FF3C3F-9BD8-41EE-B229-73404476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47773"/>
            <a:ext cx="2233271" cy="4238625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43DF9ABA-A15E-48A3-BBC6-3C9B80D6F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247774"/>
            <a:ext cx="21717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5294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E502CF-6391-4DBA-93A3-0DA6716F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Finished Goods – FG Storage</a:t>
            </a:r>
            <a:endParaRPr lang="en-IN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6FFC187-8176-4EFC-9B13-33FC25AFB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26032"/>
            <a:ext cx="4495800" cy="586935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29C9AB17-55D3-45EB-BDC1-5BB7D9B56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143000"/>
            <a:ext cx="371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38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7DA311-09A3-4E08-B21B-38F291A9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9048750" cy="838200"/>
          </a:xfrm>
        </p:spPr>
        <p:txBody>
          <a:bodyPr/>
          <a:lstStyle/>
          <a:p>
            <a:r>
              <a:rPr lang="en-US" dirty="0"/>
              <a:t> Inventys Manufacturing Sites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6A50D457-C742-4B33-9724-1981D1BFE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163278"/>
              </p:ext>
            </p:extLst>
          </p:nvPr>
        </p:nvGraphicFramePr>
        <p:xfrm>
          <a:off x="438452" y="914400"/>
          <a:ext cx="8857948" cy="520053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14487">
                  <a:extLst>
                    <a:ext uri="{9D8B030D-6E8A-4147-A177-3AD203B41FA5}">
                      <a16:colId xmlns:a16="http://schemas.microsoft.com/office/drawing/2014/main" val="2625266654"/>
                    </a:ext>
                  </a:extLst>
                </a:gridCol>
                <a:gridCol w="2214487">
                  <a:extLst>
                    <a:ext uri="{9D8B030D-6E8A-4147-A177-3AD203B41FA5}">
                      <a16:colId xmlns:a16="http://schemas.microsoft.com/office/drawing/2014/main" val="3675247091"/>
                    </a:ext>
                  </a:extLst>
                </a:gridCol>
                <a:gridCol w="2214487">
                  <a:extLst>
                    <a:ext uri="{9D8B030D-6E8A-4147-A177-3AD203B41FA5}">
                      <a16:colId xmlns:a16="http://schemas.microsoft.com/office/drawing/2014/main" val="3505430088"/>
                    </a:ext>
                  </a:extLst>
                </a:gridCol>
                <a:gridCol w="2214487">
                  <a:extLst>
                    <a:ext uri="{9D8B030D-6E8A-4147-A177-3AD203B41FA5}">
                      <a16:colId xmlns:a16="http://schemas.microsoft.com/office/drawing/2014/main" val="1953052074"/>
                    </a:ext>
                  </a:extLst>
                </a:gridCol>
              </a:tblGrid>
              <a:tr h="2981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Site 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Site 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Site 3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Site 4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415941"/>
                  </a:ext>
                </a:extLst>
              </a:tr>
              <a:tr h="285022">
                <a:tc>
                  <a:txBody>
                    <a:bodyPr/>
                    <a:lstStyle/>
                    <a:p>
                      <a:r>
                        <a:rPr lang="en-US" sz="1200" dirty="0"/>
                        <a:t>7 Acres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 Acres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819011"/>
                  </a:ext>
                </a:extLst>
              </a:tr>
              <a:tr h="475037">
                <a:tc>
                  <a:txBody>
                    <a:bodyPr/>
                    <a:lstStyle/>
                    <a:p>
                      <a:r>
                        <a:rPr lang="en-US" sz="1200" dirty="0"/>
                        <a:t>Healthcare &amp; Specialty Integrated Manufacturing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Crop Protection Manufacturing Site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Healthcare Manufacturing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921882"/>
                  </a:ext>
                </a:extLst>
              </a:tr>
              <a:tr h="676995">
                <a:tc>
                  <a:txBody>
                    <a:bodyPr/>
                    <a:lstStyle/>
                    <a:p>
                      <a:r>
                        <a:rPr lang="en-US" sz="1200" dirty="0"/>
                        <a:t>Pharma KSMs, Advanced Intermediates, Specialties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Crop Protection Actives, RSMs, Advanced Intermediates, Specialties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Crop Protection Herbicides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Pharma KSMs &amp; Advanced Intermediates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795942"/>
                  </a:ext>
                </a:extLst>
              </a:tr>
              <a:tr h="665052">
                <a:tc>
                  <a:txBody>
                    <a:bodyPr/>
                    <a:lstStyle/>
                    <a:p>
                      <a:r>
                        <a:rPr lang="en-US" sz="1200" dirty="0"/>
                        <a:t>60 Batch Reactors (+30 future)</a:t>
                      </a:r>
                    </a:p>
                    <a:p>
                      <a:r>
                        <a:rPr lang="en-US" sz="1200" dirty="0"/>
                        <a:t>Other Supporting Equipment</a:t>
                      </a:r>
                    </a:p>
                    <a:p>
                      <a:r>
                        <a:rPr lang="en-US" sz="1200" dirty="0"/>
                        <a:t>Utilities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250+ Batch &amp; Flow Reactors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Other Supporting Equipment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Utilities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 Batch &amp; Flow Reactors </a:t>
                      </a:r>
                    </a:p>
                    <a:p>
                      <a:r>
                        <a:rPr lang="en-US" sz="1200" dirty="0"/>
                        <a:t>Other Supporting Equipment</a:t>
                      </a:r>
                    </a:p>
                    <a:p>
                      <a:r>
                        <a:rPr lang="en-US" sz="1200" dirty="0"/>
                        <a:t>Utilities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896083"/>
                  </a:ext>
                </a:extLst>
              </a:tr>
              <a:tr h="285022">
                <a:tc>
                  <a:txBody>
                    <a:bodyPr/>
                    <a:lstStyle/>
                    <a:p>
                      <a:r>
                        <a:rPr lang="en-US" sz="1200" dirty="0"/>
                        <a:t>12 Products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 Products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 be decided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029811"/>
                  </a:ext>
                </a:extLst>
              </a:tr>
              <a:tr h="855067">
                <a:tc>
                  <a:txBody>
                    <a:bodyPr/>
                    <a:lstStyle/>
                    <a:p>
                      <a:r>
                        <a:rPr lang="en-US" sz="1200" dirty="0"/>
                        <a:t>6 Production Blocks</a:t>
                      </a:r>
                    </a:p>
                    <a:p>
                      <a:r>
                        <a:rPr lang="en-US" sz="1200" dirty="0"/>
                        <a:t>R&amp;D, Pilot Plant, ADL / QC / Safety / Microbiology / ETP Laboratories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~15 Production Blocks</a:t>
                      </a:r>
                    </a:p>
                    <a:p>
                      <a:r>
                        <a:rPr lang="en-US" sz="1200" dirty="0"/>
                        <a:t>Quality Control </a:t>
                      </a:r>
                    </a:p>
                    <a:p>
                      <a:r>
                        <a:rPr lang="en-US" sz="1200" dirty="0"/>
                        <a:t>Various 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Production Blocks</a:t>
                      </a:r>
                    </a:p>
                    <a:p>
                      <a:r>
                        <a:rPr lang="en-US" sz="1200" dirty="0"/>
                        <a:t>Quality Control </a:t>
                      </a:r>
                    </a:p>
                    <a:p>
                      <a:r>
                        <a:rPr lang="en-US" sz="1200" dirty="0"/>
                        <a:t>Various 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 Production Blocks, Microbiology / ADL / QC Laboratories</a:t>
                      </a:r>
                    </a:p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Various Utilities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374515"/>
                  </a:ext>
                </a:extLst>
              </a:tr>
              <a:tr h="475037">
                <a:tc>
                  <a:txBody>
                    <a:bodyPr/>
                    <a:lstStyle/>
                    <a:p>
                      <a:r>
                        <a:rPr lang="en-US" sz="1200" dirty="0"/>
                        <a:t>Process Engineering Center</a:t>
                      </a:r>
                    </a:p>
                    <a:p>
                      <a:r>
                        <a:rPr lang="en-US" sz="1200" dirty="0"/>
                        <a:t>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 </a:t>
                      </a:r>
                    </a:p>
                    <a:p>
                      <a:r>
                        <a:rPr lang="en-US" sz="1200" dirty="0"/>
                        <a:t>CRO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7955"/>
                  </a:ext>
                </a:extLst>
              </a:tr>
              <a:tr h="285022">
                <a:tc>
                  <a:txBody>
                    <a:bodyPr/>
                    <a:lstStyle/>
                    <a:p>
                      <a:r>
                        <a:rPr lang="en-US" sz="1200" dirty="0"/>
                        <a:t>Operating Since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2024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2024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031284"/>
                  </a:ext>
                </a:extLst>
              </a:tr>
              <a:tr h="285022">
                <a:tc>
                  <a:txBody>
                    <a:bodyPr/>
                    <a:lstStyle/>
                    <a:p>
                      <a:r>
                        <a:rPr lang="en-US" sz="1200" dirty="0"/>
                        <a:t>150 KL Discharge Permissions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750 KL Discharge Permission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150 KL Discharge Permissions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27372"/>
                  </a:ext>
                </a:extLst>
              </a:tr>
              <a:tr h="285022">
                <a:tc>
                  <a:txBody>
                    <a:bodyPr/>
                    <a:lstStyle/>
                    <a:p>
                      <a:pPr marL="0" marR="0" lvl="0" indent="0" algn="ctr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Necessary Permissions in Place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Necessary Permissions in Place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Necessary Permissions in Place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72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5825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890F28-F32B-4355-963F-A11A6E4F1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Inventys New Sites – 2024Q2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450C32-D97F-4264-A2E6-F6202CE6B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1F27D-2E67-4398-9992-7843ACA8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CCCDE-F32B-4384-B775-590FA41B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8A3C6-E28F-4525-8705-19B8A23C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5847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91074-EFD9-4E65-B5E3-AB0AE7A6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Inventys Site 2</a:t>
            </a:r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032F5-635C-4F58-BD50-B6AD718B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310C5-1CE2-42DD-B625-94218C11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4A65E-53F5-4DD0-9611-67F507A6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B268CF-2F45-458A-A3F6-9BA73CBAE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910037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5728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91074-EFD9-4E65-B5E3-AB0AE7A6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Inventys Site 3</a:t>
            </a:r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032F5-635C-4F58-BD50-B6AD718B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310C5-1CE2-42DD-B625-94218C11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4A65E-53F5-4DD0-9611-67F507A6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31231-CFCC-4E98-8967-AABEFA787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51560"/>
            <a:ext cx="9100375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464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2662-11D3-46CE-8551-EBA655DE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2AC35-8EC8-42D0-BDD6-18B369E0B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6665A-0868-4CE6-BFC3-A884D35B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2A622-29B3-4A7B-8981-5A6C5762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33D55-0984-4BE6-8CBA-FE647330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1317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279A5-8093-4C69-999F-34A098E7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2,3 Plantation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ED304-B9A1-4D43-8867-2D55B2DA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A73-F6C2-4E20-8649-BB3C349CA926}" type="datetime6">
              <a:rPr lang="en-US" smtClean="0"/>
              <a:t>December 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72456-1902-4A7A-B13E-2642E98D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Inventys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AADE2-9EDE-479C-A107-D0E1BA76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25F3-64B1-4276-9808-F77358B6C03F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2CC1D66-CFF9-4012-9AC4-0774051608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691422"/>
              </p:ext>
            </p:extLst>
          </p:nvPr>
        </p:nvGraphicFramePr>
        <p:xfrm>
          <a:off x="234950" y="1225550"/>
          <a:ext cx="8991601" cy="4730335"/>
        </p:xfrm>
        <a:graphic>
          <a:graphicData uri="http://schemas.openxmlformats.org/drawingml/2006/table">
            <a:tbl>
              <a:tblPr firstRow="1" firstCol="1" bandRow="1"/>
              <a:tblGrid>
                <a:gridCol w="2693793">
                  <a:extLst>
                    <a:ext uri="{9D8B030D-6E8A-4147-A177-3AD203B41FA5}">
                      <a16:colId xmlns:a16="http://schemas.microsoft.com/office/drawing/2014/main" val="894247813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3548981993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1115442415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3052504278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522287282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3545078547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3983548896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2158074375"/>
                    </a:ext>
                  </a:extLst>
                </a:gridCol>
                <a:gridCol w="787226">
                  <a:extLst>
                    <a:ext uri="{9D8B030D-6E8A-4147-A177-3AD203B41FA5}">
                      <a16:colId xmlns:a16="http://schemas.microsoft.com/office/drawing/2014/main" val="3936311939"/>
                    </a:ext>
                  </a:extLst>
                </a:gridCol>
              </a:tblGrid>
              <a:tr h="278255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SZ1415 Summary of Plants </a:t>
                      </a:r>
                    </a:p>
                  </a:txBody>
                  <a:tcPr marL="7284" marR="7284" marT="7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010514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Zones</a:t>
                      </a:r>
                    </a:p>
                  </a:txBody>
                  <a:tcPr marL="7284" marR="7284" marT="7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402078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of Plants </a:t>
                      </a:r>
                      <a:b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(Tree &amp; Fruit Zone)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TC+TD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TD1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17612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Trees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008130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Shrubs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289828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Medicinal Shrubs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479651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843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2911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569083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of Plants</a:t>
                      </a:r>
                      <a:b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(Fruit Zone)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FB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985355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Plants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421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Shrubs(Fruit)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534580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915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2322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of Plants</a:t>
                      </a:r>
                      <a:b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(Miyawaki Zone)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645932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Canopy/SubCanopy/Trees/Fruit Trees/ Shrubs/Ground Cover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12382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19715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Medicinal Plants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366958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1361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6936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12487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519820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l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216042"/>
                  </a:ext>
                </a:extLst>
              </a:tr>
              <a:tr h="278255">
                <a:tc>
                  <a:txBody>
                    <a:bodyPr/>
                    <a:lstStyle/>
                    <a:p>
                      <a:pPr algn="r" fontAlgn="t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7284" marR="7284" marT="72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2047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4490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7444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935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843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16313</a:t>
                      </a:r>
                    </a:p>
                  </a:txBody>
                  <a:tcPr marL="7284" marR="7284" marT="7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260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43618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F3F2DEF-056E-4DD8-9873-4014BE245C8F}"/>
              </a:ext>
            </a:extLst>
          </p:cNvPr>
          <p:cNvSpPr txBox="1">
            <a:spLocks/>
          </p:cNvSpPr>
          <p:nvPr/>
        </p:nvSpPr>
        <p:spPr>
          <a:xfrm>
            <a:off x="4876800" y="2780928"/>
            <a:ext cx="4495800" cy="280831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76288" indent="-29845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0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95388" indent="-238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8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74813" indent="-238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54238" indent="-238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14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84852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6pPr>
            <a:lvl7pPr marL="3014666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7pPr>
            <a:lvl8pPr marL="3444479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8pPr>
            <a:lvl9pPr marL="3874293" indent="-238785" algn="l" defTabSz="958126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dirty="0"/>
              <a:t>Laboratories </a:t>
            </a:r>
          </a:p>
          <a:p>
            <a:pPr lvl="1"/>
            <a:r>
              <a:rPr lang="en-US" dirty="0"/>
              <a:t>R&amp;D </a:t>
            </a:r>
          </a:p>
          <a:p>
            <a:pPr lvl="1"/>
            <a:r>
              <a:rPr lang="en-US" dirty="0"/>
              <a:t>QC &amp; QA </a:t>
            </a:r>
          </a:p>
          <a:p>
            <a:r>
              <a:rPr lang="en-US" dirty="0"/>
              <a:t>Kilo Labs &amp; Pilot Plants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APIs &amp; RSMs</a:t>
            </a:r>
          </a:p>
          <a:p>
            <a:pPr lvl="1"/>
            <a:r>
              <a:rPr lang="en-US" dirty="0"/>
              <a:t>Specialties</a:t>
            </a:r>
          </a:p>
          <a:p>
            <a:pPr lvl="1"/>
            <a:r>
              <a:rPr lang="en-US" dirty="0"/>
              <a:t>Advanced Intermediates (GMP &amp; non-GMP)</a:t>
            </a:r>
          </a:p>
          <a:p>
            <a:pPr lvl="1"/>
            <a:r>
              <a:rPr lang="en-US" dirty="0"/>
              <a:t>Bulk Intermediates </a:t>
            </a:r>
          </a:p>
          <a:p>
            <a:r>
              <a:rPr lang="en-US" dirty="0"/>
              <a:t>Manufacturing Facilities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APIs &amp; RSMs</a:t>
            </a:r>
          </a:p>
          <a:p>
            <a:pPr lvl="1"/>
            <a:r>
              <a:rPr lang="en-US" dirty="0"/>
              <a:t>Specialties</a:t>
            </a:r>
          </a:p>
          <a:p>
            <a:pPr lvl="1"/>
            <a:r>
              <a:rPr lang="en-US" dirty="0"/>
              <a:t>Advanced Intermediates (GMP &amp; non-GMP)</a:t>
            </a:r>
          </a:p>
          <a:p>
            <a:pPr lvl="1"/>
            <a:r>
              <a:rPr lang="en-US" dirty="0"/>
              <a:t>Bulk Intermediates</a:t>
            </a:r>
          </a:p>
          <a:p>
            <a:pPr marL="358775" lvl="1" indent="-358775">
              <a:buBlip>
                <a:blip r:embed="rId2"/>
              </a:buBlip>
            </a:pPr>
            <a:r>
              <a:rPr lang="en-US" sz="2400" dirty="0">
                <a:solidFill>
                  <a:schemeClr val="tx1"/>
                </a:solidFill>
              </a:rPr>
              <a:t>Effluent Treatment Facilities</a:t>
            </a:r>
          </a:p>
          <a:p>
            <a:pPr lvl="1"/>
            <a:r>
              <a:rPr lang="en-US" dirty="0"/>
              <a:t>300 KL/Day Discharge Permission</a:t>
            </a: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A1DFBC-3E25-4B0C-AFCA-39230FE5ACCA}"/>
              </a:ext>
            </a:extLst>
          </p:cNvPr>
          <p:cNvSpPr/>
          <p:nvPr/>
        </p:nvSpPr>
        <p:spPr bwMode="auto">
          <a:xfrm>
            <a:off x="4662159" y="1055712"/>
            <a:ext cx="4800600" cy="1524000"/>
          </a:xfrm>
          <a:prstGeom prst="ellips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19175">
              <a:spcAft>
                <a:spcPts val="3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Manufacturing</a:t>
            </a:r>
            <a:endParaRPr lang="en-US" sz="12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1019175" fontAlgn="base">
              <a:spcBef>
                <a:spcPct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Synthesis Strategy to Process Development </a:t>
            </a:r>
          </a:p>
          <a:p>
            <a:pPr algn="ctr" defTabSz="1019175" fontAlgn="base">
              <a:spcBef>
                <a:spcPct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 up to Commercial Production</a:t>
            </a:r>
          </a:p>
          <a:p>
            <a:pPr algn="ctr" defTabSz="1019175" fontAlgn="base">
              <a:spcBef>
                <a:spcPct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Continuous Improvement </a:t>
            </a:r>
          </a:p>
          <a:p>
            <a:pPr algn="ctr" defTabSz="1019175" fontAlgn="base">
              <a:spcBef>
                <a:spcPct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 Assurance &amp; Quality Control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12F597-8AEC-4AB6-8509-BBC1CBD3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250" y="3666424"/>
            <a:ext cx="4229950" cy="234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, building, outdoor, city&#10;&#10;Description automatically generated">
            <a:extLst>
              <a:ext uri="{FF2B5EF4-FFF2-40B4-BE49-F238E27FC236}">
                <a16:creationId xmlns:a16="http://schemas.microsoft.com/office/drawing/2014/main" id="{3409020C-DAD0-4042-8358-847717D39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6" y="1105871"/>
            <a:ext cx="4022978" cy="217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CD2F51-89EE-486B-9BD7-B0B92612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Inventys – Integrated Manufacturing Site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68F17-CEEA-42BF-AAAC-D56A49C9169E}"/>
              </a:ext>
            </a:extLst>
          </p:cNvPr>
          <p:cNvSpPr txBox="1"/>
          <p:nvPr/>
        </p:nvSpPr>
        <p:spPr>
          <a:xfrm>
            <a:off x="4971522" y="5631631"/>
            <a:ext cx="4229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https://youtu.be/9rcNlSdsyX8</a:t>
            </a:r>
          </a:p>
        </p:txBody>
      </p:sp>
    </p:spTree>
    <p:extLst>
      <p:ext uri="{BB962C8B-B14F-4D97-AF65-F5344CB8AC3E}">
        <p14:creationId xmlns:p14="http://schemas.microsoft.com/office/powerpoint/2010/main" val="141385490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E66F3A-3AD3-4738-8963-71EE0AEA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4705350" cy="1048104"/>
          </a:xfrm>
        </p:spPr>
        <p:txBody>
          <a:bodyPr/>
          <a:lstStyle/>
          <a:p>
            <a:r>
              <a:rPr lang="en-US" dirty="0"/>
              <a:t>Inventys – Integrated Manufacturing Site 1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992B10-A4AC-4FB6-919D-6FDCDF78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76704"/>
            <a:ext cx="8686800" cy="41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6190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14AF3-F142-44DD-A810-6FAA76C452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49EF926-F882-4C65-B2E9-266153AAB7D9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7E01-6876-4EA9-8DCE-965218946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108D6-9664-48CC-92B9-38BAF9EFA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BF6EFE-8E7B-4DB8-BCAB-40A6E834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Production Blocks @ Site 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BBE713-2F6F-4A06-B20F-2AFA8C8C0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1225130"/>
            <a:ext cx="9211644" cy="4953000"/>
          </a:xfrm>
        </p:spPr>
        <p:txBody>
          <a:bodyPr>
            <a:normAutofit fontScale="92500" lnSpcReduction="20000"/>
          </a:bodyPr>
          <a:lstStyle/>
          <a:p>
            <a:pPr marL="358775" marR="0" lvl="0" indent="-35877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6 Plants / 15 Sections</a:t>
            </a:r>
          </a:p>
          <a:p>
            <a:pPr marL="776288" marR="0" lvl="1" indent="-298450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Multi Purpose</a:t>
            </a:r>
          </a:p>
          <a:p>
            <a:pPr marL="776288" marR="0" lvl="1" indent="-298450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State of the Art Facilities</a:t>
            </a:r>
          </a:p>
          <a:p>
            <a:pPr marL="776288" marR="0" lvl="1" indent="-298450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Automated (DCS/PLC)</a:t>
            </a:r>
          </a:p>
          <a:p>
            <a:pPr marL="776288" marR="0" lvl="1" indent="-298450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Recipe Management System</a:t>
            </a:r>
          </a:p>
          <a:p>
            <a:pPr lvl="1" eaLnBrk="0" hangingPunct="0">
              <a:defRPr/>
            </a:pPr>
            <a:r>
              <a:rPr lang="en-IN" dirty="0"/>
              <a:t>WHO-GMP / ISO </a:t>
            </a: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9001:2015/ 14001:2015/ OHSAS 18001:2018</a:t>
            </a:r>
          </a:p>
          <a:p>
            <a:pPr marL="358775" marR="0" lvl="0" indent="-35877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Dedication</a:t>
            </a:r>
          </a:p>
          <a:p>
            <a:pPr marL="776288" marR="0" lvl="1" indent="-298450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For Intermediates &amp; Advanced Intermediates</a:t>
            </a:r>
          </a:p>
          <a:p>
            <a:pPr marL="1195388" marR="0" lvl="2" indent="-23812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10 Sections Constructed &amp; In Operation &amp; Ready to Use</a:t>
            </a:r>
          </a:p>
          <a:p>
            <a:pPr marL="776288" marR="0" lvl="1" indent="-298450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For GMP Requirements &amp; Advanced Intermediates </a:t>
            </a:r>
          </a:p>
          <a:p>
            <a:pPr marL="1195388" marR="0" lvl="2" indent="-23812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1 GMP Plant Constructed &amp; In Operation &amp; Ready to Use</a:t>
            </a:r>
          </a:p>
          <a:p>
            <a:pPr marL="358775" marR="0" lvl="0" indent="-35877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8775" marR="0" lvl="0" indent="-35877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Expansion opportunities 3 Plants / 9 Sections </a:t>
            </a:r>
          </a:p>
          <a:p>
            <a:pPr marL="776288" marR="0" lvl="1" indent="-298450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For Intermediates &amp; Advanced Intermediates</a:t>
            </a:r>
          </a:p>
          <a:p>
            <a:pPr marL="358775" marR="0" lvl="0" indent="-35877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endParaRPr kumimoji="0" lang="en-I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8775" marR="0" lvl="0" indent="-358775" algn="l" defTabSz="9572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Existing wide frame permit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7680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245F7F-D829-4285-8464-C6E40231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Inventys New Site 2 – Production Capacities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D90186-A045-4D40-BBC1-8A112C07A042}"/>
              </a:ext>
            </a:extLst>
          </p:cNvPr>
          <p:cNvSpPr txBox="1">
            <a:spLocks/>
          </p:cNvSpPr>
          <p:nvPr/>
        </p:nvSpPr>
        <p:spPr>
          <a:xfrm>
            <a:off x="304800" y="1143000"/>
            <a:ext cx="4495800" cy="495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58775" indent="-35877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76288" indent="-298450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0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9538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8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74813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5423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14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84852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6pPr>
            <a:lvl7pPr marL="3014666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7pPr>
            <a:lvl8pPr marL="3444479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8pPr>
            <a:lvl9pPr marL="3874293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kern="0"/>
              <a:t>Actives (Fungicides &amp; Insecticides)</a:t>
            </a:r>
          </a:p>
          <a:p>
            <a:pPr lvl="1"/>
            <a:r>
              <a:rPr lang="en-US" kern="0"/>
              <a:t>3 Production Blocks</a:t>
            </a:r>
          </a:p>
          <a:p>
            <a:pPr lvl="1"/>
            <a:r>
              <a:rPr lang="en-US" kern="0"/>
              <a:t>6 Production Lines</a:t>
            </a:r>
          </a:p>
          <a:p>
            <a:pPr lvl="1"/>
            <a:r>
              <a:rPr lang="en-US" kern="0"/>
              <a:t>36 Reactors (Batch/Flow)</a:t>
            </a:r>
          </a:p>
          <a:p>
            <a:pPr lvl="1"/>
            <a:r>
              <a:rPr lang="en-US" kern="0"/>
              <a:t>Plus other supporting equipment including Various Filters &amp; Dryers, Powder Processing Equipment, Pumps, Heat Exchangers, Scrubbers, Solvent Recovery Equipment, Primary Effluent Treatment &amp; Byproduct Recovery Equipment, etc </a:t>
            </a:r>
          </a:p>
          <a:p>
            <a:pPr lvl="1"/>
            <a:endParaRPr lang="en-US" kern="0"/>
          </a:p>
          <a:p>
            <a:r>
              <a:rPr lang="en-US" kern="0"/>
              <a:t>Registered Starting Materials / Advanced Intermediates /  Specialty Chemicals </a:t>
            </a:r>
          </a:p>
          <a:p>
            <a:pPr lvl="1"/>
            <a:r>
              <a:rPr lang="en-US" kern="0"/>
              <a:t>6 Production Blocks</a:t>
            </a:r>
          </a:p>
          <a:p>
            <a:pPr lvl="1"/>
            <a:r>
              <a:rPr lang="en-US" kern="0"/>
              <a:t>150 Reactors (Batch/Flow)</a:t>
            </a:r>
          </a:p>
          <a:p>
            <a:pPr lvl="1"/>
            <a:r>
              <a:rPr lang="en-US" kern="0"/>
              <a:t>Plus other supporting equipment including Various Filters &amp; Dryers, Powder Processing Equipment, Pumps, Heat Exchangers, Scrubbers, Solvent Recovery Equipment, Primary Effluent Treatment &amp; Byproduct Recovery Equipment, etc </a:t>
            </a:r>
          </a:p>
          <a:p>
            <a:pPr lvl="1"/>
            <a:endParaRPr lang="en-US" kern="0"/>
          </a:p>
          <a:p>
            <a:pPr lvl="1"/>
            <a:endParaRPr lang="en-US" kern="0"/>
          </a:p>
          <a:p>
            <a:pPr lvl="2"/>
            <a:endParaRPr lang="en-US" kern="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019C269-1BD6-49F4-B926-6D7941E7A283}"/>
              </a:ext>
            </a:extLst>
          </p:cNvPr>
          <p:cNvSpPr txBox="1">
            <a:spLocks/>
          </p:cNvSpPr>
          <p:nvPr/>
        </p:nvSpPr>
        <p:spPr>
          <a:xfrm>
            <a:off x="4876800" y="1143000"/>
            <a:ext cx="4495800" cy="4953000"/>
          </a:xfrm>
          <a:prstGeom prst="rect">
            <a:avLst/>
          </a:prstGeom>
        </p:spPr>
        <p:txBody>
          <a:bodyPr/>
          <a:lstStyle>
            <a:lvl1pPr marL="358775" indent="-35877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76288" indent="-298450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0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9538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8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74813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5423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14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84852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6pPr>
            <a:lvl7pPr marL="3014666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7pPr>
            <a:lvl8pPr marL="3444479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8pPr>
            <a:lvl9pPr marL="3874293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kern="0"/>
              <a:t>Hydrogenation</a:t>
            </a:r>
          </a:p>
          <a:p>
            <a:pPr lvl="1"/>
            <a:r>
              <a:rPr lang="en-US" kern="0"/>
              <a:t>1 Production Block</a:t>
            </a:r>
          </a:p>
          <a:p>
            <a:pPr lvl="1"/>
            <a:r>
              <a:rPr lang="en-US" kern="0"/>
              <a:t>6 Reactors (Batch/Flow)</a:t>
            </a:r>
          </a:p>
          <a:p>
            <a:pPr lvl="1"/>
            <a:endParaRPr lang="en-US" kern="0"/>
          </a:p>
          <a:p>
            <a:r>
              <a:rPr lang="en-US" kern="0"/>
              <a:t>Halogenation (HF/KF/etc)</a:t>
            </a:r>
          </a:p>
          <a:p>
            <a:pPr lvl="1"/>
            <a:r>
              <a:rPr lang="en-US" kern="0"/>
              <a:t>1 Production Block</a:t>
            </a:r>
          </a:p>
          <a:p>
            <a:pPr lvl="1"/>
            <a:r>
              <a:rPr lang="en-US" kern="0"/>
              <a:t>10 Reactors (Batch/Flow)</a:t>
            </a:r>
          </a:p>
          <a:p>
            <a:pPr lvl="1"/>
            <a:endParaRPr lang="en-US" kern="0"/>
          </a:p>
          <a:p>
            <a:r>
              <a:rPr lang="en-US" kern="0"/>
              <a:t>Fermentation Products</a:t>
            </a:r>
          </a:p>
          <a:p>
            <a:pPr lvl="1"/>
            <a:r>
              <a:rPr lang="en-US" kern="0"/>
              <a:t>1 Production Blocks</a:t>
            </a:r>
          </a:p>
          <a:p>
            <a:pPr lvl="1"/>
            <a:r>
              <a:rPr lang="en-US" kern="0"/>
              <a:t>To be decided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865511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45014D-A2F3-454B-860D-E51F2CC9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9410700" cy="838200"/>
          </a:xfrm>
        </p:spPr>
        <p:txBody>
          <a:bodyPr/>
          <a:lstStyle/>
          <a:p>
            <a:r>
              <a:rPr lang="en-US" dirty="0"/>
              <a:t>Inventys New Site 3 – Production Capacities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C69C11-9F38-43A8-AF6B-BB2C3FDC6D06}"/>
              </a:ext>
            </a:extLst>
          </p:cNvPr>
          <p:cNvSpPr txBox="1">
            <a:spLocks/>
          </p:cNvSpPr>
          <p:nvPr/>
        </p:nvSpPr>
        <p:spPr>
          <a:xfrm>
            <a:off x="235332" y="1225130"/>
            <a:ext cx="9211644" cy="495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58775" indent="-35877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76288" indent="-298450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0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9538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8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74813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5423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1400">
                <a:solidFill>
                  <a:srgbClr val="9696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84852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6pPr>
            <a:lvl7pPr marL="3014666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7pPr>
            <a:lvl8pPr marL="3444479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8pPr>
            <a:lvl9pPr marL="3874293" indent="-238785" algn="l" defTabSz="958126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>
                <a:solidFill>
                  <a:srgbClr val="969696"/>
                </a:solidFill>
                <a:latin typeface="+mn-lt"/>
              </a:defRPr>
            </a:lvl9pPr>
          </a:lstStyle>
          <a:p>
            <a:r>
              <a:rPr lang="en-US" kern="0" dirty="0"/>
              <a:t>Herbicides </a:t>
            </a:r>
          </a:p>
          <a:p>
            <a:pPr lvl="1"/>
            <a:endParaRPr lang="en-US" kern="0" dirty="0"/>
          </a:p>
          <a:p>
            <a:r>
              <a:rPr lang="en-US" kern="0" dirty="0"/>
              <a:t>5 Production Blocks </a:t>
            </a:r>
          </a:p>
          <a:p>
            <a:pPr lvl="1"/>
            <a:r>
              <a:rPr lang="en-US" kern="0" dirty="0"/>
              <a:t>50 Reactors (Batch + Flow) </a:t>
            </a:r>
          </a:p>
          <a:p>
            <a:pPr lvl="1"/>
            <a:r>
              <a:rPr lang="en-US" kern="0" dirty="0"/>
              <a:t>Plus, other supporting equipment including Various Filters &amp; Dryers, Powder Processing Equipment, Pumps, Heat Exchangers, Scrubbers, Solvent Recovery Equipment, Primary Effluent Treatment &amp; Byproduct Recovery Equipment, etc.</a:t>
            </a:r>
          </a:p>
          <a:p>
            <a:pPr lvl="1"/>
            <a:endParaRPr lang="en-US" kern="0" dirty="0"/>
          </a:p>
          <a:p>
            <a:r>
              <a:rPr lang="en-US" kern="0" dirty="0"/>
              <a:t>Dedicated </a:t>
            </a:r>
          </a:p>
          <a:p>
            <a:pPr lvl="1"/>
            <a:r>
              <a:rPr lang="en-US" kern="0" dirty="0"/>
              <a:t>Quality Control</a:t>
            </a:r>
          </a:p>
          <a:p>
            <a:pPr lvl="1"/>
            <a:r>
              <a:rPr lang="en-US" kern="0" dirty="0"/>
              <a:t>Quality Assurance </a:t>
            </a:r>
          </a:p>
          <a:p>
            <a:pPr lvl="1"/>
            <a:r>
              <a:rPr lang="en-US" kern="0" dirty="0"/>
              <a:t>Warehouses</a:t>
            </a:r>
          </a:p>
          <a:p>
            <a:pPr lvl="1"/>
            <a:r>
              <a:rPr lang="en-US" kern="0" dirty="0"/>
              <a:t>Primary Effluent Treatment</a:t>
            </a:r>
          </a:p>
          <a:p>
            <a:pPr lvl="1"/>
            <a:r>
              <a:rPr lang="en-US" kern="0" dirty="0"/>
              <a:t>Byproduct Recovery</a:t>
            </a:r>
          </a:p>
          <a:p>
            <a:pPr lvl="1"/>
            <a:r>
              <a:rPr lang="en-US" kern="0" dirty="0"/>
              <a:t>Employee Facilities </a:t>
            </a:r>
          </a:p>
          <a:p>
            <a:pPr lvl="1"/>
            <a:r>
              <a:rPr lang="en-US" kern="0" dirty="0"/>
              <a:t>Entrance &amp; Exit </a:t>
            </a:r>
          </a:p>
          <a:p>
            <a:pPr lvl="1"/>
            <a:r>
              <a:rPr lang="en-US" kern="0" dirty="0"/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36991961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B51D13-5047-4CBD-B8BE-311637167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 1 – Guided Tour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734E69-4FDB-4323-B0F1-5A53AA1E3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 3AB </a:t>
            </a:r>
          </a:p>
          <a:p>
            <a:r>
              <a:rPr lang="en-US" dirty="0"/>
              <a:t>Pilot Plant</a:t>
            </a:r>
          </a:p>
          <a:p>
            <a:r>
              <a:rPr lang="en-US" dirty="0"/>
              <a:t>Hydrogenation Plant</a:t>
            </a:r>
          </a:p>
          <a:p>
            <a:r>
              <a:rPr lang="en-US" dirty="0"/>
              <a:t>Plant 2C</a:t>
            </a:r>
          </a:p>
          <a:p>
            <a:r>
              <a:rPr lang="en-US" dirty="0"/>
              <a:t>Plant 2A / 2B / 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16399-9664-48F2-BAC6-7BA35459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B93E61F-97BB-44F2-9DF8-3D9AA2C9812C}" type="datetime6">
              <a:rPr lang="en-US" smtClean="0">
                <a:solidFill>
                  <a:srgbClr val="F79646">
                    <a:lumMod val="75000"/>
                  </a:srgbClr>
                </a:solidFill>
              </a:rPr>
              <a:t>December 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EE5C9-4540-486B-8B37-87ABB1F2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Inventys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6D234-9D73-4CB9-BC2F-A1AACB3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188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InventyS_MultiGro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L2003">
      <a:majorFont>
        <a:latin typeface="Neuropolitic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L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L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Template Inventys 2023" id="{4E43E44C-871E-46FB-9AEB-A729FC98F5AD}" vid="{37305F2D-6718-4C8F-8891-5ADCCC38B4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 Inventys 2023</Template>
  <TotalTime>986</TotalTime>
  <Words>1163</Words>
  <Application>Microsoft Office PowerPoint</Application>
  <PresentationFormat>A4 Paper (210x297 mm)</PresentationFormat>
  <Paragraphs>466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Microsoft Sans Serif</vt:lpstr>
      <vt:lpstr>Neuropolitical</vt:lpstr>
      <vt:lpstr>Tahoma</vt:lpstr>
      <vt:lpstr>Times New Roman</vt:lpstr>
      <vt:lpstr>Verdana</vt:lpstr>
      <vt:lpstr>Wingdings</vt:lpstr>
      <vt:lpstr>InventyS_MultiGroup</vt:lpstr>
      <vt:lpstr>Inventys Sites</vt:lpstr>
      <vt:lpstr>Locations</vt:lpstr>
      <vt:lpstr> Inventys Manufacturing Sites</vt:lpstr>
      <vt:lpstr>Inventys – Integrated Manufacturing Site 1</vt:lpstr>
      <vt:lpstr>Inventys – Integrated Manufacturing Site 1</vt:lpstr>
      <vt:lpstr>Production Blocks @ Site 1</vt:lpstr>
      <vt:lpstr>Inventys New Site 2 – Production Capacities</vt:lpstr>
      <vt:lpstr>Inventys New Site 3 – Production Capacities</vt:lpstr>
      <vt:lpstr>Sites 1 – Guided Tour</vt:lpstr>
      <vt:lpstr>Production Block 3AB</vt:lpstr>
      <vt:lpstr>Production Block Hydrogenation</vt:lpstr>
      <vt:lpstr>New Pilot Plant Facility</vt:lpstr>
      <vt:lpstr>New Pilot Plant Facility</vt:lpstr>
      <vt:lpstr>Pilot Plant – Oct 2023</vt:lpstr>
      <vt:lpstr>Major Equipment</vt:lpstr>
      <vt:lpstr>Production Block 2C</vt:lpstr>
      <vt:lpstr>Production Block 2AB</vt:lpstr>
      <vt:lpstr>Production Block 1A</vt:lpstr>
      <vt:lpstr>Site RM to FG</vt:lpstr>
      <vt:lpstr>Material Movement - RM and FG</vt:lpstr>
      <vt:lpstr>Material Movement - RM and FG</vt:lpstr>
      <vt:lpstr>Raw material entry  </vt:lpstr>
      <vt:lpstr>Raw Material Sampling, Approval &amp; Storage</vt:lpstr>
      <vt:lpstr>Production – Processing</vt:lpstr>
      <vt:lpstr>Production In-process Analysis</vt:lpstr>
      <vt:lpstr>Production –Powder Processing</vt:lpstr>
      <vt:lpstr>PowerPoint Presentation</vt:lpstr>
      <vt:lpstr>Finished Goods – Analysis &amp; Approved</vt:lpstr>
      <vt:lpstr>Finished Goods – FG Storage</vt:lpstr>
      <vt:lpstr>Inventys New Sites – 2024Q2</vt:lpstr>
      <vt:lpstr>Inventys Site 2</vt:lpstr>
      <vt:lpstr>Inventys Site 3</vt:lpstr>
      <vt:lpstr>Next Steps</vt:lpstr>
      <vt:lpstr>Site 2,3 Plantation</vt:lpstr>
    </vt:vector>
  </TitlesOfParts>
  <Company>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Deepak Birewar</dc:creator>
  <cp:lastModifiedBy>Dr Deepak Birewar</cp:lastModifiedBy>
  <cp:revision>112</cp:revision>
  <cp:lastPrinted>2022-10-29T13:39:43Z</cp:lastPrinted>
  <dcterms:created xsi:type="dcterms:W3CDTF">2023-04-26T06:27:11Z</dcterms:created>
  <dcterms:modified xsi:type="dcterms:W3CDTF">2023-12-20T10:39:42Z</dcterms:modified>
</cp:coreProperties>
</file>