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notesMasterIdLst>
    <p:notesMasterId r:id="rId27"/>
  </p:notesMasterIdLst>
  <p:sldIdLst>
    <p:sldId id="274" r:id="rId3"/>
    <p:sldId id="257" r:id="rId4"/>
    <p:sldId id="275" r:id="rId5"/>
    <p:sldId id="262" r:id="rId6"/>
    <p:sldId id="3343" r:id="rId7"/>
    <p:sldId id="263" r:id="rId8"/>
    <p:sldId id="258" r:id="rId9"/>
    <p:sldId id="3346" r:id="rId10"/>
    <p:sldId id="265" r:id="rId11"/>
    <p:sldId id="266" r:id="rId12"/>
    <p:sldId id="277" r:id="rId13"/>
    <p:sldId id="280" r:id="rId14"/>
    <p:sldId id="267" r:id="rId15"/>
    <p:sldId id="3348" r:id="rId16"/>
    <p:sldId id="3349" r:id="rId17"/>
    <p:sldId id="3351" r:id="rId18"/>
    <p:sldId id="271" r:id="rId19"/>
    <p:sldId id="3352" r:id="rId20"/>
    <p:sldId id="3350" r:id="rId21"/>
    <p:sldId id="3394" r:id="rId22"/>
    <p:sldId id="3340" r:id="rId23"/>
    <p:sldId id="3344" r:id="rId24"/>
    <p:sldId id="3341" r:id="rId25"/>
    <p:sldId id="3345" r:id="rId26"/>
  </p:sldIdLst>
  <p:sldSz cx="12192000" cy="6858000"/>
  <p:notesSz cx="6886575"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CD66AC-91B3-9B84-A060-7B43C717DE48}" name="Surya Wijaya" initials="SW" userId="1a903d59fd63676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425"/>
    <a:srgbClr val="ACCF59"/>
    <a:srgbClr val="ED6A5E"/>
    <a:srgbClr val="336699"/>
    <a:srgbClr val="1C5289"/>
    <a:srgbClr val="926548"/>
    <a:srgbClr val="00AFB9"/>
    <a:srgbClr val="798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09E7E-8F86-7540-AF15-0F549386B241}" v="7" dt="2024-06-26T12:05:31.928"/>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8" autoAdjust="0"/>
    <p:restoredTop sz="91020" autoAdjust="0"/>
  </p:normalViewPr>
  <p:slideViewPr>
    <p:cSldViewPr snapToGrid="0">
      <p:cViewPr varScale="1">
        <p:scale>
          <a:sx n="149" d="100"/>
          <a:sy n="149" d="100"/>
        </p:scale>
        <p:origin x="468" y="12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Deepak Birewar" userId="d3524f07c6b26da6" providerId="LiveId" clId="{2BE09E7E-8F86-7540-AF15-0F549386B241}"/>
    <pc:docChg chg="modSld">
      <pc:chgData name="Dr Deepak Birewar" userId="d3524f07c6b26da6" providerId="LiveId" clId="{2BE09E7E-8F86-7540-AF15-0F549386B241}" dt="2024-06-26T12:05:31.928" v="14" actId="478"/>
      <pc:docMkLst>
        <pc:docMk/>
      </pc:docMkLst>
      <pc:sldChg chg="addSp delSp modAnim">
        <pc:chgData name="Dr Deepak Birewar" userId="d3524f07c6b26da6" providerId="LiveId" clId="{2BE09E7E-8F86-7540-AF15-0F549386B241}" dt="2024-06-13T10:15:58.395" v="13" actId="478"/>
        <pc:sldMkLst>
          <pc:docMk/>
          <pc:sldMk cId="3197397506" sldId="257"/>
        </pc:sldMkLst>
        <pc:grpChg chg="add del">
          <ac:chgData name="Dr Deepak Birewar" userId="d3524f07c6b26da6" providerId="LiveId" clId="{2BE09E7E-8F86-7540-AF15-0F549386B241}" dt="2024-06-13T10:15:58.395" v="13" actId="478"/>
          <ac:grpSpMkLst>
            <pc:docMk/>
            <pc:sldMk cId="3197397506" sldId="257"/>
            <ac:grpSpMk id="261" creationId="{1F371610-C7E4-4774-A2BE-C4F702F2CE87}"/>
          </ac:grpSpMkLst>
        </pc:grpChg>
      </pc:sldChg>
      <pc:sldChg chg="delSp modSp">
        <pc:chgData name="Dr Deepak Birewar" userId="d3524f07c6b26da6" providerId="LiveId" clId="{2BE09E7E-8F86-7540-AF15-0F549386B241}" dt="2024-06-26T12:05:31.928" v="14" actId="478"/>
        <pc:sldMkLst>
          <pc:docMk/>
          <pc:sldMk cId="1812631998" sldId="266"/>
        </pc:sldMkLst>
        <pc:spChg chg="mod">
          <ac:chgData name="Dr Deepak Birewar" userId="d3524f07c6b26da6" providerId="LiveId" clId="{2BE09E7E-8F86-7540-AF15-0F549386B241}" dt="2024-06-26T12:05:31.928" v="14" actId="478"/>
          <ac:spMkLst>
            <pc:docMk/>
            <pc:sldMk cId="1812631998" sldId="266"/>
            <ac:spMk id="6" creationId="{04FBF347-BC23-4874-90FB-38107E7C5D4E}"/>
          </ac:spMkLst>
        </pc:spChg>
        <pc:spChg chg="mod">
          <ac:chgData name="Dr Deepak Birewar" userId="d3524f07c6b26da6" providerId="LiveId" clId="{2BE09E7E-8F86-7540-AF15-0F549386B241}" dt="2024-06-26T12:05:31.928" v="14" actId="478"/>
          <ac:spMkLst>
            <pc:docMk/>
            <pc:sldMk cId="1812631998" sldId="266"/>
            <ac:spMk id="7" creationId="{26F5F0B3-EFEA-4589-B90F-51030C5ED97D}"/>
          </ac:spMkLst>
        </pc:spChg>
        <pc:spChg chg="mod">
          <ac:chgData name="Dr Deepak Birewar" userId="d3524f07c6b26da6" providerId="LiveId" clId="{2BE09E7E-8F86-7540-AF15-0F549386B241}" dt="2024-06-26T12:05:31.928" v="14" actId="478"/>
          <ac:spMkLst>
            <pc:docMk/>
            <pc:sldMk cId="1812631998" sldId="266"/>
            <ac:spMk id="8" creationId="{3B4C004D-5FBD-4A56-B33C-59F461251013}"/>
          </ac:spMkLst>
        </pc:spChg>
        <pc:spChg chg="mod">
          <ac:chgData name="Dr Deepak Birewar" userId="d3524f07c6b26da6" providerId="LiveId" clId="{2BE09E7E-8F86-7540-AF15-0F549386B241}" dt="2024-06-26T12:05:31.928" v="14" actId="478"/>
          <ac:spMkLst>
            <pc:docMk/>
            <pc:sldMk cId="1812631998" sldId="266"/>
            <ac:spMk id="10" creationId="{BABF574E-2693-4965-894E-88066D63F54C}"/>
          </ac:spMkLst>
        </pc:spChg>
        <pc:spChg chg="mod">
          <ac:chgData name="Dr Deepak Birewar" userId="d3524f07c6b26da6" providerId="LiveId" clId="{2BE09E7E-8F86-7540-AF15-0F549386B241}" dt="2024-06-26T12:05:31.928" v="14" actId="478"/>
          <ac:spMkLst>
            <pc:docMk/>
            <pc:sldMk cId="1812631998" sldId="266"/>
            <ac:spMk id="11" creationId="{8C7B83A3-8842-4923-BB71-740DBB588581}"/>
          </ac:spMkLst>
        </pc:spChg>
        <pc:spChg chg="mod">
          <ac:chgData name="Dr Deepak Birewar" userId="d3524f07c6b26da6" providerId="LiveId" clId="{2BE09E7E-8F86-7540-AF15-0F549386B241}" dt="2024-06-26T12:05:31.928" v="14" actId="478"/>
          <ac:spMkLst>
            <pc:docMk/>
            <pc:sldMk cId="1812631998" sldId="266"/>
            <ac:spMk id="13" creationId="{68C7669E-DD39-4E58-9A92-835A25682632}"/>
          </ac:spMkLst>
        </pc:spChg>
        <pc:spChg chg="mod">
          <ac:chgData name="Dr Deepak Birewar" userId="d3524f07c6b26da6" providerId="LiveId" clId="{2BE09E7E-8F86-7540-AF15-0F549386B241}" dt="2024-06-26T12:05:31.928" v="14" actId="478"/>
          <ac:spMkLst>
            <pc:docMk/>
            <pc:sldMk cId="1812631998" sldId="266"/>
            <ac:spMk id="14" creationId="{96E78AE4-EC49-4567-8E8C-BF907D95E16F}"/>
          </ac:spMkLst>
        </pc:spChg>
        <pc:spChg chg="mod">
          <ac:chgData name="Dr Deepak Birewar" userId="d3524f07c6b26da6" providerId="LiveId" clId="{2BE09E7E-8F86-7540-AF15-0F549386B241}" dt="2024-06-26T12:05:31.928" v="14" actId="478"/>
          <ac:spMkLst>
            <pc:docMk/>
            <pc:sldMk cId="1812631998" sldId="266"/>
            <ac:spMk id="15" creationId="{55F95E3E-6678-46EC-9D5E-920318D83550}"/>
          </ac:spMkLst>
        </pc:spChg>
        <pc:spChg chg="mod">
          <ac:chgData name="Dr Deepak Birewar" userId="d3524f07c6b26da6" providerId="LiveId" clId="{2BE09E7E-8F86-7540-AF15-0F549386B241}" dt="2024-06-26T12:05:31.928" v="14" actId="478"/>
          <ac:spMkLst>
            <pc:docMk/>
            <pc:sldMk cId="1812631998" sldId="266"/>
            <ac:spMk id="16" creationId="{0A2BC0D7-C19A-4004-B461-8F4AB141C306}"/>
          </ac:spMkLst>
        </pc:spChg>
        <pc:spChg chg="mod">
          <ac:chgData name="Dr Deepak Birewar" userId="d3524f07c6b26da6" providerId="LiveId" clId="{2BE09E7E-8F86-7540-AF15-0F549386B241}" dt="2024-06-26T12:05:31.928" v="14" actId="478"/>
          <ac:spMkLst>
            <pc:docMk/>
            <pc:sldMk cId="1812631998" sldId="266"/>
            <ac:spMk id="17" creationId="{EDCD73BF-FF90-420C-A361-B737910E3C51}"/>
          </ac:spMkLst>
        </pc:spChg>
        <pc:spChg chg="mod">
          <ac:chgData name="Dr Deepak Birewar" userId="d3524f07c6b26da6" providerId="LiveId" clId="{2BE09E7E-8F86-7540-AF15-0F549386B241}" dt="2024-06-26T12:05:31.928" v="14" actId="478"/>
          <ac:spMkLst>
            <pc:docMk/>
            <pc:sldMk cId="1812631998" sldId="266"/>
            <ac:spMk id="19" creationId="{86EDEE84-0A8E-462D-9698-EE54FF45340C}"/>
          </ac:spMkLst>
        </pc:spChg>
        <pc:spChg chg="mod">
          <ac:chgData name="Dr Deepak Birewar" userId="d3524f07c6b26da6" providerId="LiveId" clId="{2BE09E7E-8F86-7540-AF15-0F549386B241}" dt="2024-06-26T12:05:31.928" v="14" actId="478"/>
          <ac:spMkLst>
            <pc:docMk/>
            <pc:sldMk cId="1812631998" sldId="266"/>
            <ac:spMk id="20" creationId="{D0DA3FC8-2CCC-4C5F-AD67-5E3D4B2D6670}"/>
          </ac:spMkLst>
        </pc:spChg>
        <pc:spChg chg="mod">
          <ac:chgData name="Dr Deepak Birewar" userId="d3524f07c6b26da6" providerId="LiveId" clId="{2BE09E7E-8F86-7540-AF15-0F549386B241}" dt="2024-06-26T12:05:31.928" v="14" actId="478"/>
          <ac:spMkLst>
            <pc:docMk/>
            <pc:sldMk cId="1812631998" sldId="266"/>
            <ac:spMk id="22" creationId="{A9CA7944-8BD4-4981-A6FE-A18F891D4546}"/>
          </ac:spMkLst>
        </pc:spChg>
        <pc:spChg chg="mod">
          <ac:chgData name="Dr Deepak Birewar" userId="d3524f07c6b26da6" providerId="LiveId" clId="{2BE09E7E-8F86-7540-AF15-0F549386B241}" dt="2024-06-26T12:05:31.928" v="14" actId="478"/>
          <ac:spMkLst>
            <pc:docMk/>
            <pc:sldMk cId="1812631998" sldId="266"/>
            <ac:spMk id="23" creationId="{0072C9C0-775E-4D2D-80B8-680F18CFBB04}"/>
          </ac:spMkLst>
        </pc:spChg>
        <pc:spChg chg="mod">
          <ac:chgData name="Dr Deepak Birewar" userId="d3524f07c6b26da6" providerId="LiveId" clId="{2BE09E7E-8F86-7540-AF15-0F549386B241}" dt="2024-06-26T12:05:31.928" v="14" actId="478"/>
          <ac:spMkLst>
            <pc:docMk/>
            <pc:sldMk cId="1812631998" sldId="266"/>
            <ac:spMk id="25" creationId="{69C8EEE2-FBD6-45EB-93E5-FE61594630B5}"/>
          </ac:spMkLst>
        </pc:spChg>
        <pc:spChg chg="mod">
          <ac:chgData name="Dr Deepak Birewar" userId="d3524f07c6b26da6" providerId="LiveId" clId="{2BE09E7E-8F86-7540-AF15-0F549386B241}" dt="2024-06-26T12:05:31.928" v="14" actId="478"/>
          <ac:spMkLst>
            <pc:docMk/>
            <pc:sldMk cId="1812631998" sldId="266"/>
            <ac:spMk id="26" creationId="{B044EF9B-F51B-49B0-8245-21C931E83574}"/>
          </ac:spMkLst>
        </pc:spChg>
        <pc:spChg chg="mod">
          <ac:chgData name="Dr Deepak Birewar" userId="d3524f07c6b26da6" providerId="LiveId" clId="{2BE09E7E-8F86-7540-AF15-0F549386B241}" dt="2024-06-26T12:05:31.928" v="14" actId="478"/>
          <ac:spMkLst>
            <pc:docMk/>
            <pc:sldMk cId="1812631998" sldId="266"/>
            <ac:spMk id="27" creationId="{0B9BD4E1-AE69-44E5-AFAC-EED4FD3E5EC6}"/>
          </ac:spMkLst>
        </pc:spChg>
        <pc:spChg chg="mod">
          <ac:chgData name="Dr Deepak Birewar" userId="d3524f07c6b26da6" providerId="LiveId" clId="{2BE09E7E-8F86-7540-AF15-0F549386B241}" dt="2024-06-26T12:05:31.928" v="14" actId="478"/>
          <ac:spMkLst>
            <pc:docMk/>
            <pc:sldMk cId="1812631998" sldId="266"/>
            <ac:spMk id="28" creationId="{5DBA7A88-8DCC-4C5A-87DD-5D07D5DAF25C}"/>
          </ac:spMkLst>
        </pc:spChg>
        <pc:spChg chg="mod">
          <ac:chgData name="Dr Deepak Birewar" userId="d3524f07c6b26da6" providerId="LiveId" clId="{2BE09E7E-8F86-7540-AF15-0F549386B241}" dt="2024-06-26T12:05:31.928" v="14" actId="478"/>
          <ac:spMkLst>
            <pc:docMk/>
            <pc:sldMk cId="1812631998" sldId="266"/>
            <ac:spMk id="29" creationId="{DD498287-4EF3-4748-9C65-15570013C3B8}"/>
          </ac:spMkLst>
        </pc:spChg>
        <pc:spChg chg="mod">
          <ac:chgData name="Dr Deepak Birewar" userId="d3524f07c6b26da6" providerId="LiveId" clId="{2BE09E7E-8F86-7540-AF15-0F549386B241}" dt="2024-06-26T12:05:31.928" v="14" actId="478"/>
          <ac:spMkLst>
            <pc:docMk/>
            <pc:sldMk cId="1812631998" sldId="266"/>
            <ac:spMk id="31" creationId="{187AB567-665A-4C93-AB97-4005A6889D10}"/>
          </ac:spMkLst>
        </pc:spChg>
        <pc:spChg chg="mod">
          <ac:chgData name="Dr Deepak Birewar" userId="d3524f07c6b26da6" providerId="LiveId" clId="{2BE09E7E-8F86-7540-AF15-0F549386B241}" dt="2024-06-26T12:05:31.928" v="14" actId="478"/>
          <ac:spMkLst>
            <pc:docMk/>
            <pc:sldMk cId="1812631998" sldId="266"/>
            <ac:spMk id="32" creationId="{0CF0849C-E156-4A47-A525-0F17619A50BC}"/>
          </ac:spMkLst>
        </pc:spChg>
        <pc:spChg chg="mod">
          <ac:chgData name="Dr Deepak Birewar" userId="d3524f07c6b26da6" providerId="LiveId" clId="{2BE09E7E-8F86-7540-AF15-0F549386B241}" dt="2024-06-26T12:05:31.928" v="14" actId="478"/>
          <ac:spMkLst>
            <pc:docMk/>
            <pc:sldMk cId="1812631998" sldId="266"/>
            <ac:spMk id="34" creationId="{1571A65F-40FF-4597-B8D4-CF4309E54F25}"/>
          </ac:spMkLst>
        </pc:spChg>
        <pc:spChg chg="mod">
          <ac:chgData name="Dr Deepak Birewar" userId="d3524f07c6b26da6" providerId="LiveId" clId="{2BE09E7E-8F86-7540-AF15-0F549386B241}" dt="2024-06-26T12:05:31.928" v="14" actId="478"/>
          <ac:spMkLst>
            <pc:docMk/>
            <pc:sldMk cId="1812631998" sldId="266"/>
            <ac:spMk id="35" creationId="{9EE20098-5810-416E-B25E-85DC3BA8FF94}"/>
          </ac:spMkLst>
        </pc:spChg>
        <pc:grpChg chg="mod">
          <ac:chgData name="Dr Deepak Birewar" userId="d3524f07c6b26da6" providerId="LiveId" clId="{2BE09E7E-8F86-7540-AF15-0F549386B241}" dt="2024-06-26T12:05:31.928" v="14" actId="478"/>
          <ac:grpSpMkLst>
            <pc:docMk/>
            <pc:sldMk cId="1812631998" sldId="266"/>
            <ac:grpSpMk id="3" creationId="{528B3116-3E60-44A1-931F-B7D568E03921}"/>
          </ac:grpSpMkLst>
        </pc:grpChg>
        <pc:grpChg chg="mod">
          <ac:chgData name="Dr Deepak Birewar" userId="d3524f07c6b26da6" providerId="LiveId" clId="{2BE09E7E-8F86-7540-AF15-0F549386B241}" dt="2024-06-26T12:05:31.928" v="14" actId="478"/>
          <ac:grpSpMkLst>
            <pc:docMk/>
            <pc:sldMk cId="1812631998" sldId="266"/>
            <ac:grpSpMk id="9" creationId="{0EEA63CE-8F94-41E1-9D15-7FF782A00518}"/>
          </ac:grpSpMkLst>
        </pc:grpChg>
        <pc:grpChg chg="mod">
          <ac:chgData name="Dr Deepak Birewar" userId="d3524f07c6b26da6" providerId="LiveId" clId="{2BE09E7E-8F86-7540-AF15-0F549386B241}" dt="2024-06-26T12:05:31.928" v="14" actId="478"/>
          <ac:grpSpMkLst>
            <pc:docMk/>
            <pc:sldMk cId="1812631998" sldId="266"/>
            <ac:grpSpMk id="12" creationId="{CC9D5DD5-7F1F-42DC-BD13-D83E8B426C95}"/>
          </ac:grpSpMkLst>
        </pc:grpChg>
        <pc:grpChg chg="mod">
          <ac:chgData name="Dr Deepak Birewar" userId="d3524f07c6b26da6" providerId="LiveId" clId="{2BE09E7E-8F86-7540-AF15-0F549386B241}" dt="2024-06-26T12:05:31.928" v="14" actId="478"/>
          <ac:grpSpMkLst>
            <pc:docMk/>
            <pc:sldMk cId="1812631998" sldId="266"/>
            <ac:grpSpMk id="18" creationId="{D3E5BB63-FD11-418C-9845-CF235AEDE03E}"/>
          </ac:grpSpMkLst>
        </pc:grpChg>
        <pc:grpChg chg="mod">
          <ac:chgData name="Dr Deepak Birewar" userId="d3524f07c6b26da6" providerId="LiveId" clId="{2BE09E7E-8F86-7540-AF15-0F549386B241}" dt="2024-06-26T12:05:31.928" v="14" actId="478"/>
          <ac:grpSpMkLst>
            <pc:docMk/>
            <pc:sldMk cId="1812631998" sldId="266"/>
            <ac:grpSpMk id="24" creationId="{3984F6E2-97E3-4DD5-8E42-0E8B1724965D}"/>
          </ac:grpSpMkLst>
        </pc:grpChg>
        <pc:grpChg chg="mod">
          <ac:chgData name="Dr Deepak Birewar" userId="d3524f07c6b26da6" providerId="LiveId" clId="{2BE09E7E-8F86-7540-AF15-0F549386B241}" dt="2024-06-26T12:05:31.928" v="14" actId="478"/>
          <ac:grpSpMkLst>
            <pc:docMk/>
            <pc:sldMk cId="1812631998" sldId="266"/>
            <ac:grpSpMk id="30" creationId="{6E644C75-60CF-41F4-B83B-F68EA502F660}"/>
          </ac:grpSpMkLst>
        </pc:grpChg>
        <pc:picChg chg="mod">
          <ac:chgData name="Dr Deepak Birewar" userId="d3524f07c6b26da6" providerId="LiveId" clId="{2BE09E7E-8F86-7540-AF15-0F549386B241}" dt="2024-06-26T12:05:31.928" v="14" actId="478"/>
          <ac:picMkLst>
            <pc:docMk/>
            <pc:sldMk cId="1812631998" sldId="266"/>
            <ac:picMk id="36" creationId="{EF32277C-E28E-41FB-BC34-FE78157E7CAE}"/>
          </ac:picMkLst>
        </pc:picChg>
        <pc:picChg chg="mod">
          <ac:chgData name="Dr Deepak Birewar" userId="d3524f07c6b26da6" providerId="LiveId" clId="{2BE09E7E-8F86-7540-AF15-0F549386B241}" dt="2024-06-26T12:05:31.928" v="14" actId="478"/>
          <ac:picMkLst>
            <pc:docMk/>
            <pc:sldMk cId="1812631998" sldId="266"/>
            <ac:picMk id="37" creationId="{B7A84039-7121-4C6E-B168-A43705326663}"/>
          </ac:picMkLst>
        </pc:picChg>
        <pc:picChg chg="mod">
          <ac:chgData name="Dr Deepak Birewar" userId="d3524f07c6b26da6" providerId="LiveId" clId="{2BE09E7E-8F86-7540-AF15-0F549386B241}" dt="2024-06-26T12:05:31.928" v="14" actId="478"/>
          <ac:picMkLst>
            <pc:docMk/>
            <pc:sldMk cId="1812631998" sldId="266"/>
            <ac:picMk id="38" creationId="{752C1889-0EA9-4ABE-8A78-CAFE3C488EC0}"/>
          </ac:picMkLst>
        </pc:picChg>
        <pc:picChg chg="mod">
          <ac:chgData name="Dr Deepak Birewar" userId="d3524f07c6b26da6" providerId="LiveId" clId="{2BE09E7E-8F86-7540-AF15-0F549386B241}" dt="2024-06-26T12:05:31.928" v="14" actId="478"/>
          <ac:picMkLst>
            <pc:docMk/>
            <pc:sldMk cId="1812631998" sldId="266"/>
            <ac:picMk id="39" creationId="{92494ACD-B82E-44D9-8A35-FEC97E1493B1}"/>
          </ac:picMkLst>
        </pc:picChg>
        <pc:picChg chg="mod">
          <ac:chgData name="Dr Deepak Birewar" userId="d3524f07c6b26da6" providerId="LiveId" clId="{2BE09E7E-8F86-7540-AF15-0F549386B241}" dt="2024-06-26T12:05:31.928" v="14" actId="478"/>
          <ac:picMkLst>
            <pc:docMk/>
            <pc:sldMk cId="1812631998" sldId="266"/>
            <ac:picMk id="40" creationId="{1933503E-CAE2-4199-9C7C-E07666BCE300}"/>
          </ac:picMkLst>
        </pc:picChg>
        <pc:picChg chg="mod">
          <ac:chgData name="Dr Deepak Birewar" userId="d3524f07c6b26da6" providerId="LiveId" clId="{2BE09E7E-8F86-7540-AF15-0F549386B241}" dt="2024-06-26T12:05:31.928" v="14" actId="478"/>
          <ac:picMkLst>
            <pc:docMk/>
            <pc:sldMk cId="1812631998" sldId="266"/>
            <ac:picMk id="41" creationId="{6989E722-93F9-40EA-8C6B-B99CD86C375E}"/>
          </ac:picMkLst>
        </pc:picChg>
        <pc:picChg chg="mod">
          <ac:chgData name="Dr Deepak Birewar" userId="d3524f07c6b26da6" providerId="LiveId" clId="{2BE09E7E-8F86-7540-AF15-0F549386B241}" dt="2024-06-26T12:05:31.928" v="14" actId="478"/>
          <ac:picMkLst>
            <pc:docMk/>
            <pc:sldMk cId="1812631998" sldId="266"/>
            <ac:picMk id="42" creationId="{8C8E5D07-B074-48BD-9AE1-6FD603C49185}"/>
          </ac:picMkLst>
        </pc:picChg>
        <pc:picChg chg="mod">
          <ac:chgData name="Dr Deepak Birewar" userId="d3524f07c6b26da6" providerId="LiveId" clId="{2BE09E7E-8F86-7540-AF15-0F549386B241}" dt="2024-06-26T12:05:31.928" v="14" actId="478"/>
          <ac:picMkLst>
            <pc:docMk/>
            <pc:sldMk cId="1812631998" sldId="266"/>
            <ac:picMk id="43" creationId="{3D60F393-BD9E-47D6-B3CB-468E4315FD6F}"/>
          </ac:picMkLst>
        </pc:picChg>
        <pc:picChg chg="mod">
          <ac:chgData name="Dr Deepak Birewar" userId="d3524f07c6b26da6" providerId="LiveId" clId="{2BE09E7E-8F86-7540-AF15-0F549386B241}" dt="2024-06-26T12:05:31.928" v="14" actId="478"/>
          <ac:picMkLst>
            <pc:docMk/>
            <pc:sldMk cId="1812631998" sldId="266"/>
            <ac:picMk id="44" creationId="{8358587A-04C3-43A7-AFF5-02A9699AD845}"/>
          </ac:picMkLst>
        </pc:picChg>
        <pc:picChg chg="mod">
          <ac:chgData name="Dr Deepak Birewar" userId="d3524f07c6b26da6" providerId="LiveId" clId="{2BE09E7E-8F86-7540-AF15-0F549386B241}" dt="2024-06-26T12:05:31.928" v="14" actId="478"/>
          <ac:picMkLst>
            <pc:docMk/>
            <pc:sldMk cId="1812631998" sldId="266"/>
            <ac:picMk id="45" creationId="{8CAA42DE-D54D-493D-8113-EC26A671FBE2}"/>
          </ac:picMkLst>
        </pc:picChg>
        <pc:picChg chg="mod">
          <ac:chgData name="Dr Deepak Birewar" userId="d3524f07c6b26da6" providerId="LiveId" clId="{2BE09E7E-8F86-7540-AF15-0F549386B241}" dt="2024-06-26T12:05:31.928" v="14" actId="478"/>
          <ac:picMkLst>
            <pc:docMk/>
            <pc:sldMk cId="1812631998" sldId="266"/>
            <ac:picMk id="46" creationId="{482DAA16-63AE-4C0A-929B-D38FB6825CA1}"/>
          </ac:picMkLst>
        </pc:picChg>
        <pc:picChg chg="mod">
          <ac:chgData name="Dr Deepak Birewar" userId="d3524f07c6b26da6" providerId="LiveId" clId="{2BE09E7E-8F86-7540-AF15-0F549386B241}" dt="2024-06-26T12:05:31.928" v="14" actId="478"/>
          <ac:picMkLst>
            <pc:docMk/>
            <pc:sldMk cId="1812631998" sldId="266"/>
            <ac:picMk id="47" creationId="{E7E9C6D7-7ECF-4337-9207-73181516BA9F}"/>
          </ac:picMkLst>
        </pc:picChg>
        <pc:picChg chg="mod">
          <ac:chgData name="Dr Deepak Birewar" userId="d3524f07c6b26da6" providerId="LiveId" clId="{2BE09E7E-8F86-7540-AF15-0F549386B241}" dt="2024-06-26T12:05:31.928" v="14" actId="478"/>
          <ac:picMkLst>
            <pc:docMk/>
            <pc:sldMk cId="1812631998" sldId="266"/>
            <ac:picMk id="48" creationId="{DB4E2C6D-F7C0-4F83-B6C6-C71A2AC99B9D}"/>
          </ac:picMkLst>
        </pc:picChg>
        <pc:picChg chg="del">
          <ac:chgData name="Dr Deepak Birewar" userId="d3524f07c6b26da6" providerId="LiveId" clId="{2BE09E7E-8F86-7540-AF15-0F549386B241}" dt="2024-06-26T12:05:31.928" v="14" actId="478"/>
          <ac:picMkLst>
            <pc:docMk/>
            <pc:sldMk cId="1812631998" sldId="266"/>
            <ac:picMk id="49" creationId="{A6FDFAC7-7A16-4CAE-A535-D00F1812CCE1}"/>
          </ac:picMkLst>
        </pc:picChg>
        <pc:picChg chg="mod">
          <ac:chgData name="Dr Deepak Birewar" userId="d3524f07c6b26da6" providerId="LiveId" clId="{2BE09E7E-8F86-7540-AF15-0F549386B241}" dt="2024-06-26T12:05:31.928" v="14" actId="478"/>
          <ac:picMkLst>
            <pc:docMk/>
            <pc:sldMk cId="1812631998" sldId="266"/>
            <ac:picMk id="50" creationId="{78F9445D-E252-4E10-9225-E6E396DC539F}"/>
          </ac:picMkLst>
        </pc:picChg>
        <pc:picChg chg="mod">
          <ac:chgData name="Dr Deepak Birewar" userId="d3524f07c6b26da6" providerId="LiveId" clId="{2BE09E7E-8F86-7540-AF15-0F549386B241}" dt="2024-06-26T12:05:31.928" v="14" actId="478"/>
          <ac:picMkLst>
            <pc:docMk/>
            <pc:sldMk cId="1812631998" sldId="266"/>
            <ac:picMk id="51" creationId="{AAAC66F8-FD55-43A0-ADBC-882CA1425456}"/>
          </ac:picMkLst>
        </pc:picChg>
        <pc:picChg chg="mod">
          <ac:chgData name="Dr Deepak Birewar" userId="d3524f07c6b26da6" providerId="LiveId" clId="{2BE09E7E-8F86-7540-AF15-0F549386B241}" dt="2024-06-26T12:05:31.928" v="14" actId="478"/>
          <ac:picMkLst>
            <pc:docMk/>
            <pc:sldMk cId="1812631998" sldId="266"/>
            <ac:picMk id="52" creationId="{72331A2D-BB2D-49F6-AC3A-8AA762AADC88}"/>
          </ac:picMkLst>
        </pc:picChg>
        <pc:picChg chg="mod">
          <ac:chgData name="Dr Deepak Birewar" userId="d3524f07c6b26da6" providerId="LiveId" clId="{2BE09E7E-8F86-7540-AF15-0F549386B241}" dt="2024-06-26T12:05:31.928" v="14" actId="478"/>
          <ac:picMkLst>
            <pc:docMk/>
            <pc:sldMk cId="1812631998" sldId="266"/>
            <ac:picMk id="53" creationId="{8156DB7B-725B-4BDD-9DEA-F7F85D18F1CE}"/>
          </ac:picMkLst>
        </pc:picChg>
        <pc:picChg chg="mod">
          <ac:chgData name="Dr Deepak Birewar" userId="d3524f07c6b26da6" providerId="LiveId" clId="{2BE09E7E-8F86-7540-AF15-0F549386B241}" dt="2024-06-26T12:05:31.928" v="14" actId="478"/>
          <ac:picMkLst>
            <pc:docMk/>
            <pc:sldMk cId="1812631998" sldId="266"/>
            <ac:picMk id="54" creationId="{F02D7C9F-4036-461F-8101-C74427D222E3}"/>
          </ac:picMkLst>
        </pc:picChg>
        <pc:picChg chg="mod">
          <ac:chgData name="Dr Deepak Birewar" userId="d3524f07c6b26da6" providerId="LiveId" clId="{2BE09E7E-8F86-7540-AF15-0F549386B241}" dt="2024-06-26T12:05:31.928" v="14" actId="478"/>
          <ac:picMkLst>
            <pc:docMk/>
            <pc:sldMk cId="1812631998" sldId="266"/>
            <ac:picMk id="55" creationId="{2484D020-5EEC-468D-900C-0910BD6FE234}"/>
          </ac:picMkLst>
        </pc:picChg>
        <pc:picChg chg="mod">
          <ac:chgData name="Dr Deepak Birewar" userId="d3524f07c6b26da6" providerId="LiveId" clId="{2BE09E7E-8F86-7540-AF15-0F549386B241}" dt="2024-06-26T12:05:31.928" v="14" actId="478"/>
          <ac:picMkLst>
            <pc:docMk/>
            <pc:sldMk cId="1812631998" sldId="266"/>
            <ac:picMk id="56" creationId="{FE06E693-0036-4CE2-A9F9-F43ED0B4E350}"/>
          </ac:picMkLst>
        </pc:picChg>
        <pc:picChg chg="mod">
          <ac:chgData name="Dr Deepak Birewar" userId="d3524f07c6b26da6" providerId="LiveId" clId="{2BE09E7E-8F86-7540-AF15-0F549386B241}" dt="2024-06-26T12:05:31.928" v="14" actId="478"/>
          <ac:picMkLst>
            <pc:docMk/>
            <pc:sldMk cId="1812631998" sldId="266"/>
            <ac:picMk id="58" creationId="{F608E56B-7975-46CC-A33D-68E72AE08B4E}"/>
          </ac:picMkLst>
        </pc:picChg>
      </pc:sldChg>
      <pc:sldChg chg="modSp mod">
        <pc:chgData name="Dr Deepak Birewar" userId="d3524f07c6b26da6" providerId="LiveId" clId="{2BE09E7E-8F86-7540-AF15-0F549386B241}" dt="2024-06-05T02:17:01.109" v="7" actId="20577"/>
        <pc:sldMkLst>
          <pc:docMk/>
          <pc:sldMk cId="3830153583" sldId="3347"/>
        </pc:sldMkLst>
        <pc:spChg chg="mod">
          <ac:chgData name="Dr Deepak Birewar" userId="d3524f07c6b26da6" providerId="LiveId" clId="{2BE09E7E-8F86-7540-AF15-0F549386B241}" dt="2024-06-05T02:17:01.109" v="7" actId="20577"/>
          <ac:spMkLst>
            <pc:docMk/>
            <pc:sldMk cId="3830153583" sldId="3347"/>
            <ac:spMk id="195" creationId="{88A4B920-409F-4A13-985C-5E9A2DD5436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dmin\Downloads\Peers%20Valuation-Nikhil.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Downloads\Peers%20Valuation-Nikhi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73887994650026"/>
          <c:y val="9.3890007507138079E-2"/>
          <c:w val="0.55140031094292097"/>
          <c:h val="0.8122199849857239"/>
        </c:manualLayout>
      </c:layout>
      <c:doughnutChart>
        <c:varyColors val="1"/>
        <c:ser>
          <c:idx val="0"/>
          <c:order val="0"/>
          <c:spPr>
            <a:ln>
              <a:noFill/>
            </a:ln>
          </c:spPr>
          <c:dPt>
            <c:idx val="0"/>
            <c:bubble3D val="0"/>
            <c:spPr>
              <a:solidFill>
                <a:schemeClr val="accent1">
                  <a:lumMod val="60000"/>
                  <a:lumOff val="40000"/>
                </a:schemeClr>
              </a:solidFill>
              <a:ln w="19050">
                <a:noFill/>
              </a:ln>
              <a:effectLst/>
            </c:spPr>
            <c:extLst>
              <c:ext xmlns:c16="http://schemas.microsoft.com/office/drawing/2014/chart" uri="{C3380CC4-5D6E-409C-BE32-E72D297353CC}">
                <c16:uniqueId val="{00000001-1185-4882-B67C-AC9A04BA6CB0}"/>
              </c:ext>
            </c:extLst>
          </c:dPt>
          <c:dPt>
            <c:idx val="1"/>
            <c:bubble3D val="0"/>
            <c:spPr>
              <a:solidFill>
                <a:schemeClr val="accent2"/>
              </a:solidFill>
              <a:ln w="19050">
                <a:noFill/>
              </a:ln>
              <a:effectLst/>
            </c:spPr>
            <c:extLst>
              <c:ext xmlns:c16="http://schemas.microsoft.com/office/drawing/2014/chart" uri="{C3380CC4-5D6E-409C-BE32-E72D297353CC}">
                <c16:uniqueId val="{00000003-1185-4882-B67C-AC9A04BA6CB0}"/>
              </c:ext>
            </c:extLst>
          </c:dPt>
          <c:dPt>
            <c:idx val="2"/>
            <c:bubble3D val="0"/>
            <c:spPr>
              <a:solidFill>
                <a:schemeClr val="accent3"/>
              </a:solidFill>
              <a:ln w="19050">
                <a:noFill/>
              </a:ln>
              <a:effectLst/>
            </c:spPr>
            <c:extLst>
              <c:ext xmlns:c16="http://schemas.microsoft.com/office/drawing/2014/chart" uri="{C3380CC4-5D6E-409C-BE32-E72D297353CC}">
                <c16:uniqueId val="{00000005-1185-4882-B67C-AC9A04BA6CB0}"/>
              </c:ext>
            </c:extLst>
          </c:dPt>
          <c:dPt>
            <c:idx val="3"/>
            <c:bubble3D val="0"/>
            <c:spPr>
              <a:solidFill>
                <a:schemeClr val="accent4"/>
              </a:solidFill>
              <a:ln w="19050">
                <a:noFill/>
              </a:ln>
              <a:effectLst/>
            </c:spPr>
            <c:extLst>
              <c:ext xmlns:c16="http://schemas.microsoft.com/office/drawing/2014/chart" uri="{C3380CC4-5D6E-409C-BE32-E72D297353CC}">
                <c16:uniqueId val="{00000007-1185-4882-B67C-AC9A04BA6CB0}"/>
              </c:ext>
            </c:extLst>
          </c:dPt>
          <c:dPt>
            <c:idx val="4"/>
            <c:bubble3D val="0"/>
            <c:spPr>
              <a:solidFill>
                <a:schemeClr val="accent5"/>
              </a:solidFill>
              <a:ln w="19050">
                <a:noFill/>
              </a:ln>
              <a:effectLst/>
            </c:spPr>
            <c:extLst>
              <c:ext xmlns:c16="http://schemas.microsoft.com/office/drawing/2014/chart" uri="{C3380CC4-5D6E-409C-BE32-E72D297353CC}">
                <c16:uniqueId val="{00000009-1185-4882-B67C-AC9A04BA6CB0}"/>
              </c:ext>
            </c:extLst>
          </c:dPt>
          <c:dPt>
            <c:idx val="5"/>
            <c:bubble3D val="0"/>
            <c:spPr>
              <a:solidFill>
                <a:schemeClr val="accent6"/>
              </a:solidFill>
              <a:ln w="19050">
                <a:noFill/>
              </a:ln>
              <a:effectLst/>
            </c:spPr>
            <c:extLst>
              <c:ext xmlns:c16="http://schemas.microsoft.com/office/drawing/2014/chart" uri="{C3380CC4-5D6E-409C-BE32-E72D297353CC}">
                <c16:uniqueId val="{0000000B-1185-4882-B67C-AC9A04BA6CB0}"/>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1185-4882-B67C-AC9A04BA6CB0}"/>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1185-4882-B67C-AC9A04BA6CB0}"/>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1185-4882-B67C-AC9A04BA6CB0}"/>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1185-4882-B67C-AC9A04BA6CB0}"/>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1185-4882-B67C-AC9A04BA6CB0}"/>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1185-4882-B67C-AC9A04BA6CB0}"/>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9-1185-4882-B67C-AC9A04BA6CB0}"/>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B-1185-4882-B67C-AC9A04BA6CB0}"/>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D-1185-4882-B67C-AC9A04BA6CB0}"/>
              </c:ext>
            </c:extLst>
          </c:dPt>
          <c:dPt>
            <c:idx val="15"/>
            <c:bubble3D val="0"/>
            <c:spPr>
              <a:solidFill>
                <a:schemeClr val="accent4">
                  <a:lumMod val="80000"/>
                  <a:lumOff val="20000"/>
                </a:schemeClr>
              </a:solidFill>
              <a:ln w="19050">
                <a:noFill/>
              </a:ln>
              <a:effectLst/>
            </c:spPr>
            <c:extLst>
              <c:ext xmlns:c16="http://schemas.microsoft.com/office/drawing/2014/chart" uri="{C3380CC4-5D6E-409C-BE32-E72D297353CC}">
                <c16:uniqueId val="{0000001F-1185-4882-B67C-AC9A04BA6CB0}"/>
              </c:ext>
            </c:extLst>
          </c:dPt>
          <c:dPt>
            <c:idx val="16"/>
            <c:bubble3D val="0"/>
            <c:spPr>
              <a:solidFill>
                <a:schemeClr val="accent5">
                  <a:lumMod val="80000"/>
                  <a:lumOff val="20000"/>
                </a:schemeClr>
              </a:solidFill>
              <a:ln w="19050">
                <a:noFill/>
              </a:ln>
              <a:effectLst/>
            </c:spPr>
            <c:extLst>
              <c:ext xmlns:c16="http://schemas.microsoft.com/office/drawing/2014/chart" uri="{C3380CC4-5D6E-409C-BE32-E72D297353CC}">
                <c16:uniqueId val="{00000021-1185-4882-B67C-AC9A04BA6CB0}"/>
              </c:ext>
            </c:extLst>
          </c:dPt>
          <c:dPt>
            <c:idx val="17"/>
            <c:bubble3D val="0"/>
            <c:spPr>
              <a:solidFill>
                <a:schemeClr val="accent6">
                  <a:lumMod val="80000"/>
                  <a:lumOff val="20000"/>
                </a:schemeClr>
              </a:solidFill>
              <a:ln w="19050">
                <a:noFill/>
              </a:ln>
              <a:effectLst/>
            </c:spPr>
            <c:extLst>
              <c:ext xmlns:c16="http://schemas.microsoft.com/office/drawing/2014/chart" uri="{C3380CC4-5D6E-409C-BE32-E72D297353CC}">
                <c16:uniqueId val="{00000023-1185-4882-B67C-AC9A04BA6CB0}"/>
              </c:ext>
            </c:extLst>
          </c:dPt>
          <c:dPt>
            <c:idx val="18"/>
            <c:bubble3D val="0"/>
            <c:spPr>
              <a:solidFill>
                <a:schemeClr val="accent1">
                  <a:lumMod val="80000"/>
                </a:schemeClr>
              </a:solidFill>
              <a:ln w="19050">
                <a:noFill/>
              </a:ln>
              <a:effectLst/>
            </c:spPr>
            <c:extLst>
              <c:ext xmlns:c16="http://schemas.microsoft.com/office/drawing/2014/chart" uri="{C3380CC4-5D6E-409C-BE32-E72D297353CC}">
                <c16:uniqueId val="{00000025-1185-4882-B67C-AC9A04BA6CB0}"/>
              </c:ext>
            </c:extLst>
          </c:dPt>
          <c:dPt>
            <c:idx val="19"/>
            <c:bubble3D val="0"/>
            <c:spPr>
              <a:solidFill>
                <a:schemeClr val="accent2">
                  <a:lumMod val="80000"/>
                </a:schemeClr>
              </a:solidFill>
              <a:ln w="19050">
                <a:noFill/>
              </a:ln>
              <a:effectLst/>
            </c:spPr>
            <c:extLst>
              <c:ext xmlns:c16="http://schemas.microsoft.com/office/drawing/2014/chart" uri="{C3380CC4-5D6E-409C-BE32-E72D297353CC}">
                <c16:uniqueId val="{00000027-1185-4882-B67C-AC9A04BA6CB0}"/>
              </c:ext>
            </c:extLst>
          </c:dPt>
          <c:dPt>
            <c:idx val="20"/>
            <c:bubble3D val="0"/>
            <c:spPr>
              <a:solidFill>
                <a:schemeClr val="accent3">
                  <a:lumMod val="80000"/>
                </a:schemeClr>
              </a:solidFill>
              <a:ln w="19050">
                <a:noFill/>
              </a:ln>
              <a:effectLst/>
            </c:spPr>
            <c:extLst>
              <c:ext xmlns:c16="http://schemas.microsoft.com/office/drawing/2014/chart" uri="{C3380CC4-5D6E-409C-BE32-E72D297353CC}">
                <c16:uniqueId val="{00000029-1185-4882-B67C-AC9A04BA6CB0}"/>
              </c:ext>
            </c:extLst>
          </c:dPt>
          <c:dPt>
            <c:idx val="21"/>
            <c:bubble3D val="0"/>
            <c:spPr>
              <a:solidFill>
                <a:schemeClr val="accent4">
                  <a:lumMod val="80000"/>
                </a:schemeClr>
              </a:solidFill>
              <a:ln w="19050">
                <a:noFill/>
              </a:ln>
              <a:effectLst/>
            </c:spPr>
            <c:extLst>
              <c:ext xmlns:c16="http://schemas.microsoft.com/office/drawing/2014/chart" uri="{C3380CC4-5D6E-409C-BE32-E72D297353CC}">
                <c16:uniqueId val="{0000002B-1185-4882-B67C-AC9A04BA6CB0}"/>
              </c:ext>
            </c:extLst>
          </c:dPt>
          <c:dPt>
            <c:idx val="22"/>
            <c:bubble3D val="0"/>
            <c:spPr>
              <a:solidFill>
                <a:schemeClr val="accent5">
                  <a:lumMod val="80000"/>
                </a:schemeClr>
              </a:solidFill>
              <a:ln w="19050">
                <a:noFill/>
              </a:ln>
              <a:effectLst/>
            </c:spPr>
            <c:extLst>
              <c:ext xmlns:c16="http://schemas.microsoft.com/office/drawing/2014/chart" uri="{C3380CC4-5D6E-409C-BE32-E72D297353CC}">
                <c16:uniqueId val="{0000002D-1185-4882-B67C-AC9A04BA6CB0}"/>
              </c:ext>
            </c:extLst>
          </c:dPt>
          <c:dPt>
            <c:idx val="23"/>
            <c:bubble3D val="0"/>
            <c:spPr>
              <a:solidFill>
                <a:schemeClr val="accent6">
                  <a:lumMod val="80000"/>
                </a:schemeClr>
              </a:solidFill>
              <a:ln w="19050">
                <a:noFill/>
              </a:ln>
              <a:effectLst/>
            </c:spPr>
            <c:extLst>
              <c:ext xmlns:c16="http://schemas.microsoft.com/office/drawing/2014/chart" uri="{C3380CC4-5D6E-409C-BE32-E72D297353CC}">
                <c16:uniqueId val="{0000002F-1185-4882-B67C-AC9A04BA6CB0}"/>
              </c:ext>
            </c:extLst>
          </c:dPt>
          <c:dPt>
            <c:idx val="24"/>
            <c:bubble3D val="0"/>
            <c:spPr>
              <a:solidFill>
                <a:schemeClr val="accent1">
                  <a:lumMod val="60000"/>
                  <a:lumOff val="40000"/>
                </a:schemeClr>
              </a:solidFill>
              <a:ln w="19050">
                <a:noFill/>
              </a:ln>
              <a:effectLst/>
            </c:spPr>
            <c:extLst>
              <c:ext xmlns:c16="http://schemas.microsoft.com/office/drawing/2014/chart" uri="{C3380CC4-5D6E-409C-BE32-E72D297353CC}">
                <c16:uniqueId val="{00000031-1185-4882-B67C-AC9A04BA6CB0}"/>
              </c:ext>
            </c:extLst>
          </c:dPt>
          <c:dPt>
            <c:idx val="25"/>
            <c:bubble3D val="0"/>
            <c:spPr>
              <a:solidFill>
                <a:schemeClr val="accent2">
                  <a:lumMod val="60000"/>
                  <a:lumOff val="40000"/>
                </a:schemeClr>
              </a:solidFill>
              <a:ln w="19050">
                <a:noFill/>
              </a:ln>
              <a:effectLst/>
            </c:spPr>
            <c:extLst>
              <c:ext xmlns:c16="http://schemas.microsoft.com/office/drawing/2014/chart" uri="{C3380CC4-5D6E-409C-BE32-E72D297353CC}">
                <c16:uniqueId val="{00000033-1185-4882-B67C-AC9A04BA6CB0}"/>
              </c:ext>
            </c:extLst>
          </c:dPt>
          <c:dPt>
            <c:idx val="26"/>
            <c:bubble3D val="0"/>
            <c:spPr>
              <a:solidFill>
                <a:schemeClr val="accent3">
                  <a:lumMod val="60000"/>
                  <a:lumOff val="40000"/>
                </a:schemeClr>
              </a:solidFill>
              <a:ln w="19050">
                <a:noFill/>
              </a:ln>
              <a:effectLst/>
            </c:spPr>
            <c:extLst>
              <c:ext xmlns:c16="http://schemas.microsoft.com/office/drawing/2014/chart" uri="{C3380CC4-5D6E-409C-BE32-E72D297353CC}">
                <c16:uniqueId val="{00000035-1185-4882-B67C-AC9A04BA6CB0}"/>
              </c:ext>
            </c:extLst>
          </c:dPt>
          <c:dPt>
            <c:idx val="27"/>
            <c:bubble3D val="0"/>
            <c:spPr>
              <a:solidFill>
                <a:schemeClr val="accent4">
                  <a:lumMod val="60000"/>
                  <a:lumOff val="40000"/>
                </a:schemeClr>
              </a:solidFill>
              <a:ln w="19050">
                <a:noFill/>
              </a:ln>
              <a:effectLst/>
            </c:spPr>
            <c:extLst>
              <c:ext xmlns:c16="http://schemas.microsoft.com/office/drawing/2014/chart" uri="{C3380CC4-5D6E-409C-BE32-E72D297353CC}">
                <c16:uniqueId val="{00000037-1185-4882-B67C-AC9A04BA6CB0}"/>
              </c:ext>
            </c:extLst>
          </c:dPt>
          <c:dPt>
            <c:idx val="28"/>
            <c:bubble3D val="0"/>
            <c:spPr>
              <a:solidFill>
                <a:schemeClr val="accent5">
                  <a:lumMod val="60000"/>
                  <a:lumOff val="40000"/>
                </a:schemeClr>
              </a:solidFill>
              <a:ln w="19050">
                <a:noFill/>
              </a:ln>
              <a:effectLst/>
            </c:spPr>
            <c:extLst>
              <c:ext xmlns:c16="http://schemas.microsoft.com/office/drawing/2014/chart" uri="{C3380CC4-5D6E-409C-BE32-E72D297353CC}">
                <c16:uniqueId val="{00000039-1185-4882-B67C-AC9A04BA6CB0}"/>
              </c:ext>
            </c:extLst>
          </c:dPt>
          <c:dLbls>
            <c:dLbl>
              <c:idx val="0"/>
              <c:layout>
                <c:manualLayout>
                  <c:x val="0.18323467892214576"/>
                  <c:y val="-0.1024356966774678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85-4882-B67C-AC9A04BA6CB0}"/>
                </c:ext>
              </c:extLst>
            </c:dLbl>
            <c:dLbl>
              <c:idx val="1"/>
              <c:layout>
                <c:manualLayout>
                  <c:x val="0.18867358681445803"/>
                  <c:y val="-8.0485013698673225E-2"/>
                </c:manualLayout>
              </c:layout>
              <c:showLegendKey val="0"/>
              <c:showVal val="0"/>
              <c:showCatName val="1"/>
              <c:showSerName val="0"/>
              <c:showPercent val="0"/>
              <c:showBubbleSize val="0"/>
              <c:extLst>
                <c:ext xmlns:c15="http://schemas.microsoft.com/office/drawing/2012/chart" uri="{CE6537A1-D6FC-4f65-9D91-7224C49458BB}">
                  <c15:layout>
                    <c:manualLayout>
                      <c:w val="0.257207084378544"/>
                      <c:h val="6.9315309011644038E-2"/>
                    </c:manualLayout>
                  </c15:layout>
                </c:ext>
                <c:ext xmlns:c16="http://schemas.microsoft.com/office/drawing/2014/chart" uri="{C3380CC4-5D6E-409C-BE32-E72D297353CC}">
                  <c16:uniqueId val="{00000003-1185-4882-B67C-AC9A04BA6CB0}"/>
                </c:ext>
              </c:extLst>
            </c:dLbl>
            <c:dLbl>
              <c:idx val="2"/>
              <c:layout>
                <c:manualLayout>
                  <c:x val="0.17800475444905869"/>
                  <c:y val="-4.733339310282534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85-4882-B67C-AC9A04BA6CB0}"/>
                </c:ext>
              </c:extLst>
            </c:dLbl>
            <c:dLbl>
              <c:idx val="3"/>
              <c:layout>
                <c:manualLayout>
                  <c:x val="0.15263004870381466"/>
                  <c:y val="-2.743689319079438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85-4882-B67C-AC9A04BA6CB0}"/>
                </c:ext>
              </c:extLst>
            </c:dLbl>
            <c:dLbl>
              <c:idx val="4"/>
              <c:layout>
                <c:manualLayout>
                  <c:x val="0.1706133007420893"/>
                  <c:y val="-1.448646209771587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85-4882-B67C-AC9A04BA6CB0}"/>
                </c:ext>
              </c:extLst>
            </c:dLbl>
            <c:dLbl>
              <c:idx val="5"/>
              <c:layout>
                <c:manualLayout>
                  <c:x val="0.15568677443092441"/>
                  <c:y val="5.0124358741883649E-3"/>
                </c:manualLayout>
              </c:layout>
              <c:showLegendKey val="0"/>
              <c:showVal val="0"/>
              <c:showCatName val="1"/>
              <c:showSerName val="0"/>
              <c:showPercent val="0"/>
              <c:showBubbleSize val="0"/>
              <c:extLst>
                <c:ext xmlns:c15="http://schemas.microsoft.com/office/drawing/2012/chart" uri="{CE6537A1-D6FC-4f65-9D91-7224C49458BB}">
                  <c15:layout>
                    <c:manualLayout>
                      <c:w val="0.13946638143226556"/>
                      <c:h val="9.8865031274498999E-2"/>
                    </c:manualLayout>
                  </c15:layout>
                </c:ext>
                <c:ext xmlns:c16="http://schemas.microsoft.com/office/drawing/2014/chart" uri="{C3380CC4-5D6E-409C-BE32-E72D297353CC}">
                  <c16:uniqueId val="{0000000B-1185-4882-B67C-AC9A04BA6CB0}"/>
                </c:ext>
              </c:extLst>
            </c:dLbl>
            <c:dLbl>
              <c:idx val="6"/>
              <c:layout>
                <c:manualLayout>
                  <c:x val="0.17404097788921408"/>
                  <c:y val="3.2817046259115072E-2"/>
                </c:manualLayout>
              </c:layout>
              <c:showLegendKey val="0"/>
              <c:showVal val="0"/>
              <c:showCatName val="1"/>
              <c:showSerName val="0"/>
              <c:showPercent val="0"/>
              <c:showBubbleSize val="0"/>
              <c:extLst>
                <c:ext xmlns:c15="http://schemas.microsoft.com/office/drawing/2012/chart" uri="{CE6537A1-D6FC-4f65-9D91-7224C49458BB}">
                  <c15:layout>
                    <c:manualLayout>
                      <c:w val="0.16175209868166543"/>
                      <c:h val="0.10457234366738861"/>
                    </c:manualLayout>
                  </c15:layout>
                </c:ext>
                <c:ext xmlns:c16="http://schemas.microsoft.com/office/drawing/2014/chart" uri="{C3380CC4-5D6E-409C-BE32-E72D297353CC}">
                  <c16:uniqueId val="{0000000D-1185-4882-B67C-AC9A04BA6CB0}"/>
                </c:ext>
              </c:extLst>
            </c:dLbl>
            <c:dLbl>
              <c:idx val="7"/>
              <c:layout>
                <c:manualLayout>
                  <c:x val="0.14748164557380689"/>
                  <c:y val="1.6975434514095375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185-4882-B67C-AC9A04BA6CB0}"/>
                </c:ext>
              </c:extLst>
            </c:dLbl>
            <c:dLbl>
              <c:idx val="8"/>
              <c:delete val="1"/>
              <c:extLst>
                <c:ext xmlns:c15="http://schemas.microsoft.com/office/drawing/2012/chart" uri="{CE6537A1-D6FC-4f65-9D91-7224C49458BB}"/>
                <c:ext xmlns:c16="http://schemas.microsoft.com/office/drawing/2014/chart" uri="{C3380CC4-5D6E-409C-BE32-E72D297353CC}">
                  <c16:uniqueId val="{00000011-1185-4882-B67C-AC9A04BA6CB0}"/>
                </c:ext>
              </c:extLst>
            </c:dLbl>
            <c:dLbl>
              <c:idx val="9"/>
              <c:layout>
                <c:manualLayout>
                  <c:x val="0.17150628536701135"/>
                  <c:y val="-5.765890988985122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185-4882-B67C-AC9A04BA6CB0}"/>
                </c:ext>
              </c:extLst>
            </c:dLbl>
            <c:dLbl>
              <c:idx val="10"/>
              <c:layout>
                <c:manualLayout>
                  <c:x val="0.17784702535746844"/>
                  <c:y val="-5.509803432521479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185-4882-B67C-AC9A04BA6CB0}"/>
                </c:ext>
              </c:extLst>
            </c:dLbl>
            <c:dLbl>
              <c:idx val="11"/>
              <c:layout>
                <c:manualLayout>
                  <c:x val="0.19061316650456456"/>
                  <c:y val="-4.726912966407073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185-4882-B67C-AC9A04BA6CB0}"/>
                </c:ext>
              </c:extLst>
            </c:dLbl>
            <c:dLbl>
              <c:idx val="12"/>
              <c:layout>
                <c:manualLayout>
                  <c:x val="0.21458249689118097"/>
                  <c:y val="-2.217178515968453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185-4882-B67C-AC9A04BA6CB0}"/>
                </c:ext>
              </c:extLst>
            </c:dLbl>
            <c:dLbl>
              <c:idx val="13"/>
              <c:layout>
                <c:manualLayout>
                  <c:x val="0.25231636001527868"/>
                  <c:y val="1.8034770115523537E-2"/>
                </c:manualLayout>
              </c:layout>
              <c:showLegendKey val="0"/>
              <c:showVal val="0"/>
              <c:showCatName val="1"/>
              <c:showSerName val="0"/>
              <c:showPercent val="0"/>
              <c:showBubbleSize val="0"/>
              <c:extLst>
                <c:ext xmlns:c15="http://schemas.microsoft.com/office/drawing/2012/chart" uri="{CE6537A1-D6FC-4f65-9D91-7224C49458BB}">
                  <c15:layout>
                    <c:manualLayout>
                      <c:w val="0.17719460047861779"/>
                      <c:h val="7.1445439778754005E-2"/>
                    </c:manualLayout>
                  </c15:layout>
                </c:ext>
                <c:ext xmlns:c16="http://schemas.microsoft.com/office/drawing/2014/chart" uri="{C3380CC4-5D6E-409C-BE32-E72D297353CC}">
                  <c16:uniqueId val="{0000001B-1185-4882-B67C-AC9A04BA6CB0}"/>
                </c:ext>
              </c:extLst>
            </c:dLbl>
            <c:dLbl>
              <c:idx val="14"/>
              <c:layout>
                <c:manualLayout>
                  <c:x val="0.23094528844593218"/>
                  <c:y val="6.0509420323559673E-2"/>
                </c:manualLayout>
              </c:layout>
              <c:tx>
                <c:rich>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fld id="{0433B934-0968-4297-9237-95DAF77ED57D}" type="CATEGORYNAME">
                      <a:rPr lang="en-US">
                        <a:solidFill>
                          <a:schemeClr val="bg1"/>
                        </a:solidFill>
                      </a:rPr>
                      <a:pPr algn="l">
                        <a:defRPr sz="900" b="1">
                          <a:solidFill>
                            <a:srgbClr val="FBB425"/>
                          </a:solidFill>
                          <a:latin typeface="Verdana" panose="020B0604030504040204" pitchFamily="34" charset="0"/>
                          <a:ea typeface="Verdana" panose="020B0604030504040204" pitchFamily="34" charset="0"/>
                        </a:defRPr>
                      </a:pPr>
                      <a:t>[CATEGORY NAME]</a:t>
                    </a:fld>
                    <a:endParaRPr lang="en-US"/>
                  </a:p>
                </c:rich>
              </c:tx>
              <c:spPr>
                <a:noFill/>
                <a:ln>
                  <a:noFill/>
                </a:ln>
                <a:effectLst/>
              </c:spPr>
              <c:txPr>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1185-4882-B67C-AC9A04BA6CB0}"/>
                </c:ext>
              </c:extLst>
            </c:dLbl>
            <c:dLbl>
              <c:idx val="15"/>
              <c:layout>
                <c:manualLayout>
                  <c:x val="0.20259554355824627"/>
                  <c:y val="0.130972258641915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185-4882-B67C-AC9A04BA6CB0}"/>
                </c:ext>
              </c:extLst>
            </c:dLbl>
            <c:dLbl>
              <c:idx val="16"/>
              <c:layout>
                <c:manualLayout>
                  <c:x val="0.10604978015554468"/>
                  <c:y val="0.1638003150706077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185-4882-B67C-AC9A04BA6CB0}"/>
                </c:ext>
              </c:extLst>
            </c:dLbl>
            <c:dLbl>
              <c:idx val="17"/>
              <c:layout>
                <c:manualLayout>
                  <c:x val="1.6814165231748883E-2"/>
                  <c:y val="0.183216636770685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185-4882-B67C-AC9A04BA6CB0}"/>
                </c:ext>
              </c:extLst>
            </c:dLbl>
            <c:dLbl>
              <c:idx val="18"/>
              <c:delete val="1"/>
              <c:extLst>
                <c:ext xmlns:c15="http://schemas.microsoft.com/office/drawing/2012/chart" uri="{CE6537A1-D6FC-4f65-9D91-7224C49458BB}"/>
                <c:ext xmlns:c16="http://schemas.microsoft.com/office/drawing/2014/chart" uri="{C3380CC4-5D6E-409C-BE32-E72D297353CC}">
                  <c16:uniqueId val="{00000025-1185-4882-B67C-AC9A04BA6CB0}"/>
                </c:ext>
              </c:extLst>
            </c:dLbl>
            <c:dLbl>
              <c:idx val="19"/>
              <c:layout>
                <c:manualLayout>
                  <c:x val="-0.11090643278422051"/>
                  <c:y val="0.19924205093843719"/>
                </c:manualLayout>
              </c:layout>
              <c:showLegendKey val="0"/>
              <c:showVal val="0"/>
              <c:showCatName val="1"/>
              <c:showSerName val="0"/>
              <c:showPercent val="0"/>
              <c:showBubbleSize val="0"/>
              <c:extLst>
                <c:ext xmlns:c15="http://schemas.microsoft.com/office/drawing/2012/chart" uri="{CE6537A1-D6FC-4f65-9D91-7224C49458BB}">
                  <c15:layout>
                    <c:manualLayout>
                      <c:w val="0.22457083653164406"/>
                      <c:h val="5.9584341381767297E-2"/>
                    </c:manualLayout>
                  </c15:layout>
                </c:ext>
                <c:ext xmlns:c16="http://schemas.microsoft.com/office/drawing/2014/chart" uri="{C3380CC4-5D6E-409C-BE32-E72D297353CC}">
                  <c16:uniqueId val="{00000027-1185-4882-B67C-AC9A04BA6CB0}"/>
                </c:ext>
              </c:extLst>
            </c:dLbl>
            <c:dLbl>
              <c:idx val="20"/>
              <c:layout>
                <c:manualLayout>
                  <c:x val="-5.0865496440875083E-2"/>
                  <c:y val="0.3089986115951464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185-4882-B67C-AC9A04BA6CB0}"/>
                </c:ext>
              </c:extLst>
            </c:dLbl>
            <c:dLbl>
              <c:idx val="21"/>
              <c:delete val="1"/>
              <c:extLst>
                <c:ext xmlns:c15="http://schemas.microsoft.com/office/drawing/2012/chart" uri="{CE6537A1-D6FC-4f65-9D91-7224C49458BB}"/>
                <c:ext xmlns:c16="http://schemas.microsoft.com/office/drawing/2014/chart" uri="{C3380CC4-5D6E-409C-BE32-E72D297353CC}">
                  <c16:uniqueId val="{0000002B-1185-4882-B67C-AC9A04BA6CB0}"/>
                </c:ext>
              </c:extLst>
            </c:dLbl>
            <c:dLbl>
              <c:idx val="22"/>
              <c:layout>
                <c:manualLayout>
                  <c:x val="-8.8166519818950184E-2"/>
                  <c:y val="0.31843792207990651"/>
                </c:manualLayout>
              </c:layout>
              <c:showLegendKey val="0"/>
              <c:showVal val="0"/>
              <c:showCatName val="1"/>
              <c:showSerName val="0"/>
              <c:showPercent val="0"/>
              <c:showBubbleSize val="0"/>
              <c:extLst>
                <c:ext xmlns:c15="http://schemas.microsoft.com/office/drawing/2012/chart" uri="{CE6537A1-D6FC-4f65-9D91-7224C49458BB}">
                  <c15:layout>
                    <c:manualLayout>
                      <c:w val="0.15363103351910992"/>
                      <c:h val="6.288447118941963E-2"/>
                    </c:manualLayout>
                  </c15:layout>
                </c:ext>
                <c:ext xmlns:c16="http://schemas.microsoft.com/office/drawing/2014/chart" uri="{C3380CC4-5D6E-409C-BE32-E72D297353CC}">
                  <c16:uniqueId val="{0000002D-1185-4882-B67C-AC9A04BA6CB0}"/>
                </c:ext>
              </c:extLst>
            </c:dLbl>
            <c:dLbl>
              <c:idx val="23"/>
              <c:layout>
                <c:manualLayout>
                  <c:x val="-0.15602473265376604"/>
                  <c:y val="0.3081948692160377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F-1185-4882-B67C-AC9A04BA6CB0}"/>
                </c:ext>
              </c:extLst>
            </c:dLbl>
            <c:dLbl>
              <c:idx val="24"/>
              <c:layout>
                <c:manualLayout>
                  <c:x val="-0.17761409274348552"/>
                  <c:y val="0.29421936886562222"/>
                </c:manualLayout>
              </c:layout>
              <c:tx>
                <c:rich>
                  <a:bodyPr/>
                  <a:lstStyle/>
                  <a:p>
                    <a:r>
                      <a:rPr lang="en-US" sz="900" b="1" i="0" u="none" strike="noStrike" kern="1200" baseline="0" dirty="0">
                        <a:solidFill>
                          <a:schemeClr val="bg1"/>
                        </a:solidFill>
                        <a:latin typeface="Verdana" panose="020B0604030504040204" pitchFamily="34" charset="0"/>
                        <a:ea typeface="Verdana" panose="020B0604030504040204" pitchFamily="34" charset="0"/>
                      </a:rPr>
                      <a:t>Glydicyl Ether Synthesis</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1-1185-4882-B67C-AC9A04BA6CB0}"/>
                </c:ext>
              </c:extLst>
            </c:dLbl>
            <c:dLbl>
              <c:idx val="25"/>
              <c:layout>
                <c:manualLayout>
                  <c:x val="-0.21537510845781829"/>
                  <c:y val="0.26041477780466654"/>
                </c:manualLayout>
              </c:layout>
              <c:tx>
                <c:rich>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r>
                      <a:rPr lang="en-US">
                        <a:solidFill>
                          <a:srgbClr val="FBB425"/>
                        </a:solidFill>
                      </a:rPr>
                      <a:t>Lithiation</a:t>
                    </a:r>
                  </a:p>
                </c:rich>
              </c:tx>
              <c:spPr>
                <a:noFill/>
                <a:ln>
                  <a:noFill/>
                </a:ln>
                <a:effectLst/>
              </c:spPr>
              <c:txPr>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3-1185-4882-B67C-AC9A04BA6CB0}"/>
                </c:ext>
              </c:extLst>
            </c:dLbl>
            <c:dLbl>
              <c:idx val="26"/>
              <c:layout>
                <c:manualLayout>
                  <c:x val="-0.25573484061734619"/>
                  <c:y val="0.24643927745425095"/>
                </c:manualLayout>
              </c:layout>
              <c:tx>
                <c:rich>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r>
                      <a:rPr lang="en-US" dirty="0"/>
                      <a:t>Azidation</a:t>
                    </a:r>
                  </a:p>
                </c:rich>
              </c:tx>
              <c:spPr>
                <a:noFill/>
                <a:ln>
                  <a:noFill/>
                </a:ln>
                <a:effectLst/>
              </c:spPr>
              <c:txPr>
                <a:bodyPr rot="0" spcFirstLastPara="1" vertOverflow="ellipsis" vert="horz" wrap="square" anchor="ctr" anchorCtr="0"/>
                <a:lstStyle/>
                <a:p>
                  <a:pPr algn="l">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5-1185-4882-B67C-AC9A04BA6CB0}"/>
                </c:ext>
              </c:extLst>
            </c:dLbl>
            <c:dLbl>
              <c:idx val="27"/>
              <c:layout>
                <c:manualLayout>
                  <c:x val="1.9920391046113029E-2"/>
                  <c:y val="-0.16060848938001734"/>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7-1185-4882-B67C-AC9A04BA6CB0}"/>
                </c:ext>
              </c:extLst>
            </c:dLbl>
            <c:dLbl>
              <c:idx val="28"/>
              <c:layout>
                <c:manualLayout>
                  <c:x val="0.13853663403067693"/>
                  <c:y val="-0.15155790529052129"/>
                </c:manualLayout>
              </c:layout>
              <c:tx>
                <c:rich>
                  <a:bodyPr/>
                  <a:lstStyle/>
                  <a:p>
                    <a:r>
                      <a:rPr lang="en-US" dirty="0"/>
                      <a:t>Fluorination</a:t>
                    </a:r>
                    <a:r>
                      <a:rPr lang="en-US" baseline="0" dirty="0"/>
                      <a:t> (KF)</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39-1185-4882-B67C-AC9A04BA6CB0}"/>
                </c:ext>
              </c:extLst>
            </c:dLbl>
            <c:spPr>
              <a:noFill/>
              <a:ln>
                <a:noFill/>
              </a:ln>
              <a:effectLst/>
            </c:spPr>
            <c:txPr>
              <a:bodyPr rot="0" spcFirstLastPara="1" vertOverflow="ellipsis" vert="horz" wrap="square" anchor="ctr" anchorCtr="0"/>
              <a:lstStyle/>
              <a:p>
                <a:pPr algn="l">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Sheet6!$B$2:$B$30</c:f>
              <c:strCache>
                <c:ptCount val="29"/>
                <c:pt idx="0">
                  <c:v>Alkylation</c:v>
                </c:pt>
                <c:pt idx="1">
                  <c:v>Amination/Ammonolysis</c:v>
                </c:pt>
                <c:pt idx="2">
                  <c:v>Aromatic Chemistry</c:v>
                </c:pt>
                <c:pt idx="3">
                  <c:v>Bromination</c:v>
                </c:pt>
                <c:pt idx="4">
                  <c:v>Bucherer Berg Reaction </c:v>
                </c:pt>
                <c:pt idx="5">
                  <c:v>Catalytic Dehydration</c:v>
                </c:pt>
                <c:pt idx="6">
                  <c:v>Chiral Technologies</c:v>
                </c:pt>
                <c:pt idx="7">
                  <c:v>Chlorination</c:v>
                </c:pt>
                <c:pt idx="8">
                  <c:v>Chloro Cyano Chemistry</c:v>
                </c:pt>
                <c:pt idx="9">
                  <c:v>Cyanation</c:v>
                </c:pt>
                <c:pt idx="10">
                  <c:v>Cyclization</c:v>
                </c:pt>
                <c:pt idx="11">
                  <c:v>Diazotation </c:v>
                </c:pt>
                <c:pt idx="12">
                  <c:v>Esterification</c:v>
                </c:pt>
                <c:pt idx="13">
                  <c:v>Friedel-Crafts</c:v>
                </c:pt>
                <c:pt idx="14">
                  <c:v>Grignard Reaction</c:v>
                </c:pt>
                <c:pt idx="15">
                  <c:v>Hydrogenation</c:v>
                </c:pt>
                <c:pt idx="16">
                  <c:v>Hydrolysis</c:v>
                </c:pt>
                <c:pt idx="17">
                  <c:v>Oxidation </c:v>
                </c:pt>
                <c:pt idx="18">
                  <c:v>Phosgenation </c:v>
                </c:pt>
                <c:pt idx="19">
                  <c:v>Sandmeyer Reactions</c:v>
                </c:pt>
                <c:pt idx="20">
                  <c:v>Vilsmeier Reaction</c:v>
                </c:pt>
                <c:pt idx="21">
                  <c:v>BF3 Chemistry</c:v>
                </c:pt>
                <c:pt idx="22">
                  <c:v>Carbonylation</c:v>
                </c:pt>
                <c:pt idx="23">
                  <c:v>Chloromethylation</c:v>
                </c:pt>
                <c:pt idx="24">
                  <c:v>Epichlorhydrine</c:v>
                </c:pt>
                <c:pt idx="25">
                  <c:v>Ethylenoxide Reactions</c:v>
                </c:pt>
                <c:pt idx="26">
                  <c:v>Iodation</c:v>
                </c:pt>
                <c:pt idx="27">
                  <c:v>Nitration</c:v>
                </c:pt>
                <c:pt idx="28">
                  <c:v>Fluorination with KF</c:v>
                </c:pt>
              </c:strCache>
            </c:strRef>
          </c:cat>
          <c:val>
            <c:numRef>
              <c:f>Sheet6!$C$2:$C$30</c:f>
              <c:numCache>
                <c:formatCode>General</c:formatCode>
                <c:ptCount val="2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numCache>
            </c:numRef>
          </c:val>
          <c:extLst>
            <c:ext xmlns:c16="http://schemas.microsoft.com/office/drawing/2014/chart" uri="{C3380CC4-5D6E-409C-BE32-E72D297353CC}">
              <c16:uniqueId val="{0000003A-1185-4882-B67C-AC9A04BA6CB0}"/>
            </c:ext>
          </c:extLst>
        </c:ser>
        <c:dLbls>
          <c:showLegendKey val="0"/>
          <c:showVal val="0"/>
          <c:showCatName val="0"/>
          <c:showSerName val="0"/>
          <c:showPercent val="0"/>
          <c:showBubbleSize val="0"/>
          <c:showLeaderLines val="0"/>
        </c:dLbls>
        <c:firstSliceAng val="0"/>
        <c:holeSize val="58"/>
      </c:doughnutChart>
      <c:spPr>
        <a:noFill/>
        <a:ln>
          <a:noFill/>
        </a:ln>
        <a:effectLst/>
      </c:spPr>
    </c:plotArea>
    <c:plotVisOnly val="1"/>
    <c:dispBlanksAs val="zero"/>
    <c:showDLblsOverMax val="0"/>
  </c:chart>
  <c:spPr>
    <a:noFill/>
    <a:ln>
      <a:noFill/>
    </a:ln>
    <a:effectLst/>
  </c:spPr>
  <c:txPr>
    <a:bodyPr/>
    <a:lstStyle/>
    <a:p>
      <a:pPr>
        <a:defRPr sz="8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88456283955103"/>
          <c:y val="0.14532722144193122"/>
          <c:w val="0.57105937312943322"/>
          <c:h val="0.68863872991915254"/>
        </c:manualLayout>
      </c:layout>
      <c:doughnutChart>
        <c:varyColors val="1"/>
        <c:ser>
          <c:idx val="0"/>
          <c:order val="0"/>
          <c:spPr>
            <a:ln>
              <a:noFill/>
            </a:ln>
          </c:spPr>
          <c:dPt>
            <c:idx val="0"/>
            <c:bubble3D val="0"/>
            <c:spPr>
              <a:solidFill>
                <a:schemeClr val="accent1">
                  <a:lumMod val="60000"/>
                  <a:lumOff val="40000"/>
                </a:schemeClr>
              </a:solidFill>
              <a:ln w="19050">
                <a:noFill/>
              </a:ln>
              <a:effectLst/>
            </c:spPr>
            <c:extLst>
              <c:ext xmlns:c16="http://schemas.microsoft.com/office/drawing/2014/chart" uri="{C3380CC4-5D6E-409C-BE32-E72D297353CC}">
                <c16:uniqueId val="{00000001-BC04-4656-9941-6EBBB65D9330}"/>
              </c:ext>
            </c:extLst>
          </c:dPt>
          <c:dPt>
            <c:idx val="1"/>
            <c:bubble3D val="0"/>
            <c:spPr>
              <a:solidFill>
                <a:schemeClr val="accent2"/>
              </a:solidFill>
              <a:ln w="19050">
                <a:noFill/>
              </a:ln>
              <a:effectLst/>
            </c:spPr>
            <c:extLst>
              <c:ext xmlns:c16="http://schemas.microsoft.com/office/drawing/2014/chart" uri="{C3380CC4-5D6E-409C-BE32-E72D297353CC}">
                <c16:uniqueId val="{00000003-BC04-4656-9941-6EBBB65D9330}"/>
              </c:ext>
            </c:extLst>
          </c:dPt>
          <c:dPt>
            <c:idx val="2"/>
            <c:bubble3D val="0"/>
            <c:spPr>
              <a:solidFill>
                <a:schemeClr val="accent3"/>
              </a:solidFill>
              <a:ln w="19050">
                <a:noFill/>
              </a:ln>
              <a:effectLst/>
            </c:spPr>
            <c:extLst>
              <c:ext xmlns:c16="http://schemas.microsoft.com/office/drawing/2014/chart" uri="{C3380CC4-5D6E-409C-BE32-E72D297353CC}">
                <c16:uniqueId val="{00000005-BC04-4656-9941-6EBBB65D9330}"/>
              </c:ext>
            </c:extLst>
          </c:dPt>
          <c:dPt>
            <c:idx val="3"/>
            <c:bubble3D val="0"/>
            <c:spPr>
              <a:solidFill>
                <a:schemeClr val="accent4"/>
              </a:solidFill>
              <a:ln w="19050">
                <a:noFill/>
              </a:ln>
              <a:effectLst/>
            </c:spPr>
            <c:extLst>
              <c:ext xmlns:c16="http://schemas.microsoft.com/office/drawing/2014/chart" uri="{C3380CC4-5D6E-409C-BE32-E72D297353CC}">
                <c16:uniqueId val="{00000007-BC04-4656-9941-6EBBB65D9330}"/>
              </c:ext>
            </c:extLst>
          </c:dPt>
          <c:dPt>
            <c:idx val="4"/>
            <c:bubble3D val="0"/>
            <c:spPr>
              <a:solidFill>
                <a:schemeClr val="accent5"/>
              </a:solidFill>
              <a:ln w="19050">
                <a:noFill/>
              </a:ln>
              <a:effectLst/>
            </c:spPr>
            <c:extLst>
              <c:ext xmlns:c16="http://schemas.microsoft.com/office/drawing/2014/chart" uri="{C3380CC4-5D6E-409C-BE32-E72D297353CC}">
                <c16:uniqueId val="{00000009-BC04-4656-9941-6EBBB65D9330}"/>
              </c:ext>
            </c:extLst>
          </c:dPt>
          <c:dPt>
            <c:idx val="5"/>
            <c:bubble3D val="0"/>
            <c:spPr>
              <a:solidFill>
                <a:schemeClr val="accent6"/>
              </a:solidFill>
              <a:ln w="19050">
                <a:noFill/>
              </a:ln>
              <a:effectLst/>
            </c:spPr>
            <c:extLst>
              <c:ext xmlns:c16="http://schemas.microsoft.com/office/drawing/2014/chart" uri="{C3380CC4-5D6E-409C-BE32-E72D297353CC}">
                <c16:uniqueId val="{0000000B-BC04-4656-9941-6EBBB65D9330}"/>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BC04-4656-9941-6EBBB65D9330}"/>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BC04-4656-9941-6EBBB65D9330}"/>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BC04-4656-9941-6EBBB65D9330}"/>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BC04-4656-9941-6EBBB65D9330}"/>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BC04-4656-9941-6EBBB65D9330}"/>
              </c:ext>
            </c:extLst>
          </c:dPt>
          <c:dPt>
            <c:idx val="11"/>
            <c:bubble3D val="0"/>
            <c:spPr>
              <a:solidFill>
                <a:schemeClr val="accent6">
                  <a:lumMod val="60000"/>
                </a:schemeClr>
              </a:solidFill>
              <a:ln w="19050">
                <a:noFill/>
              </a:ln>
              <a:effectLst/>
            </c:spPr>
            <c:extLst>
              <c:ext xmlns:c16="http://schemas.microsoft.com/office/drawing/2014/chart" uri="{C3380CC4-5D6E-409C-BE32-E72D297353CC}">
                <c16:uniqueId val="{00000017-BC04-4656-9941-6EBBB65D9330}"/>
              </c:ext>
            </c:extLst>
          </c:dPt>
          <c:dPt>
            <c:idx val="12"/>
            <c:bubble3D val="0"/>
            <c:spPr>
              <a:solidFill>
                <a:schemeClr val="accent1">
                  <a:lumMod val="80000"/>
                  <a:lumOff val="20000"/>
                </a:schemeClr>
              </a:solidFill>
              <a:ln w="19050">
                <a:noFill/>
              </a:ln>
              <a:effectLst/>
            </c:spPr>
            <c:extLst>
              <c:ext xmlns:c16="http://schemas.microsoft.com/office/drawing/2014/chart" uri="{C3380CC4-5D6E-409C-BE32-E72D297353CC}">
                <c16:uniqueId val="{00000019-BC04-4656-9941-6EBBB65D9330}"/>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B-BC04-4656-9941-6EBBB65D9330}"/>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D-BC04-4656-9941-6EBBB65D9330}"/>
              </c:ext>
            </c:extLst>
          </c:dPt>
          <c:dLbls>
            <c:dLbl>
              <c:idx val="0"/>
              <c:layout>
                <c:manualLayout>
                  <c:x val="7.6368957906344237E-2"/>
                  <c:y val="-0.12459290936745185"/>
                </c:manualLayout>
              </c:layout>
              <c:showLegendKey val="0"/>
              <c:showVal val="0"/>
              <c:showCatName val="1"/>
              <c:showSerName val="0"/>
              <c:showPercent val="0"/>
              <c:showBubbleSize val="0"/>
              <c:extLst>
                <c:ext xmlns:c15="http://schemas.microsoft.com/office/drawing/2012/chart" uri="{CE6537A1-D6FC-4f65-9D91-7224C49458BB}">
                  <c15:layout>
                    <c:manualLayout>
                      <c:w val="0.15733824251179343"/>
                      <c:h val="7.3597980094426863E-2"/>
                    </c:manualLayout>
                  </c15:layout>
                </c:ext>
                <c:ext xmlns:c16="http://schemas.microsoft.com/office/drawing/2014/chart" uri="{C3380CC4-5D6E-409C-BE32-E72D297353CC}">
                  <c16:uniqueId val="{00000001-BC04-4656-9941-6EBBB65D9330}"/>
                </c:ext>
              </c:extLst>
            </c:dLbl>
            <c:dLbl>
              <c:idx val="1"/>
              <c:layout>
                <c:manualLayout>
                  <c:x val="0.1725330151715942"/>
                  <c:y val="-8.1276975359108564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04-4656-9941-6EBBB65D9330}"/>
                </c:ext>
              </c:extLst>
            </c:dLbl>
            <c:dLbl>
              <c:idx val="2"/>
              <c:layout>
                <c:manualLayout>
                  <c:x val="0.15984730090795454"/>
                  <c:y val="-2.6106208088473356E-2"/>
                </c:manualLayout>
              </c:layout>
              <c:tx>
                <c:rich>
                  <a:bodyPr rot="0" spcFirstLastPara="1" vertOverflow="ellipsis" vert="horz" wrap="square" anchor="ctr" anchorCtr="1"/>
                  <a:lstStyle/>
                  <a:p>
                    <a:pPr>
                      <a:defRPr sz="900" b="1" i="0" u="none" strike="noStrike" kern="1200" baseline="0">
                        <a:solidFill>
                          <a:srgbClr val="FFC000"/>
                        </a:solidFill>
                        <a:latin typeface="Verdana" panose="020B0604030504040204" pitchFamily="34" charset="0"/>
                        <a:ea typeface="Verdana" panose="020B0604030504040204" pitchFamily="34" charset="0"/>
                        <a:cs typeface="+mn-cs"/>
                      </a:defRPr>
                    </a:pPr>
                    <a:r>
                      <a:rPr lang="en-US" dirty="0">
                        <a:solidFill>
                          <a:srgbClr val="FFC000"/>
                        </a:solidFill>
                      </a:rPr>
                      <a:t>Na</a:t>
                    </a:r>
                    <a:r>
                      <a:rPr lang="en-US" baseline="0" dirty="0">
                        <a:solidFill>
                          <a:srgbClr val="FFC000"/>
                        </a:solidFill>
                      </a:rPr>
                      <a:t> Azide</a:t>
                    </a:r>
                    <a:endParaRPr lang="en-US" dirty="0">
                      <a:solidFill>
                        <a:srgbClr val="FFC000"/>
                      </a:solidFill>
                    </a:endParaRPr>
                  </a:p>
                </c:rich>
              </c:tx>
              <c:spPr>
                <a:noFill/>
                <a:ln>
                  <a:noFill/>
                </a:ln>
                <a:effectLst/>
              </c:spPr>
              <c:txPr>
                <a:bodyPr rot="0" spcFirstLastPara="1" vertOverflow="ellipsis" vert="horz" wrap="square" anchor="ctr" anchorCtr="1"/>
                <a:lstStyle/>
                <a:p>
                  <a:pPr>
                    <a:defRPr sz="900" b="1" i="0" u="none" strike="noStrike" kern="1200" baseline="0">
                      <a:solidFill>
                        <a:srgbClr val="FFC000"/>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C04-4656-9941-6EBBB65D9330}"/>
                </c:ext>
              </c:extLst>
            </c:dLbl>
            <c:dLbl>
              <c:idx val="3"/>
              <c:layout>
                <c:manualLayout>
                  <c:x val="0.1398982585512244"/>
                  <c:y val="2.160847093241287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04-4656-9941-6EBBB65D9330}"/>
                </c:ext>
              </c:extLst>
            </c:dLbl>
            <c:dLbl>
              <c:idx val="4"/>
              <c:layout>
                <c:manualLayout>
                  <c:x val="0.1514202255602935"/>
                  <c:y val="4.5757429651524364E-2"/>
                </c:manualLayout>
              </c:layout>
              <c:tx>
                <c:rich>
                  <a:bodyPr/>
                  <a:lstStyle/>
                  <a:p>
                    <a:r>
                      <a:rPr lang="en-US" dirty="0"/>
                      <a:t>Chlorine, Dry HCl</a:t>
                    </a:r>
                    <a:r>
                      <a:rPr lang="en-US" baseline="0" dirty="0"/>
                      <a:t> gas</a:t>
                    </a:r>
                    <a:r>
                      <a:rPr lang="en-US" dirty="0"/>
                      <a:t> </a:t>
                    </a:r>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C04-4656-9941-6EBBB65D9330}"/>
                </c:ext>
              </c:extLst>
            </c:dLbl>
            <c:dLbl>
              <c:idx val="5"/>
              <c:layout>
                <c:manualLayout>
                  <c:x val="0.16752127243062473"/>
                  <c:y val="8.1293629331488579E-2"/>
                </c:manualLayout>
              </c:layout>
              <c:tx>
                <c:rich>
                  <a:bodyPr/>
                  <a:lstStyle/>
                  <a:p>
                    <a:r>
                      <a:rPr lang="en-IN" sz="900" b="1" i="0" u="none" strike="noStrike" kern="1200" baseline="0" dirty="0">
                        <a:solidFill>
                          <a:srgbClr val="FBB425"/>
                        </a:solidFill>
                        <a:latin typeface="Verdana" panose="020B0604030504040204" pitchFamily="34" charset="0"/>
                        <a:ea typeface="Verdana" panose="020B0604030504040204" pitchFamily="34" charset="0"/>
                      </a:rPr>
                      <a:t>HF gas</a:t>
                    </a:r>
                    <a:r>
                      <a:rPr lang="en-IN" sz="900" b="1" i="0" u="none" strike="noStrike" kern="1200" baseline="0" dirty="0">
                        <a:solidFill>
                          <a:prstClr val="white"/>
                        </a:solidFill>
                        <a:latin typeface="Verdana" panose="020B0604030504040204" pitchFamily="34" charset="0"/>
                        <a:ea typeface="Verdana" panose="020B0604030504040204" pitchFamily="34" charset="0"/>
                      </a:rPr>
                      <a:t>, </a:t>
                    </a:r>
                    <a:fld id="{DC4974DF-00A0-46FF-B6F8-02AF61D92F7F}" type="CATEGORYNAME">
                      <a:rPr lang="en-IN" smtClean="0"/>
                      <a:pPr/>
                      <a:t>[CATEGORY NAME]</a:t>
                    </a:fld>
                    <a:endParaRPr lang="en-IN" sz="900" b="1" i="0" u="none" strike="noStrike" kern="1200" baseline="0" dirty="0">
                      <a:solidFill>
                        <a:prstClr val="white"/>
                      </a:solidFill>
                      <a:latin typeface="Verdana" panose="020B0604030504040204" pitchFamily="34" charset="0"/>
                      <a:ea typeface="Verdana" panose="020B0604030504040204" pitchFamily="34" charset="0"/>
                    </a:endParaRPr>
                  </a:p>
                </c:rich>
              </c:tx>
              <c:showLegendKey val="0"/>
              <c:showVal val="0"/>
              <c:showCatName val="1"/>
              <c:showSerName val="0"/>
              <c:showPercent val="0"/>
              <c:showBubbleSize val="0"/>
              <c:extLst>
                <c:ext xmlns:c15="http://schemas.microsoft.com/office/drawing/2012/chart" uri="{CE6537A1-D6FC-4f65-9D91-7224C49458BB}">
                  <c15:layout>
                    <c:manualLayout>
                      <c:w val="0.2138119511917641"/>
                      <c:h val="0.1178202162920105"/>
                    </c:manualLayout>
                  </c15:layout>
                  <c15:dlblFieldTable/>
                  <c15:showDataLabelsRange val="0"/>
                </c:ext>
                <c:ext xmlns:c16="http://schemas.microsoft.com/office/drawing/2014/chart" uri="{C3380CC4-5D6E-409C-BE32-E72D297353CC}">
                  <c16:uniqueId val="{0000000B-BC04-4656-9941-6EBBB65D9330}"/>
                </c:ext>
              </c:extLst>
            </c:dLbl>
            <c:dLbl>
              <c:idx val="6"/>
              <c:layout>
                <c:manualLayout>
                  <c:x val="9.5145271390688596E-2"/>
                  <c:y val="0.10735849364237506"/>
                </c:manualLayout>
              </c:layout>
              <c:showLegendKey val="0"/>
              <c:showVal val="0"/>
              <c:showCatName val="1"/>
              <c:showSerName val="0"/>
              <c:showPercent val="0"/>
              <c:showBubbleSize val="0"/>
              <c:extLst>
                <c:ext xmlns:c15="http://schemas.microsoft.com/office/drawing/2012/chart" uri="{CE6537A1-D6FC-4f65-9D91-7224C49458BB}">
                  <c15:layout>
                    <c:manualLayout>
                      <c:w val="0.24556187359251772"/>
                      <c:h val="9.7262226694337886E-2"/>
                    </c:manualLayout>
                  </c15:layout>
                </c:ext>
                <c:ext xmlns:c16="http://schemas.microsoft.com/office/drawing/2014/chart" uri="{C3380CC4-5D6E-409C-BE32-E72D297353CC}">
                  <c16:uniqueId val="{0000000D-BC04-4656-9941-6EBBB65D9330}"/>
                </c:ext>
              </c:extLst>
            </c:dLbl>
            <c:dLbl>
              <c:idx val="7"/>
              <c:layout>
                <c:manualLayout>
                  <c:x val="-2.0456455475030041E-2"/>
                  <c:y val="0.11767580422382007"/>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C04-4656-9941-6EBBB65D9330}"/>
                </c:ext>
              </c:extLst>
            </c:dLbl>
            <c:dLbl>
              <c:idx val="8"/>
              <c:layout>
                <c:manualLayout>
                  <c:x val="-0.11998591527804095"/>
                  <c:y val="9.3835002224411698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C04-4656-9941-6EBBB65D9330}"/>
                </c:ext>
              </c:extLst>
            </c:dLbl>
            <c:dLbl>
              <c:idx val="9"/>
              <c:layout>
                <c:manualLayout>
                  <c:x val="-0.12007978767069179"/>
                  <c:y val="6.8036717932950769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C04-4656-9941-6EBBB65D9330}"/>
                </c:ext>
              </c:extLst>
            </c:dLbl>
            <c:dLbl>
              <c:idx val="10"/>
              <c:layout>
                <c:manualLayout>
                  <c:x val="-0.14687572009879393"/>
                  <c:y val="3.645403154239076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C04-4656-9941-6EBBB65D9330}"/>
                </c:ext>
              </c:extLst>
            </c:dLbl>
            <c:dLbl>
              <c:idx val="11"/>
              <c:layout>
                <c:manualLayout>
                  <c:x val="-0.15904706773356697"/>
                  <c:y val="-1.2965175728523945E-2"/>
                </c:manualLayout>
              </c:layout>
              <c:tx>
                <c:rich>
                  <a:bodyPr/>
                  <a:lstStyle/>
                  <a:p>
                    <a:r>
                      <a:rPr lang="en-US" dirty="0"/>
                      <a:t>Liquified</a:t>
                    </a:r>
                    <a:r>
                      <a:rPr lang="en-US" baseline="0" dirty="0"/>
                      <a:t> Ammonia</a:t>
                    </a:r>
                    <a:endParaRPr lang="en-US" dirty="0"/>
                  </a:p>
                </c:rich>
              </c:tx>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C04-4656-9941-6EBBB65D9330}"/>
                </c:ext>
              </c:extLst>
            </c:dLbl>
            <c:dLbl>
              <c:idx val="12"/>
              <c:layout>
                <c:manualLayout>
                  <c:x val="-0.17184423131934559"/>
                  <c:y val="-6.3340880028509738E-2"/>
                </c:manualLayout>
              </c:layout>
              <c:showLegendKey val="0"/>
              <c:showVal val="0"/>
              <c:showCatName val="1"/>
              <c:showSerName val="0"/>
              <c:showPercent val="0"/>
              <c:showBubbleSize val="0"/>
              <c:extLst>
                <c:ext xmlns:c15="http://schemas.microsoft.com/office/drawing/2012/chart" uri="{CE6537A1-D6FC-4f65-9D91-7224C49458BB}">
                  <c15:layout>
                    <c:manualLayout>
                      <c:w val="0.24844429687549796"/>
                      <c:h val="0.1383216056758601"/>
                    </c:manualLayout>
                  </c15:layout>
                </c:ext>
                <c:ext xmlns:c16="http://schemas.microsoft.com/office/drawing/2014/chart" uri="{C3380CC4-5D6E-409C-BE32-E72D297353CC}">
                  <c16:uniqueId val="{00000019-BC04-4656-9941-6EBBB65D9330}"/>
                </c:ext>
              </c:extLst>
            </c:dLbl>
            <c:dLbl>
              <c:idx val="13"/>
              <c:layout>
                <c:manualLayout>
                  <c:x val="-0.11617519833440243"/>
                  <c:y val="-0.11667516834487465"/>
                </c:manualLayout>
              </c:layout>
              <c:spPr>
                <a:noFill/>
                <a:ln>
                  <a:noFill/>
                </a:ln>
                <a:effectLst/>
              </c:spPr>
              <c:txPr>
                <a:bodyPr rot="0" spcFirstLastPara="1" vertOverflow="ellipsis" vert="horz" wrap="square" anchor="ctr" anchorCtr="1"/>
                <a:lstStyle/>
                <a:p>
                  <a:pPr>
                    <a:defRPr sz="900" b="1" i="0" u="none" strike="noStrike" kern="1200" baseline="0">
                      <a:solidFill>
                        <a:srgbClr val="FBB425"/>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C04-4656-9941-6EBBB65D9330}"/>
                </c:ext>
              </c:extLst>
            </c:dLbl>
            <c:dLbl>
              <c:idx val="14"/>
              <c:layout>
                <c:manualLayout>
                  <c:x val="-2.6275771207096597E-2"/>
                  <c:y val="-0.1364253820514433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C04-4656-9941-6EBBB65D9330}"/>
                </c:ext>
              </c:extLst>
            </c:dLbl>
            <c:spPr>
              <a:noFill/>
              <a:ln>
                <a:noFill/>
              </a:ln>
              <a:effectLst/>
            </c:spPr>
            <c:txPr>
              <a:bodyPr rot="0" spcFirstLastPara="1" vertOverflow="ellipsis" vert="horz" wrap="square" anchor="ctr" anchorCtr="1"/>
              <a:lstStyle/>
              <a:p>
                <a:pPr>
                  <a:defRPr sz="9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Sheet6!$B$36:$B$50</c:f>
              <c:strCache>
                <c:ptCount val="15"/>
                <c:pt idx="0">
                  <c:v>Sodium Cyanide</c:v>
                </c:pt>
                <c:pt idx="1">
                  <c:v>Hydrazine Hydrate (80% &amp; 64%)</c:v>
                </c:pt>
                <c:pt idx="2">
                  <c:v>Dry HCl gas</c:v>
                </c:pt>
                <c:pt idx="3">
                  <c:v>Bromine</c:v>
                </c:pt>
                <c:pt idx="4">
                  <c:v>Chlorine</c:v>
                </c:pt>
                <c:pt idx="5">
                  <c:v>KF &amp; Fluorinating agents</c:v>
                </c:pt>
                <c:pt idx="6">
                  <c:v>Sodium Fluoroborate</c:v>
                </c:pt>
                <c:pt idx="7">
                  <c:v>Dimethyl Sulphate</c:v>
                </c:pt>
                <c:pt idx="8">
                  <c:v>Sodium Methoxide</c:v>
                </c:pt>
                <c:pt idx="9">
                  <c:v>Hydrogen</c:v>
                </c:pt>
                <c:pt idx="10">
                  <c:v>Precious Metal Catalysts</c:v>
                </c:pt>
                <c:pt idx="11">
                  <c:v>Liquefied Ammonia &amp; Aqueous Ammonia</c:v>
                </c:pt>
                <c:pt idx="12">
                  <c:v>Thionyl Chloride / Sulfuryl Chloride</c:v>
                </c:pt>
                <c:pt idx="13">
                  <c:v>Triphosgene</c:v>
                </c:pt>
                <c:pt idx="14">
                  <c:v>CO2</c:v>
                </c:pt>
              </c:strCache>
            </c:strRef>
          </c:cat>
          <c:val>
            <c:numRef>
              <c:f>Sheet6!$C$36:$C$50</c:f>
              <c:numCache>
                <c:formatCode>General</c:formatCode>
                <c:ptCount val="1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numCache>
            </c:numRef>
          </c:val>
          <c:extLst>
            <c:ext xmlns:c16="http://schemas.microsoft.com/office/drawing/2014/chart" uri="{C3380CC4-5D6E-409C-BE32-E72D297353CC}">
              <c16:uniqueId val="{0000001E-BC04-4656-9941-6EBBB65D9330}"/>
            </c:ext>
          </c:extLst>
        </c:ser>
        <c:dLbls>
          <c:showLegendKey val="0"/>
          <c:showVal val="1"/>
          <c:showCatName val="0"/>
          <c:showSerName val="0"/>
          <c:showPercent val="0"/>
          <c:showBubbleSize val="0"/>
          <c:showLeaderLines val="0"/>
        </c:dLbls>
        <c:firstSliceAng val="0"/>
        <c:holeSize val="58"/>
      </c:doughnutChart>
      <c:spPr>
        <a:noFill/>
        <a:ln>
          <a:noFill/>
        </a:ln>
        <a:effectLst/>
      </c:spPr>
    </c:plotArea>
    <c:plotVisOnly val="1"/>
    <c:dispBlanksAs val="zero"/>
    <c:showDLblsOverMax val="0"/>
  </c:chart>
  <c:spPr>
    <a:noFill/>
    <a:ln>
      <a:noFill/>
    </a:ln>
    <a:effectLst/>
  </c:spPr>
  <c:txPr>
    <a:bodyPr/>
    <a:lstStyle/>
    <a:p>
      <a:pPr>
        <a:defRPr sz="8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7938257463492"/>
          <c:y val="9.3116822915917052E-2"/>
          <c:w val="0.74865629080189999"/>
          <c:h val="0.63451280403837529"/>
        </c:manualLayout>
      </c:layout>
      <c:doughnutChart>
        <c:varyColors val="1"/>
        <c:ser>
          <c:idx val="0"/>
          <c:order val="0"/>
          <c:tx>
            <c:strRef>
              <c:f>Sheet1!$B$1</c:f>
              <c:strCache>
                <c:ptCount val="1"/>
                <c:pt idx="0">
                  <c:v>Inventys Revenue Segment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1CFE-4CC9-9A97-2E7A486C10B6}"/>
              </c:ext>
            </c:extLst>
          </c:dPt>
          <c:dPt>
            <c:idx val="1"/>
            <c:bubble3D val="0"/>
            <c:spPr>
              <a:solidFill>
                <a:schemeClr val="accent2"/>
              </a:solidFill>
              <a:ln w="19050">
                <a:noFill/>
              </a:ln>
              <a:effectLst/>
            </c:spPr>
            <c:extLst>
              <c:ext xmlns:c16="http://schemas.microsoft.com/office/drawing/2014/chart" uri="{C3380CC4-5D6E-409C-BE32-E72D297353CC}">
                <c16:uniqueId val="{00000005-1CFE-4CC9-9A97-2E7A486C10B6}"/>
              </c:ext>
            </c:extLst>
          </c:dPt>
          <c:dPt>
            <c:idx val="2"/>
            <c:bubble3D val="0"/>
            <c:spPr>
              <a:solidFill>
                <a:schemeClr val="accent3"/>
              </a:solidFill>
              <a:ln w="19050">
                <a:noFill/>
              </a:ln>
              <a:effectLst/>
            </c:spPr>
            <c:extLst>
              <c:ext xmlns:c16="http://schemas.microsoft.com/office/drawing/2014/chart" uri="{C3380CC4-5D6E-409C-BE32-E72D297353CC}">
                <c16:uniqueId val="{00000004-1CFE-4CC9-9A97-2E7A486C10B6}"/>
              </c:ext>
            </c:extLst>
          </c:dPt>
          <c:dPt>
            <c:idx val="3"/>
            <c:bubble3D val="0"/>
            <c:spPr>
              <a:solidFill>
                <a:schemeClr val="accent4"/>
              </a:solidFill>
              <a:ln w="19050">
                <a:noFill/>
              </a:ln>
              <a:effectLst/>
            </c:spPr>
            <c:extLst>
              <c:ext xmlns:c16="http://schemas.microsoft.com/office/drawing/2014/chart" uri="{C3380CC4-5D6E-409C-BE32-E72D297353CC}">
                <c16:uniqueId val="{00000003-1CFE-4CC9-9A97-2E7A486C10B6}"/>
              </c:ext>
            </c:extLst>
          </c:dPt>
          <c:dPt>
            <c:idx val="4"/>
            <c:bubble3D val="0"/>
            <c:spPr>
              <a:solidFill>
                <a:schemeClr val="accent5"/>
              </a:solidFill>
              <a:ln w="19050">
                <a:noFill/>
              </a:ln>
              <a:effectLst/>
            </c:spPr>
            <c:extLst>
              <c:ext xmlns:c16="http://schemas.microsoft.com/office/drawing/2014/chart" uri="{C3380CC4-5D6E-409C-BE32-E72D297353CC}">
                <c16:uniqueId val="{00000002-1CFE-4CC9-9A97-2E7A486C10B6}"/>
              </c:ext>
            </c:extLst>
          </c:dPt>
          <c:dLbls>
            <c:dLbl>
              <c:idx val="0"/>
              <c:layout>
                <c:manualLayout>
                  <c:x val="9.3591047812817754E-2"/>
                  <c:y val="0.11380945023056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CFE-4CC9-9A97-2E7A486C10B6}"/>
                </c:ext>
              </c:extLst>
            </c:dLbl>
            <c:dLbl>
              <c:idx val="1"/>
              <c:layout>
                <c:manualLayout>
                  <c:x val="-0.12614445574771108"/>
                  <c:y val="2.7590169752864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FE-4CC9-9A97-2E7A486C10B6}"/>
                </c:ext>
              </c:extLst>
            </c:dLbl>
            <c:dLbl>
              <c:idx val="2"/>
              <c:layout>
                <c:manualLayout>
                  <c:x val="-0.1261444557477111"/>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FE-4CC9-9A97-2E7A486C10B6}"/>
                </c:ext>
              </c:extLst>
            </c:dLbl>
            <c:dLbl>
              <c:idx val="3"/>
              <c:layout>
                <c:manualLayout>
                  <c:x val="-0.13428280773143439"/>
                  <c:y val="-8.9668051696809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FE-4CC9-9A97-2E7A486C10B6}"/>
                </c:ext>
              </c:extLst>
            </c:dLbl>
            <c:dLbl>
              <c:idx val="4"/>
              <c:layout>
                <c:manualLayout>
                  <c:x val="0"/>
                  <c:y val="-9.6565594135025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FE-4CC9-9A97-2E7A486C10B6}"/>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CropProt ExclSynth CDMO</c:v>
                </c:pt>
                <c:pt idx="1">
                  <c:v>CropProt Chemicals</c:v>
                </c:pt>
                <c:pt idx="2">
                  <c:v>Pharma CDMO</c:v>
                </c:pt>
                <c:pt idx="3">
                  <c:v>Pharma Chemicals</c:v>
                </c:pt>
                <c:pt idx="4">
                  <c:v>Other ExclSynth</c:v>
                </c:pt>
              </c:strCache>
            </c:strRef>
          </c:cat>
          <c:val>
            <c:numRef>
              <c:f>Sheet1!$B$2:$B$6</c:f>
              <c:numCache>
                <c:formatCode>0%</c:formatCode>
                <c:ptCount val="5"/>
                <c:pt idx="0">
                  <c:v>0.69</c:v>
                </c:pt>
                <c:pt idx="1">
                  <c:v>0.03</c:v>
                </c:pt>
                <c:pt idx="2">
                  <c:v>0.05</c:v>
                </c:pt>
                <c:pt idx="3">
                  <c:v>0.21</c:v>
                </c:pt>
                <c:pt idx="4">
                  <c:v>0.02</c:v>
                </c:pt>
              </c:numCache>
            </c:numRef>
          </c:val>
          <c:extLst>
            <c:ext xmlns:c16="http://schemas.microsoft.com/office/drawing/2014/chart" uri="{C3380CC4-5D6E-409C-BE32-E72D297353CC}">
              <c16:uniqueId val="{00000000-1CFE-4CC9-9A97-2E7A486C10B6}"/>
            </c:ext>
          </c:extLst>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1.7256510281077546E-2"/>
          <c:y val="0.79580364139202586"/>
          <c:w val="0.95736304579425024"/>
          <c:h val="0.2015207190596912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7938257463492"/>
          <c:y val="9.3116822915917052E-2"/>
          <c:w val="0.74865629080189999"/>
          <c:h val="0.63451280403837529"/>
        </c:manualLayout>
      </c:layout>
      <c:doughnutChart>
        <c:varyColors val="1"/>
        <c:ser>
          <c:idx val="0"/>
          <c:order val="0"/>
          <c:tx>
            <c:strRef>
              <c:f>Sheet1!$B$1</c:f>
              <c:strCache>
                <c:ptCount val="1"/>
                <c:pt idx="0">
                  <c:v>Inventys Customers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1CFE-4CC9-9A97-2E7A486C10B6}"/>
              </c:ext>
            </c:extLst>
          </c:dPt>
          <c:dPt>
            <c:idx val="1"/>
            <c:bubble3D val="0"/>
            <c:spPr>
              <a:solidFill>
                <a:schemeClr val="accent2"/>
              </a:solidFill>
              <a:ln w="19050">
                <a:noFill/>
              </a:ln>
              <a:effectLst/>
            </c:spPr>
            <c:extLst>
              <c:ext xmlns:c16="http://schemas.microsoft.com/office/drawing/2014/chart" uri="{C3380CC4-5D6E-409C-BE32-E72D297353CC}">
                <c16:uniqueId val="{00000005-1CFE-4CC9-9A97-2E7A486C10B6}"/>
              </c:ext>
            </c:extLst>
          </c:dPt>
          <c:dPt>
            <c:idx val="2"/>
            <c:bubble3D val="0"/>
            <c:spPr>
              <a:solidFill>
                <a:schemeClr val="accent3"/>
              </a:solidFill>
              <a:ln w="19050">
                <a:noFill/>
              </a:ln>
              <a:effectLst/>
            </c:spPr>
            <c:extLst>
              <c:ext xmlns:c16="http://schemas.microsoft.com/office/drawing/2014/chart" uri="{C3380CC4-5D6E-409C-BE32-E72D297353CC}">
                <c16:uniqueId val="{00000004-1CFE-4CC9-9A97-2E7A486C10B6}"/>
              </c:ext>
            </c:extLst>
          </c:dPt>
          <c:dPt>
            <c:idx val="3"/>
            <c:bubble3D val="0"/>
            <c:spPr>
              <a:solidFill>
                <a:schemeClr val="accent4"/>
              </a:solidFill>
              <a:ln w="19050">
                <a:noFill/>
              </a:ln>
              <a:effectLst/>
            </c:spPr>
            <c:extLst>
              <c:ext xmlns:c16="http://schemas.microsoft.com/office/drawing/2014/chart" uri="{C3380CC4-5D6E-409C-BE32-E72D297353CC}">
                <c16:uniqueId val="{00000003-1CFE-4CC9-9A97-2E7A486C10B6}"/>
              </c:ext>
            </c:extLst>
          </c:dPt>
          <c:dLbls>
            <c:dLbl>
              <c:idx val="0"/>
              <c:layout>
                <c:manualLayout>
                  <c:x val="0.13713638754423954"/>
                  <c:y val="-0.100246690714821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CFE-4CC9-9A97-2E7A486C10B6}"/>
                </c:ext>
              </c:extLst>
            </c:dLbl>
            <c:dLbl>
              <c:idx val="1"/>
              <c:layout>
                <c:manualLayout>
                  <c:x val="0.17431865202719152"/>
                  <c:y val="0.105093324878797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FE-4CC9-9A97-2E7A486C10B6}"/>
                </c:ext>
              </c:extLst>
            </c:dLbl>
            <c:dLbl>
              <c:idx val="2"/>
              <c:layout>
                <c:manualLayout>
                  <c:x val="-0.13485351267170423"/>
                  <c:y val="-8.8575014580877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FE-4CC9-9A97-2E7A486C10B6}"/>
                </c:ext>
              </c:extLst>
            </c:dLbl>
            <c:dLbl>
              <c:idx val="3"/>
              <c:layout>
                <c:manualLayout>
                  <c:x val="-0.17782834070175949"/>
                  <c:y val="-8.59773372339661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FE-4CC9-9A97-2E7A486C10B6}"/>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India</c:v>
                </c:pt>
                <c:pt idx="1">
                  <c:v>Japan</c:v>
                </c:pt>
                <c:pt idx="2">
                  <c:v>USA</c:v>
                </c:pt>
                <c:pt idx="3">
                  <c:v>Europe</c:v>
                </c:pt>
              </c:strCache>
            </c:strRef>
          </c:cat>
          <c:val>
            <c:numRef>
              <c:f>Sheet1!$B$2:$B$5</c:f>
              <c:numCache>
                <c:formatCode>0%</c:formatCode>
                <c:ptCount val="4"/>
                <c:pt idx="0">
                  <c:v>0.25</c:v>
                </c:pt>
                <c:pt idx="1">
                  <c:v>0.39</c:v>
                </c:pt>
                <c:pt idx="2">
                  <c:v>0.27</c:v>
                </c:pt>
                <c:pt idx="3">
                  <c:v>0.09</c:v>
                </c:pt>
              </c:numCache>
            </c:numRef>
          </c:val>
          <c:extLst>
            <c:ext xmlns:c16="http://schemas.microsoft.com/office/drawing/2014/chart" uri="{C3380CC4-5D6E-409C-BE32-E72D297353CC}">
              <c16:uniqueId val="{00000000-1CFE-4CC9-9A97-2E7A486C10B6}"/>
            </c:ext>
          </c:extLst>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1.7256510281077546E-2"/>
          <c:y val="0.8426347417264114"/>
          <c:w val="0.95736304579425024"/>
          <c:h val="0.1546896092324963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7938257463492"/>
          <c:y val="9.3116822915917052E-2"/>
          <c:w val="0.74865629080189999"/>
          <c:h val="0.63451280403837529"/>
        </c:manualLayout>
      </c:layout>
      <c:doughnutChart>
        <c:varyColors val="1"/>
        <c:ser>
          <c:idx val="0"/>
          <c:order val="0"/>
          <c:tx>
            <c:strRef>
              <c:f>Sheet1!$B$1</c:f>
              <c:strCache>
                <c:ptCount val="1"/>
                <c:pt idx="0">
                  <c:v>Raw Material Sources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6-1CFE-4CC9-9A97-2E7A486C10B6}"/>
              </c:ext>
            </c:extLst>
          </c:dPt>
          <c:dPt>
            <c:idx val="1"/>
            <c:bubble3D val="0"/>
            <c:spPr>
              <a:solidFill>
                <a:schemeClr val="accent5"/>
              </a:solidFill>
              <a:ln w="19050">
                <a:noFill/>
              </a:ln>
              <a:effectLst/>
            </c:spPr>
            <c:extLst>
              <c:ext xmlns:c16="http://schemas.microsoft.com/office/drawing/2014/chart" uri="{C3380CC4-5D6E-409C-BE32-E72D297353CC}">
                <c16:uniqueId val="{00000005-1CFE-4CC9-9A97-2E7A486C10B6}"/>
              </c:ext>
            </c:extLst>
          </c:dPt>
          <c:dPt>
            <c:idx val="2"/>
            <c:bubble3D val="0"/>
            <c:spPr>
              <a:solidFill>
                <a:schemeClr val="accent3"/>
              </a:solidFill>
              <a:ln w="19050">
                <a:noFill/>
              </a:ln>
              <a:effectLst/>
            </c:spPr>
            <c:extLst>
              <c:ext xmlns:c16="http://schemas.microsoft.com/office/drawing/2014/chart" uri="{C3380CC4-5D6E-409C-BE32-E72D297353CC}">
                <c16:uniqueId val="{00000004-1CFE-4CC9-9A97-2E7A486C10B6}"/>
              </c:ext>
            </c:extLst>
          </c:dPt>
          <c:dLbls>
            <c:dLbl>
              <c:idx val="0"/>
              <c:layout>
                <c:manualLayout>
                  <c:x val="0.18939083791588404"/>
                  <c:y val="0.113809594522297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CFE-4CC9-9A97-2E7A486C10B6}"/>
                </c:ext>
              </c:extLst>
            </c:dLbl>
            <c:dLbl>
              <c:idx val="1"/>
              <c:layout>
                <c:manualLayout>
                  <c:x val="-0.18275342551237819"/>
                  <c:y val="-7.57473298904930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FE-4CC9-9A97-2E7A486C10B6}"/>
                </c:ext>
              </c:extLst>
            </c:dLbl>
            <c:dLbl>
              <c:idx val="2"/>
              <c:layout>
                <c:manualLayout>
                  <c:x val="-2.5990074397445235E-2"/>
                  <c:y val="-0.107028142618559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FE-4CC9-9A97-2E7A486C10B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Domestic</c:v>
                </c:pt>
                <c:pt idx="1">
                  <c:v>Import-China</c:v>
                </c:pt>
                <c:pt idx="2">
                  <c:v>Import-Others</c:v>
                </c:pt>
              </c:strCache>
            </c:strRef>
          </c:cat>
          <c:val>
            <c:numRef>
              <c:f>Sheet1!$B$2:$B$4</c:f>
              <c:numCache>
                <c:formatCode>0%</c:formatCode>
                <c:ptCount val="3"/>
                <c:pt idx="0">
                  <c:v>0.83</c:v>
                </c:pt>
                <c:pt idx="1">
                  <c:v>0.13</c:v>
                </c:pt>
                <c:pt idx="2">
                  <c:v>0.04</c:v>
                </c:pt>
              </c:numCache>
            </c:numRef>
          </c:val>
          <c:extLst>
            <c:ext xmlns:c16="http://schemas.microsoft.com/office/drawing/2014/chart" uri="{C3380CC4-5D6E-409C-BE32-E72D297353CC}">
              <c16:uniqueId val="{00000000-1CFE-4CC9-9A97-2E7A486C10B6}"/>
            </c:ext>
          </c:extLst>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1.7256510281077546E-2"/>
          <c:y val="0.8426347417264114"/>
          <c:w val="0.95736304579425024"/>
          <c:h val="0.1546896092324963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0.07272</cdr:x>
      <cdr:y>0.31517</cdr:y>
    </cdr:from>
    <cdr:to>
      <cdr:x>0.2122</cdr:x>
      <cdr:y>0.35903</cdr:y>
    </cdr:to>
    <cdr:sp macro="" textlink="">
      <cdr:nvSpPr>
        <cdr:cNvPr id="2" name="TextBox 1">
          <a:extLst xmlns:a="http://schemas.openxmlformats.org/drawingml/2006/main">
            <a:ext uri="{FF2B5EF4-FFF2-40B4-BE49-F238E27FC236}">
              <a16:creationId xmlns:a16="http://schemas.microsoft.com/office/drawing/2014/main" id="{086BF20E-0C4E-1FE7-B77C-E1C8BE457DAF}"/>
            </a:ext>
          </a:extLst>
        </cdr:cNvPr>
        <cdr:cNvSpPr txBox="1"/>
      </cdr:nvSpPr>
      <cdr:spPr>
        <a:xfrm xmlns:a="http://schemas.openxmlformats.org/drawingml/2006/main">
          <a:off x="476727" y="1402653"/>
          <a:ext cx="914368" cy="1951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b="1" dirty="0">
              <a:solidFill>
                <a:srgbClr val="FBB425"/>
              </a:solidFill>
              <a:latin typeface="Verdana" panose="020B0604030504040204" pitchFamily="34" charset="0"/>
              <a:ea typeface="Verdana" panose="020B0604030504040204" pitchFamily="34" charset="0"/>
            </a:rPr>
            <a:t>Annulation</a:t>
          </a:r>
          <a:endParaRPr lang="en-IN" sz="900" b="1" dirty="0">
            <a:solidFill>
              <a:srgbClr val="FBB425"/>
            </a:solidFill>
            <a:latin typeface="Verdana" panose="020B0604030504040204" pitchFamily="34" charset="0"/>
            <a:ea typeface="Verdana" panose="020B0604030504040204" pitchFamily="34" charset="0"/>
          </a:endParaRPr>
        </a:p>
      </cdr:txBody>
    </cdr:sp>
  </cdr:relSizeAnchor>
  <cdr:relSizeAnchor xmlns:cdr="http://schemas.openxmlformats.org/drawingml/2006/chartDrawing">
    <cdr:from>
      <cdr:x>0.03262</cdr:x>
      <cdr:y>0.23376</cdr:y>
    </cdr:from>
    <cdr:to>
      <cdr:x>0.22472</cdr:x>
      <cdr:y>0.27544</cdr:y>
    </cdr:to>
    <cdr:sp macro="" textlink="">
      <cdr:nvSpPr>
        <cdr:cNvPr id="3" name="TextBox 1">
          <a:extLst xmlns:a="http://schemas.openxmlformats.org/drawingml/2006/main">
            <a:ext uri="{FF2B5EF4-FFF2-40B4-BE49-F238E27FC236}">
              <a16:creationId xmlns:a16="http://schemas.microsoft.com/office/drawing/2014/main" id="{7798C2D1-7298-C027-0C71-C73CD70C88AD}"/>
            </a:ext>
          </a:extLst>
        </cdr:cNvPr>
        <cdr:cNvSpPr txBox="1"/>
      </cdr:nvSpPr>
      <cdr:spPr>
        <a:xfrm xmlns:a="http://schemas.openxmlformats.org/drawingml/2006/main">
          <a:off x="213838" y="1040320"/>
          <a:ext cx="1259320" cy="18549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rgbClr val="FBB425"/>
              </a:solidFill>
              <a:latin typeface="Verdana" panose="020B0604030504040204" pitchFamily="34" charset="0"/>
              <a:ea typeface="Verdana" panose="020B0604030504040204" pitchFamily="34" charset="0"/>
            </a:rPr>
            <a:t>TOSMIC (Imidazole)</a:t>
          </a:r>
          <a:endParaRPr lang="en-IN" sz="900" b="1" dirty="0">
            <a:solidFill>
              <a:srgbClr val="FBB425"/>
            </a:solidFill>
            <a:latin typeface="Verdana" panose="020B0604030504040204" pitchFamily="34" charset="0"/>
            <a:ea typeface="Verdana" panose="020B0604030504040204" pitchFamily="34" charset="0"/>
          </a:endParaRPr>
        </a:p>
      </cdr:txBody>
    </cdr:sp>
  </cdr:relSizeAnchor>
  <cdr:relSizeAnchor xmlns:cdr="http://schemas.openxmlformats.org/drawingml/2006/chartDrawing">
    <cdr:from>
      <cdr:x>0.1765</cdr:x>
      <cdr:y>0.05774</cdr:y>
    </cdr:from>
    <cdr:to>
      <cdr:x>0.31598</cdr:x>
      <cdr:y>0.2632</cdr:y>
    </cdr:to>
    <cdr:sp macro="" textlink="">
      <cdr:nvSpPr>
        <cdr:cNvPr id="4" name="TextBox 3">
          <a:extLst xmlns:a="http://schemas.openxmlformats.org/drawingml/2006/main">
            <a:ext uri="{FF2B5EF4-FFF2-40B4-BE49-F238E27FC236}">
              <a16:creationId xmlns:a16="http://schemas.microsoft.com/office/drawing/2014/main" id="{F10B4AC0-123F-0F66-6395-76D6B9261A32}"/>
            </a:ext>
          </a:extLst>
        </cdr:cNvPr>
        <cdr:cNvSpPr txBox="1"/>
      </cdr:nvSpPr>
      <cdr:spPr>
        <a:xfrm xmlns:a="http://schemas.openxmlformats.org/drawingml/2006/main">
          <a:off x="1157028" y="25697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N" sz="1100" dirty="0"/>
        </a:p>
      </cdr:txBody>
    </cdr:sp>
  </cdr:relSizeAnchor>
  <cdr:relSizeAnchor xmlns:cdr="http://schemas.openxmlformats.org/drawingml/2006/chartDrawing">
    <cdr:from>
      <cdr:x>0</cdr:x>
      <cdr:y>0.1647</cdr:y>
    </cdr:from>
    <cdr:to>
      <cdr:x>0.41075</cdr:x>
      <cdr:y>0.21988</cdr:y>
    </cdr:to>
    <cdr:sp macro="" textlink="">
      <cdr:nvSpPr>
        <cdr:cNvPr id="5" name="TextBox 4">
          <a:extLst xmlns:a="http://schemas.openxmlformats.org/drawingml/2006/main">
            <a:ext uri="{FF2B5EF4-FFF2-40B4-BE49-F238E27FC236}">
              <a16:creationId xmlns:a16="http://schemas.microsoft.com/office/drawing/2014/main" id="{927485E9-7124-2DCE-F766-5094B44DE724}"/>
            </a:ext>
          </a:extLst>
        </cdr:cNvPr>
        <cdr:cNvSpPr txBox="1"/>
      </cdr:nvSpPr>
      <cdr:spPr>
        <a:xfrm xmlns:a="http://schemas.openxmlformats.org/drawingml/2006/main">
          <a:off x="-281354" y="732966"/>
          <a:ext cx="2692664" cy="2455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b="1" dirty="0" err="1">
              <a:solidFill>
                <a:srgbClr val="FBB425"/>
              </a:solidFill>
              <a:latin typeface="Verdana" panose="020B0604030504040204" pitchFamily="34" charset="0"/>
              <a:ea typeface="Verdana" panose="020B0604030504040204" pitchFamily="34" charset="0"/>
            </a:rPr>
            <a:t>Dihalocyclopropanation</a:t>
          </a:r>
          <a:r>
            <a:rPr lang="en-US" sz="900" b="1" dirty="0">
              <a:solidFill>
                <a:srgbClr val="FBB425"/>
              </a:solidFill>
              <a:latin typeface="Verdana" panose="020B0604030504040204" pitchFamily="34" charset="0"/>
              <a:ea typeface="Verdana" panose="020B0604030504040204" pitchFamily="34" charset="0"/>
            </a:rPr>
            <a:t> (Carbene)</a:t>
          </a:r>
          <a:endParaRPr lang="en-IN" sz="900" b="1" dirty="0">
            <a:solidFill>
              <a:srgbClr val="FBB425"/>
            </a:solidFill>
            <a:latin typeface="Verdana" panose="020B0604030504040204" pitchFamily="34" charset="0"/>
            <a:ea typeface="Verdana" panose="020B0604030504040204" pitchFamily="34" charset="0"/>
          </a:endParaRPr>
        </a:p>
      </cdr:txBody>
    </cdr:sp>
  </cdr:relSizeAnchor>
  <cdr:relSizeAnchor xmlns:cdr="http://schemas.openxmlformats.org/drawingml/2006/chartDrawing">
    <cdr:from>
      <cdr:x>0.24709</cdr:x>
      <cdr:y>0.0326</cdr:y>
    </cdr:from>
    <cdr:to>
      <cdr:x>0.38657</cdr:x>
      <cdr:y>0.08289</cdr:y>
    </cdr:to>
    <cdr:sp macro="" textlink="">
      <cdr:nvSpPr>
        <cdr:cNvPr id="6" name="TextBox 1">
          <a:extLst xmlns:a="http://schemas.openxmlformats.org/drawingml/2006/main">
            <a:ext uri="{FF2B5EF4-FFF2-40B4-BE49-F238E27FC236}">
              <a16:creationId xmlns:a16="http://schemas.microsoft.com/office/drawing/2014/main" id="{B3224ABB-09C2-2DA1-665A-8F6B2F0EB79F}"/>
            </a:ext>
          </a:extLst>
        </cdr:cNvPr>
        <cdr:cNvSpPr txBox="1"/>
      </cdr:nvSpPr>
      <cdr:spPr>
        <a:xfrm xmlns:a="http://schemas.openxmlformats.org/drawingml/2006/main">
          <a:off x="1619828" y="145064"/>
          <a:ext cx="914367" cy="22381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err="1">
              <a:solidFill>
                <a:srgbClr val="FBB425"/>
              </a:solidFill>
              <a:latin typeface="Verdana" panose="020B0604030504040204" pitchFamily="34" charset="0"/>
              <a:ea typeface="Verdana" panose="020B0604030504040204" pitchFamily="34" charset="0"/>
            </a:rPr>
            <a:t>Nitrosation</a:t>
          </a:r>
          <a:endParaRPr lang="en-IN" sz="900" b="1" dirty="0">
            <a:solidFill>
              <a:srgbClr val="FBB425"/>
            </a:solidFill>
            <a:latin typeface="Verdana" panose="020B0604030504040204" pitchFamily="34" charset="0"/>
            <a:ea typeface="Verdana" panose="020B0604030504040204" pitchFamily="34" charset="0"/>
          </a:endParaRPr>
        </a:p>
      </cdr:txBody>
    </cdr:sp>
  </cdr:relSizeAnchor>
  <cdr:relSizeAnchor xmlns:cdr="http://schemas.openxmlformats.org/drawingml/2006/chartDrawing">
    <cdr:from>
      <cdr:x>0.11633</cdr:x>
      <cdr:y>0.09704</cdr:y>
    </cdr:from>
    <cdr:to>
      <cdr:x>0.4094</cdr:x>
      <cdr:y>0.15002</cdr:y>
    </cdr:to>
    <cdr:sp macro="" textlink="">
      <cdr:nvSpPr>
        <cdr:cNvPr id="7" name="TextBox 1">
          <a:extLst xmlns:a="http://schemas.openxmlformats.org/drawingml/2006/main">
            <a:ext uri="{FF2B5EF4-FFF2-40B4-BE49-F238E27FC236}">
              <a16:creationId xmlns:a16="http://schemas.microsoft.com/office/drawing/2014/main" id="{74C78E44-35C7-B2AD-5C9D-C6A5963E57D4}"/>
            </a:ext>
          </a:extLst>
        </cdr:cNvPr>
        <cdr:cNvSpPr txBox="1"/>
      </cdr:nvSpPr>
      <cdr:spPr>
        <a:xfrm xmlns:a="http://schemas.openxmlformats.org/drawingml/2006/main">
          <a:off x="762584" y="431869"/>
          <a:ext cx="1921233" cy="23578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err="1">
              <a:solidFill>
                <a:srgbClr val="FBB425"/>
              </a:solidFill>
              <a:latin typeface="Verdana" panose="020B0604030504040204" pitchFamily="34" charset="0"/>
              <a:ea typeface="Verdana" panose="020B0604030504040204" pitchFamily="34" charset="0"/>
            </a:rPr>
            <a:t>Dechlorination</a:t>
          </a:r>
          <a:endParaRPr lang="en-IN" sz="900" b="1" dirty="0">
            <a:solidFill>
              <a:srgbClr val="FBB425"/>
            </a:solidFill>
            <a:latin typeface="Verdana" panose="020B0604030504040204" pitchFamily="34" charset="0"/>
            <a:ea typeface="Verdana" panose="020B0604030504040204" pitchFamily="34" charset="0"/>
          </a:endParaRPr>
        </a:p>
      </cdr:txBody>
    </cdr:sp>
  </cdr:relSizeAnchor>
  <cdr:relSizeAnchor xmlns:cdr="http://schemas.openxmlformats.org/drawingml/2006/chartDrawing">
    <cdr:from>
      <cdr:x>0</cdr:x>
      <cdr:y>0.37093</cdr:y>
    </cdr:from>
    <cdr:to>
      <cdr:x>0.23773</cdr:x>
      <cdr:y>0.44908</cdr:y>
    </cdr:to>
    <cdr:sp macro="" textlink="">
      <cdr:nvSpPr>
        <cdr:cNvPr id="8" name="TextBox 1">
          <a:extLst xmlns:a="http://schemas.openxmlformats.org/drawingml/2006/main">
            <a:ext uri="{FF2B5EF4-FFF2-40B4-BE49-F238E27FC236}">
              <a16:creationId xmlns:a16="http://schemas.microsoft.com/office/drawing/2014/main" id="{4E817CE9-135B-7FD4-B87C-A8067E5B2271}"/>
            </a:ext>
          </a:extLst>
        </cdr:cNvPr>
        <cdr:cNvSpPr txBox="1"/>
      </cdr:nvSpPr>
      <cdr:spPr>
        <a:xfrm xmlns:a="http://schemas.openxmlformats.org/drawingml/2006/main">
          <a:off x="-281354" y="1650794"/>
          <a:ext cx="1558449" cy="3478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rgbClr val="FBB425"/>
              </a:solidFill>
              <a:latin typeface="Verdana" panose="020B0604030504040204" pitchFamily="34" charset="0"/>
              <a:ea typeface="Verdana" panose="020B0604030504040204" pitchFamily="34" charset="0"/>
            </a:rPr>
            <a:t>Indole Synthesis</a:t>
          </a:r>
        </a:p>
        <a:p xmlns:a="http://schemas.openxmlformats.org/drawingml/2006/main">
          <a:r>
            <a:rPr lang="en-US" sz="900" b="1" dirty="0">
              <a:solidFill>
                <a:srgbClr val="FBB425"/>
              </a:solidFill>
              <a:latin typeface="Verdana" panose="020B0604030504040204" pitchFamily="34" charset="0"/>
              <a:ea typeface="Verdana" panose="020B0604030504040204" pitchFamily="34" charset="0"/>
            </a:rPr>
            <a:t>(</a:t>
          </a:r>
          <a:r>
            <a:rPr lang="en-US" sz="900" b="1" dirty="0" err="1">
              <a:solidFill>
                <a:srgbClr val="FBB425"/>
              </a:solidFill>
              <a:latin typeface="Verdana" panose="020B0604030504040204" pitchFamily="34" charset="0"/>
              <a:ea typeface="Verdana" panose="020B0604030504040204" pitchFamily="34" charset="0"/>
            </a:rPr>
            <a:t>Leimgruber-Batcho</a:t>
          </a:r>
          <a:r>
            <a:rPr lang="en-US" sz="900" b="1" dirty="0">
              <a:solidFill>
                <a:srgbClr val="FBB425"/>
              </a:solidFill>
              <a:latin typeface="Verdana" panose="020B0604030504040204" pitchFamily="34" charset="0"/>
              <a:ea typeface="Verdana" panose="020B0604030504040204" pitchFamily="34" charset="0"/>
            </a:rPr>
            <a:t>)</a:t>
          </a:r>
          <a:endParaRPr lang="en-IN" sz="900" b="1" dirty="0">
            <a:solidFill>
              <a:srgbClr val="FBB425"/>
            </a:solidFill>
            <a:latin typeface="Verdana" panose="020B0604030504040204" pitchFamily="34" charset="0"/>
            <a:ea typeface="Verdana" panose="020B060403050404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83" cy="502676"/>
          </a:xfrm>
          <a:prstGeom prst="rect">
            <a:avLst/>
          </a:prstGeom>
        </p:spPr>
        <p:txBody>
          <a:bodyPr vert="horz" lIns="96606" tIns="48303" rIns="96606" bIns="48303" rtlCol="0"/>
          <a:lstStyle>
            <a:lvl1pPr algn="l">
              <a:defRPr sz="1300"/>
            </a:lvl1pPr>
          </a:lstStyle>
          <a:p>
            <a:endParaRPr lang="en-US"/>
          </a:p>
        </p:txBody>
      </p:sp>
      <p:sp>
        <p:nvSpPr>
          <p:cNvPr id="3" name="Date Placeholder 2"/>
          <p:cNvSpPr>
            <a:spLocks noGrp="1"/>
          </p:cNvSpPr>
          <p:nvPr>
            <p:ph type="dt" idx="1"/>
          </p:nvPr>
        </p:nvSpPr>
        <p:spPr>
          <a:xfrm>
            <a:off x="3900799" y="0"/>
            <a:ext cx="2984183" cy="502676"/>
          </a:xfrm>
          <a:prstGeom prst="rect">
            <a:avLst/>
          </a:prstGeom>
        </p:spPr>
        <p:txBody>
          <a:bodyPr vert="horz" lIns="96606" tIns="48303" rIns="96606" bIns="48303" rtlCol="0"/>
          <a:lstStyle>
            <a:lvl1pPr algn="r">
              <a:defRPr sz="1300"/>
            </a:lvl1pPr>
          </a:lstStyle>
          <a:p>
            <a:fld id="{DA4DEACF-7B18-46C1-A840-8BBEE8B17F78}" type="datetimeFigureOut">
              <a:rPr lang="en-US" smtClean="0"/>
              <a:t>7/30/2024</a:t>
            </a:fld>
            <a:endParaRPr lang="en-US"/>
          </a:p>
        </p:txBody>
      </p:sp>
      <p:sp>
        <p:nvSpPr>
          <p:cNvPr id="4" name="Slide Image Placeholder 3"/>
          <p:cNvSpPr>
            <a:spLocks noGrp="1" noRot="1" noChangeAspect="1"/>
          </p:cNvSpPr>
          <p:nvPr>
            <p:ph type="sldImg" idx="2"/>
          </p:nvPr>
        </p:nvSpPr>
        <p:spPr>
          <a:xfrm>
            <a:off x="438150" y="1252538"/>
            <a:ext cx="6010275" cy="3381375"/>
          </a:xfrm>
          <a:prstGeom prst="rect">
            <a:avLst/>
          </a:prstGeom>
          <a:noFill/>
          <a:ln w="12700">
            <a:solidFill>
              <a:prstClr val="black"/>
            </a:solidFill>
          </a:ln>
        </p:spPr>
        <p:txBody>
          <a:bodyPr vert="horz" lIns="96606" tIns="48303" rIns="96606" bIns="48303" rtlCol="0" anchor="ctr"/>
          <a:lstStyle/>
          <a:p>
            <a:endParaRPr lang="en-US"/>
          </a:p>
        </p:txBody>
      </p:sp>
      <p:sp>
        <p:nvSpPr>
          <p:cNvPr id="5" name="Notes Placeholder 4"/>
          <p:cNvSpPr>
            <a:spLocks noGrp="1"/>
          </p:cNvSpPr>
          <p:nvPr>
            <p:ph type="body" sz="quarter" idx="3"/>
          </p:nvPr>
        </p:nvSpPr>
        <p:spPr>
          <a:xfrm>
            <a:off x="688658" y="4821506"/>
            <a:ext cx="550926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4183" cy="502674"/>
          </a:xfrm>
          <a:prstGeom prst="rect">
            <a:avLst/>
          </a:prstGeom>
        </p:spPr>
        <p:txBody>
          <a:bodyPr vert="horz" lIns="96606" tIns="48303" rIns="96606"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3900799" y="9516039"/>
            <a:ext cx="2984183" cy="502674"/>
          </a:xfrm>
          <a:prstGeom prst="rect">
            <a:avLst/>
          </a:prstGeom>
        </p:spPr>
        <p:txBody>
          <a:bodyPr vert="horz" lIns="96606" tIns="48303" rIns="96606" bIns="48303" rtlCol="0" anchor="b"/>
          <a:lstStyle>
            <a:lvl1pPr algn="r">
              <a:defRPr sz="1300"/>
            </a:lvl1pPr>
          </a:lstStyle>
          <a:p>
            <a:fld id="{0F4424DA-C6EE-4113-85C2-BE5ADE86F357}" type="slidenum">
              <a:rPr lang="en-US" smtClean="0"/>
              <a:t>‹#›</a:t>
            </a:fld>
            <a:endParaRPr lang="en-US"/>
          </a:p>
        </p:txBody>
      </p:sp>
    </p:spTree>
    <p:extLst>
      <p:ext uri="{BB962C8B-B14F-4D97-AF65-F5344CB8AC3E}">
        <p14:creationId xmlns:p14="http://schemas.microsoft.com/office/powerpoint/2010/main" val="221861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speak about Inventys, we cannot underemphasize our demonstrated decade long commitment to circularity. We have walked  our talk.  Another important defining feature of Inventys is its deep domain expertise and its wide chemistry capabilities.  And finally,  I would like to explain in some detail -  our manufacturing capabilities –  both current and in the near future.</a:t>
            </a:r>
          </a:p>
        </p:txBody>
      </p:sp>
      <p:sp>
        <p:nvSpPr>
          <p:cNvPr id="4" name="Slide Number Placeholder 3"/>
          <p:cNvSpPr>
            <a:spLocks noGrp="1"/>
          </p:cNvSpPr>
          <p:nvPr>
            <p:ph type="sldNum" sz="quarter" idx="5"/>
          </p:nvPr>
        </p:nvSpPr>
        <p:spPr/>
        <p:txBody>
          <a:bodyPr/>
          <a:lstStyle/>
          <a:p>
            <a:fld id="{0F4424DA-C6EE-4113-85C2-BE5ADE86F357}" type="slidenum">
              <a:rPr lang="en-US" smtClean="0"/>
              <a:t>1</a:t>
            </a:fld>
            <a:endParaRPr lang="en-US"/>
          </a:p>
        </p:txBody>
      </p:sp>
    </p:spTree>
    <p:extLst>
      <p:ext uri="{BB962C8B-B14F-4D97-AF65-F5344CB8AC3E}">
        <p14:creationId xmlns:p14="http://schemas.microsoft.com/office/powerpoint/2010/main" val="930257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is fortunate to have served, over the years –   many reputed Companies  across various continents. Inventys has consistently met /exceeded the stringent criteria of vendor selection by these global companies for over a decade.</a:t>
            </a:r>
          </a:p>
        </p:txBody>
      </p:sp>
      <p:sp>
        <p:nvSpPr>
          <p:cNvPr id="4" name="Slide Number Placeholder 3"/>
          <p:cNvSpPr>
            <a:spLocks noGrp="1"/>
          </p:cNvSpPr>
          <p:nvPr>
            <p:ph type="sldNum" sz="quarter" idx="5"/>
          </p:nvPr>
        </p:nvSpPr>
        <p:spPr/>
        <p:txBody>
          <a:bodyPr/>
          <a:lstStyle/>
          <a:p>
            <a:fld id="{0F4424DA-C6EE-4113-85C2-BE5ADE86F357}" type="slidenum">
              <a:rPr lang="en-US" smtClean="0"/>
              <a:t>10</a:t>
            </a:fld>
            <a:endParaRPr lang="en-US"/>
          </a:p>
        </p:txBody>
      </p:sp>
    </p:spTree>
    <p:extLst>
      <p:ext uri="{BB962C8B-B14F-4D97-AF65-F5344CB8AC3E}">
        <p14:creationId xmlns:p14="http://schemas.microsoft.com/office/powerpoint/2010/main" val="314842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has received many awards and accolades over the last decade. Some notable ones are listed here. Inventys was listed by Financial Times of London  – to be among the top 250 fastest growing companies  in the Asia Pacific region.  Less than 5% of these 250  are chemicals manufacturing companies  Inventys was also listed  by Economic Times of India   to be among the 100 Growth champions of India  These two surveys were conducted by Statista of Germany.</a:t>
            </a:r>
          </a:p>
        </p:txBody>
      </p:sp>
      <p:sp>
        <p:nvSpPr>
          <p:cNvPr id="4" name="Slide Number Placeholder 3"/>
          <p:cNvSpPr>
            <a:spLocks noGrp="1"/>
          </p:cNvSpPr>
          <p:nvPr>
            <p:ph type="sldNum" sz="quarter" idx="5"/>
          </p:nvPr>
        </p:nvSpPr>
        <p:spPr/>
        <p:txBody>
          <a:bodyPr/>
          <a:lstStyle/>
          <a:p>
            <a:pPr defTabSz="966064">
              <a:defRPr/>
            </a:pPr>
            <a:fld id="{0F4424DA-C6EE-4113-85C2-BE5ADE86F357}" type="slidenum">
              <a:rPr lang="en-US">
                <a:solidFill>
                  <a:prstClr val="black"/>
                </a:solidFill>
                <a:latin typeface="Calibri" panose="020F0502020204030204"/>
              </a:rPr>
              <a:pPr defTabSz="96606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134001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integrated manufacturing site number 1  has been operating since 2008.  It  houses more than 45 reactors  up to 15,000 liters in size, another 45 reactors will be added. Additionally, our new pilot plant has more than 40 reactors.  30 liters, 200 liters, and 500 liters.  Scaling up a product  from laboratory stage to Metric Ton scale production,  is a complex task.  This happens to be one of the core strengths of Inventys. Inventys is WHO GMP, ISO 9001, ISO 14001, and ISO 45000 certified.</a:t>
            </a:r>
          </a:p>
          <a:p>
            <a:r>
              <a:rPr lang="en-US" sz="1200" kern="1200" dirty="0">
                <a:solidFill>
                  <a:schemeClr val="tx1"/>
                </a:solidFill>
                <a:effectLst/>
                <a:latin typeface="+mn-lt"/>
                <a:ea typeface="+mn-ea"/>
                <a:cs typeface="+mn-cs"/>
              </a:rPr>
              <a:t>The Knowledge Center houses quality, safety, analytical, flow chemistry, as well as research &amp; product development laboratories as well as Process Design &amp;  Engineering,  and the Projects department.  You may virtually visit this site  for 5 short minutes  on YouTube,  using the link provided.</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788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Pictures of various production blocks  are shown here.  The YouTube virtual tour will give you a better idea  of our site facilities and its operational standards</a:t>
            </a:r>
          </a:p>
        </p:txBody>
      </p:sp>
      <p:sp>
        <p:nvSpPr>
          <p:cNvPr id="4" name="Slide Number Placeholder 3"/>
          <p:cNvSpPr>
            <a:spLocks noGrp="1"/>
          </p:cNvSpPr>
          <p:nvPr>
            <p:ph type="sldNum" sz="quarter" idx="5"/>
          </p:nvPr>
        </p:nvSpPr>
        <p:spPr/>
        <p:txBody>
          <a:bodyPr/>
          <a:lstStyle/>
          <a:p>
            <a:fld id="{0F4424DA-C6EE-4113-85C2-BE5ADE86F357}" type="slidenum">
              <a:rPr lang="en-US" smtClean="0"/>
              <a:t>13</a:t>
            </a:fld>
            <a:endParaRPr lang="en-US"/>
          </a:p>
        </p:txBody>
      </p:sp>
    </p:spTree>
    <p:extLst>
      <p:ext uri="{BB962C8B-B14F-4D97-AF65-F5344CB8AC3E}">
        <p14:creationId xmlns:p14="http://schemas.microsoft.com/office/powerpoint/2010/main" val="2319327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greenfield Site - two  is designed for the production of  various advanced intermediates,  specialty chemicals,  and actives. This manufacturing site will also have  dedicated production blocks  for hydrogenation,  halogenation,  and fermentation.  Fluorination by HF gas  and by KF  as well as by Fluoroborate salts  will be implemented on this site.  Hydrogenation  as well as Fluorination  will be conducted in batch  as well as  in flow manufacturing mode.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212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Site three is designed for herbicides production.  This site will contain five independent production blocks.  To ensure adequate containment, all the support facilities –  including the final product warehouses  will be located within this Site three.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274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order to serve our customers better,  Inventys manufacturing capacity is poised to grow significantly. Site 2, is dedicated to specialty chemicals,  advanced intermediates,  and crop protection actives.  This site will have a up to 14 production blocks,  Whereas the site 3,   is dedicated to herbicides production.  This site will contain 5 independently operating production blocks.  First phase of expansion will be commissioned in early 2024.  </a:t>
            </a:r>
          </a:p>
          <a:p>
            <a:r>
              <a:rPr lang="en-US" sz="1200" kern="1200" dirty="0">
                <a:solidFill>
                  <a:schemeClr val="tx1"/>
                </a:solidFill>
                <a:effectLst/>
                <a:latin typeface="+mn-lt"/>
                <a:ea typeface="+mn-ea"/>
                <a:cs typeface="+mn-cs"/>
              </a:rPr>
              <a:t>From the current capacity of about 45 batch reactors at the Integrated Manufacturing Site 1,  Inventys will add more than 300 batch and flow reactors at these 3 new sites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811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550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40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55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provides Exclusive Synthesis and CDMO services to life science &amp; specialty chemicals innovator companies.  We also support innovator in their discovery, product development, &amp; commercialization efforts.  We can supply material from few grams up to several hundreds of tons of material. Inventys Manufacturing Sites are located near Nagpur in Central India and the Corporate Office is situated in Mumbai.  </a:t>
            </a:r>
          </a:p>
        </p:txBody>
      </p:sp>
      <p:sp>
        <p:nvSpPr>
          <p:cNvPr id="4" name="Slide Number Placeholder 3"/>
          <p:cNvSpPr>
            <a:spLocks noGrp="1"/>
          </p:cNvSpPr>
          <p:nvPr>
            <p:ph type="sldNum" sz="quarter" idx="5"/>
          </p:nvPr>
        </p:nvSpPr>
        <p:spPr/>
        <p:txBody>
          <a:bodyPr/>
          <a:lstStyle/>
          <a:p>
            <a:fld id="{0F4424DA-C6EE-4113-85C2-BE5ADE86F357}" type="slidenum">
              <a:rPr lang="en-US" smtClean="0"/>
              <a:t>2</a:t>
            </a:fld>
            <a:endParaRPr lang="en-US"/>
          </a:p>
        </p:txBody>
      </p:sp>
    </p:spTree>
    <p:extLst>
      <p:ext uri="{BB962C8B-B14F-4D97-AF65-F5344CB8AC3E}">
        <p14:creationId xmlns:p14="http://schemas.microsoft.com/office/powerpoint/2010/main" val="14574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To summarize Inventys provides reliable &amp; state of the art Exclusive Synthesis &amp; CDMO services.  Our demonstrated track record of backward integration would help you defragment your supply chain &amp; make it more robust. With our flexible and responsive culture – we have what it takes – to be your trustworthy partner through changing times. </a:t>
            </a:r>
          </a:p>
          <a:p>
            <a:r>
              <a:rPr lang="en-US" sz="1400" kern="1200" dirty="0">
                <a:solidFill>
                  <a:schemeClr val="tx1"/>
                </a:solidFill>
                <a:effectLst/>
                <a:latin typeface="+mn-lt"/>
                <a:ea typeface="+mn-ea"/>
                <a:cs typeface="+mn-cs"/>
              </a:rPr>
              <a:t>Because of our deep domain expertise, we will hit the ground running. We will require less handholding and we will deliver the results faster. </a:t>
            </a:r>
          </a:p>
          <a:p>
            <a:r>
              <a:rPr lang="en-US" sz="1400" kern="1200" dirty="0">
                <a:solidFill>
                  <a:schemeClr val="tx1"/>
                </a:solidFill>
                <a:effectLst/>
                <a:latin typeface="+mn-lt"/>
                <a:ea typeface="+mn-ea"/>
                <a:cs typeface="+mn-cs"/>
              </a:rPr>
              <a:t>And finally, in our industry segment, we probably have THE most superior demonstrated track record of practicing sustainable behaviour. </a:t>
            </a:r>
          </a:p>
          <a:p>
            <a:r>
              <a:rPr lang="en-US" sz="1400" b="1" kern="1200" dirty="0">
                <a:solidFill>
                  <a:schemeClr val="tx1"/>
                </a:solidFill>
                <a:effectLst/>
                <a:latin typeface="+mn-lt"/>
                <a:ea typeface="+mn-ea"/>
                <a:cs typeface="+mn-cs"/>
              </a:rPr>
              <a:t>Today –  we can confidently state without exaggeration – that we have implemented &amp; consistently demonstrated –  all the qualities and the capabilities  that are necessary  as well as sufficient –  to become your MOST reliable  and trustworthy manufacturing &amp; discovery partner.</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00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values are guided by our mission.  Inventys has developed deep  domain expertise  in a relatively short time of 15 years.  The culture we have built at Inventys  is that of flexibility, responsiveness, &amp; transparency.  We focus on backward integration to ensure  absolutely ZERO critical dependence  on the unreliable entities.  It needs to be stated emphatically that Inventys does not compromise on the principles of Intellectual Property Rights. We are RESPONSIBLE. Safety is ingrained in our culture. Our people are constantly trained and reminded regularly of our obligation to safe operations.   </a:t>
            </a:r>
          </a:p>
        </p:txBody>
      </p:sp>
      <p:sp>
        <p:nvSpPr>
          <p:cNvPr id="4" name="Slide Number Placeholder 3"/>
          <p:cNvSpPr>
            <a:spLocks noGrp="1"/>
          </p:cNvSpPr>
          <p:nvPr>
            <p:ph type="sldNum" sz="quarter" idx="5"/>
          </p:nvPr>
        </p:nvSpPr>
        <p:spPr/>
        <p:txBody>
          <a:bodyPr/>
          <a:lstStyle/>
          <a:p>
            <a:fld id="{0F4424DA-C6EE-4113-85C2-BE5ADE86F357}" type="slidenum">
              <a:rPr lang="en-US" smtClean="0"/>
              <a:t>3</a:t>
            </a:fld>
            <a:endParaRPr lang="en-US"/>
          </a:p>
        </p:txBody>
      </p:sp>
    </p:spTree>
    <p:extLst>
      <p:ext uri="{BB962C8B-B14F-4D97-AF65-F5344CB8AC3E}">
        <p14:creationId xmlns:p14="http://schemas.microsoft.com/office/powerpoint/2010/main" val="303926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an also established practitioner of Circularity.  Inventys has converted  more than 50% of its energy - to be derived from non-depletable resources,  since as early as 2012. We have also enthusiastically adopted of the principles of Green Chemistry.</a:t>
            </a:r>
          </a:p>
        </p:txBody>
      </p:sp>
      <p:sp>
        <p:nvSpPr>
          <p:cNvPr id="4" name="Slide Number Placeholder 3"/>
          <p:cNvSpPr>
            <a:spLocks noGrp="1"/>
          </p:cNvSpPr>
          <p:nvPr>
            <p:ph type="sldNum" sz="quarter" idx="5"/>
          </p:nvPr>
        </p:nvSpPr>
        <p:spPr/>
        <p:txBody>
          <a:bodyPr/>
          <a:lstStyle/>
          <a:p>
            <a:fld id="{0F4424DA-C6EE-4113-85C2-BE5ADE86F357}" type="slidenum">
              <a:rPr lang="en-US" smtClean="0"/>
              <a:t>4</a:t>
            </a:fld>
            <a:endParaRPr lang="en-US"/>
          </a:p>
        </p:txBody>
      </p:sp>
    </p:spTree>
    <p:extLst>
      <p:ext uri="{BB962C8B-B14F-4D97-AF65-F5344CB8AC3E}">
        <p14:creationId xmlns:p14="http://schemas.microsoft.com/office/powerpoint/2010/main" val="3203608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866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today can proudly boast  of Approximately 25 percent of our revenue  from completely green chemistry-based products,  with some generating ZERO effluent.  Our commitment to circularity was recognized by the Federation of Indian Chamber of Commerce and Industries - with Best Green Process award in 2022.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the last few years, we have developed good expertise in continuous and flow chemistry. One product has been commercially implemented at the scale of 10 Tons per day and two more products – using the flow chemistry technology – at about 5 tons per month.   Currently six more products under development will use flow chemistry substantially with quantities in the range of 10-500 metric tons per year.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4424DA-C6EE-4113-85C2-BE5ADE86F357}" type="slidenum">
              <a:rPr lang="en-US" smtClean="0"/>
              <a:t>6</a:t>
            </a:fld>
            <a:endParaRPr lang="en-US"/>
          </a:p>
        </p:txBody>
      </p:sp>
    </p:spTree>
    <p:extLst>
      <p:ext uri="{BB962C8B-B14F-4D97-AF65-F5344CB8AC3E}">
        <p14:creationId xmlns:p14="http://schemas.microsoft.com/office/powerpoint/2010/main" val="405015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has built  a strong multi-disciplinary team of over 300 professionals. Our middle management team,  with about 45 professionals,  having 15-30 years of experience  is stable -  with less than 5% attrition rate.  Over the last 6 years,  Inventys has scaled up     more than 30 molecules. As a result,  Inventys has gained an excellent experience  in developing commercially competitive manufacturing technologies. Inventys team consists of over 110 dedicated scientists &amp; engineers to new product development  Inventys has succeeded in building a large tool box of chemistry &amp; engineering capabilities.  </a:t>
            </a:r>
          </a:p>
        </p:txBody>
      </p:sp>
      <p:sp>
        <p:nvSpPr>
          <p:cNvPr id="4" name="Slide Number Placeholder 3"/>
          <p:cNvSpPr>
            <a:spLocks noGrp="1"/>
          </p:cNvSpPr>
          <p:nvPr>
            <p:ph type="sldNum" sz="quarter" idx="5"/>
          </p:nvPr>
        </p:nvSpPr>
        <p:spPr/>
        <p:txBody>
          <a:bodyPr/>
          <a:lstStyle/>
          <a:p>
            <a:fld id="{0F4424DA-C6EE-4113-85C2-BE5ADE86F357}" type="slidenum">
              <a:rPr lang="en-US" smtClean="0"/>
              <a:t>7</a:t>
            </a:fld>
            <a:endParaRPr lang="en-US"/>
          </a:p>
        </p:txBody>
      </p:sp>
    </p:spTree>
    <p:extLst>
      <p:ext uri="{BB962C8B-B14F-4D97-AF65-F5344CB8AC3E}">
        <p14:creationId xmlns:p14="http://schemas.microsoft.com/office/powerpoint/2010/main" val="2759686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can handle  many hazardous chemicals at commercial scale.  For example,  we have been consuming  one ton per day Sodium Cyanide &amp; Hydrazine Hydrate  for many years.  In our new upcoming production plants,  we will use HF gas for continuous fluorination.  We have already commercialized several products  that use KF and fluoroborate salts.   Our mastery of numerous complex chemistries  and our ability to handle multiple hazardous chemicals  – safely in a consistent manner  – enables us to help you defragment your supply chain using our backward integration capabilities.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424DA-C6EE-4113-85C2-BE5ADE86F35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239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Inventys groups total revenue  currently exceeds rupees 5 billion  (or $70 million)   Majority of Inventys revenues are derived from Crop Protection segment.  with more than 75% of Inventys revenue  from Japan and USA.  About 25% of Inventys revenue is derived in India  selling chemicals to pharma companies that helps them reduce critical dependency on China.  A small percentage of revenue comes from electronics industry segment. It is important to note that  around 87% of our raw materials  are sourced within India.  The data  above  is an average, over last three years,  hence fairly representative.</a:t>
            </a:r>
          </a:p>
        </p:txBody>
      </p:sp>
      <p:sp>
        <p:nvSpPr>
          <p:cNvPr id="4" name="Slide Number Placeholder 3"/>
          <p:cNvSpPr>
            <a:spLocks noGrp="1"/>
          </p:cNvSpPr>
          <p:nvPr>
            <p:ph type="sldNum" sz="quarter" idx="5"/>
          </p:nvPr>
        </p:nvSpPr>
        <p:spPr/>
        <p:txBody>
          <a:bodyPr/>
          <a:lstStyle/>
          <a:p>
            <a:fld id="{0F4424DA-C6EE-4113-85C2-BE5ADE86F357}" type="slidenum">
              <a:rPr lang="en-US" smtClean="0"/>
              <a:t>9</a:t>
            </a:fld>
            <a:endParaRPr lang="en-US"/>
          </a:p>
        </p:txBody>
      </p:sp>
    </p:spTree>
    <p:extLst>
      <p:ext uri="{BB962C8B-B14F-4D97-AF65-F5344CB8AC3E}">
        <p14:creationId xmlns:p14="http://schemas.microsoft.com/office/powerpoint/2010/main" val="129041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3CE5-B991-48D0-9DE0-717FF69F26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39519-E20D-4A59-9F1D-29D83CFDF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817BF8-0237-4C9E-BC3D-3328ED4B1C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66D471F-ACD3-41ED-B573-4E8E8535B293}"/>
              </a:ext>
            </a:extLst>
          </p:cNvPr>
          <p:cNvSpPr>
            <a:spLocks noGrp="1"/>
          </p:cNvSpPr>
          <p:nvPr>
            <p:ph type="ftr" sz="quarter" idx="11"/>
          </p:nvPr>
        </p:nvSpPr>
        <p:spPr/>
        <p:txBody>
          <a:body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221F9964-EE30-41E5-B6BF-57837FCE2E43}"/>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341859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C212-461A-4AD3-A006-F5A463A03E64}"/>
              </a:ext>
            </a:extLst>
          </p:cNvPr>
          <p:cNvSpPr>
            <a:spLocks noGrp="1"/>
          </p:cNvSpPr>
          <p:nvPr>
            <p:ph type="title"/>
          </p:nvPr>
        </p:nvSpPr>
        <p:spPr>
          <a:xfrm>
            <a:off x="838200" y="540646"/>
            <a:ext cx="10515600" cy="443198"/>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E42CD2-9F09-4728-BD23-A4E0B8B9BC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D009156-10CB-429A-B6AE-294D9B30C93B}"/>
              </a:ext>
            </a:extLst>
          </p:cNvPr>
          <p:cNvSpPr>
            <a:spLocks noGrp="1"/>
          </p:cNvSpPr>
          <p:nvPr>
            <p:ph type="ftr" sz="quarter" idx="11"/>
          </p:nvPr>
        </p:nvSpPr>
        <p:spPr>
          <a:xfrm>
            <a:off x="6361043" y="6356350"/>
            <a:ext cx="4615070" cy="365125"/>
          </a:xfrm>
        </p:spPr>
        <p:txBody>
          <a:bodyPr/>
          <a:lstStyle>
            <a:lvl1pPr algn="r">
              <a:defRPr sz="1050"/>
            </a:lvl1p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406F603B-983D-47D8-89CF-5F2A8BFDE0FF}"/>
              </a:ext>
            </a:extLst>
          </p:cNvPr>
          <p:cNvSpPr>
            <a:spLocks noGrp="1"/>
          </p:cNvSpPr>
          <p:nvPr>
            <p:ph type="sldNum" sz="quarter" idx="12"/>
          </p:nvPr>
        </p:nvSpPr>
        <p:spPr>
          <a:xfrm>
            <a:off x="11072190" y="6356350"/>
            <a:ext cx="281609" cy="365125"/>
          </a:xfrm>
        </p:spPr>
        <p:txBody>
          <a:bodyPr/>
          <a:lstStyle>
            <a:lvl1pPr>
              <a:defRPr sz="1050"/>
            </a:lvl1pPr>
          </a:lstStyle>
          <a:p>
            <a:fld id="{8427212B-DAB7-41D9-8B3C-111279E9B140}" type="slidenum">
              <a:rPr lang="en-US" smtClean="0"/>
              <a:pPr/>
              <a:t>‹#›</a:t>
            </a:fld>
            <a:endParaRPr lang="en-US"/>
          </a:p>
        </p:txBody>
      </p:sp>
      <p:pic>
        <p:nvPicPr>
          <p:cNvPr id="7" name="Picture 6">
            <a:extLst>
              <a:ext uri="{FF2B5EF4-FFF2-40B4-BE49-F238E27FC236}">
                <a16:creationId xmlns:a16="http://schemas.microsoft.com/office/drawing/2014/main" id="{6E6B5735-53DC-4466-A0B0-D53814F04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264275"/>
            <a:ext cx="968188" cy="457200"/>
          </a:xfrm>
          <a:prstGeom prst="rect">
            <a:avLst/>
          </a:prstGeom>
        </p:spPr>
      </p:pic>
    </p:spTree>
    <p:extLst>
      <p:ext uri="{BB962C8B-B14F-4D97-AF65-F5344CB8AC3E}">
        <p14:creationId xmlns:p14="http://schemas.microsoft.com/office/powerpoint/2010/main" val="1701625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C212-461A-4AD3-A006-F5A463A03E64}"/>
              </a:ext>
            </a:extLst>
          </p:cNvPr>
          <p:cNvSpPr>
            <a:spLocks noGrp="1"/>
          </p:cNvSpPr>
          <p:nvPr>
            <p:ph type="title"/>
          </p:nvPr>
        </p:nvSpPr>
        <p:spPr>
          <a:xfrm>
            <a:off x="838200" y="810133"/>
            <a:ext cx="10515600" cy="387798"/>
          </a:xfrm>
        </p:spPr>
        <p:txBody>
          <a:bodyPr/>
          <a:lstStyle>
            <a:lvl1pPr>
              <a:defRPr sz="2800" b="1">
                <a:latin typeface="Microsoft JhengHei UI" panose="020B0604030504040204" pitchFamily="34" charset="-120"/>
                <a:ea typeface="Microsoft JhengHei UI" panose="020B0604030504040204" pitchFamily="34" charset="-120"/>
                <a:cs typeface="Microsoft Sans Serif"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9E42CD2-9F09-4728-BD23-A4E0B8B9BCD7}"/>
              </a:ext>
            </a:extLst>
          </p:cNvPr>
          <p:cNvSpPr>
            <a:spLocks noGrp="1"/>
          </p:cNvSpPr>
          <p:nvPr>
            <p:ph idx="1"/>
          </p:nvPr>
        </p:nvSpPr>
        <p:spPr>
          <a:xfrm>
            <a:off x="838200" y="1696529"/>
            <a:ext cx="10515600" cy="4351338"/>
          </a:xfrm>
        </p:spPr>
        <p:txBody>
          <a:bodyPr>
            <a:normAutofit/>
          </a:bodyPr>
          <a:lstStyle>
            <a:lvl1pPr>
              <a:defRPr sz="2400">
                <a:latin typeface="Microsoft JhengHei UI" panose="020B0604030504040204" pitchFamily="34" charset="-120"/>
                <a:ea typeface="Microsoft JhengHei UI" panose="020B0604030504040204" pitchFamily="34" charset="-120"/>
              </a:defRPr>
            </a:lvl1pPr>
            <a:lvl2pPr>
              <a:defRPr sz="2000">
                <a:latin typeface="Microsoft JhengHei UI" panose="020B0604030504040204" pitchFamily="34" charset="-120"/>
                <a:ea typeface="Microsoft JhengHei UI" panose="020B0604030504040204" pitchFamily="34" charset="-120"/>
              </a:defRPr>
            </a:lvl2pPr>
            <a:lvl3pPr>
              <a:defRPr sz="1800">
                <a:latin typeface="Microsoft JhengHei UI" panose="020B0604030504040204" pitchFamily="34" charset="-120"/>
                <a:ea typeface="Microsoft JhengHei UI" panose="020B0604030504040204" pitchFamily="34" charset="-120"/>
              </a:defRPr>
            </a:lvl3pPr>
            <a:lvl4pPr>
              <a:defRPr sz="1600">
                <a:latin typeface="Microsoft JhengHei UI" panose="020B0604030504040204" pitchFamily="34" charset="-120"/>
                <a:ea typeface="Microsoft JhengHei UI" panose="020B0604030504040204" pitchFamily="34" charset="-120"/>
              </a:defRPr>
            </a:lvl4pPr>
            <a:lvl5pPr>
              <a:defRPr sz="1600">
                <a:latin typeface="Microsoft JhengHei UI" panose="020B0604030504040204" pitchFamily="34" charset="-120"/>
                <a:ea typeface="Microsoft JhengHei UI" panose="020B0604030504040204" pitchFamily="34" charset="-1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D009156-10CB-429A-B6AE-294D9B30C93B}"/>
              </a:ext>
            </a:extLst>
          </p:cNvPr>
          <p:cNvSpPr>
            <a:spLocks noGrp="1"/>
          </p:cNvSpPr>
          <p:nvPr>
            <p:ph type="ftr" sz="quarter" idx="11"/>
          </p:nvPr>
        </p:nvSpPr>
        <p:spPr>
          <a:xfrm>
            <a:off x="838200" y="6356350"/>
            <a:ext cx="4495800" cy="365125"/>
          </a:xfrm>
        </p:spPr>
        <p:txBody>
          <a:bodyPr/>
          <a:lstStyle>
            <a:lvl1pPr algn="l">
              <a:defRPr sz="1050"/>
            </a:lvl1p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406F603B-983D-47D8-89CF-5F2A8BFDE0FF}"/>
              </a:ext>
            </a:extLst>
          </p:cNvPr>
          <p:cNvSpPr>
            <a:spLocks noGrp="1"/>
          </p:cNvSpPr>
          <p:nvPr>
            <p:ph type="sldNum" sz="quarter" idx="12"/>
          </p:nvPr>
        </p:nvSpPr>
        <p:spPr>
          <a:xfrm>
            <a:off x="11072190" y="6356350"/>
            <a:ext cx="281609" cy="365125"/>
          </a:xfrm>
        </p:spPr>
        <p:txBody>
          <a:bodyPr/>
          <a:lstStyle>
            <a:lvl1pPr>
              <a:defRPr sz="1050"/>
            </a:lvl1pPr>
          </a:lstStyle>
          <a:p>
            <a:fld id="{8427212B-DAB7-41D9-8B3C-111279E9B140}" type="slidenum">
              <a:rPr lang="en-US" smtClean="0"/>
              <a:pPr/>
              <a:t>‹#›</a:t>
            </a:fld>
            <a:endParaRPr lang="en-US"/>
          </a:p>
        </p:txBody>
      </p:sp>
      <p:pic>
        <p:nvPicPr>
          <p:cNvPr id="7" name="Picture 6">
            <a:extLst>
              <a:ext uri="{FF2B5EF4-FFF2-40B4-BE49-F238E27FC236}">
                <a16:creationId xmlns:a16="http://schemas.microsoft.com/office/drawing/2014/main" id="{6E6B5735-53DC-4466-A0B0-D53814F04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9705" y="223837"/>
            <a:ext cx="968188" cy="457200"/>
          </a:xfrm>
          <a:prstGeom prst="rect">
            <a:avLst/>
          </a:prstGeom>
        </p:spPr>
      </p:pic>
      <p:sp>
        <p:nvSpPr>
          <p:cNvPr id="8" name="Slide Number Placeholder 5">
            <a:extLst>
              <a:ext uri="{FF2B5EF4-FFF2-40B4-BE49-F238E27FC236}">
                <a16:creationId xmlns:a16="http://schemas.microsoft.com/office/drawing/2014/main" id="{65B5E6AB-9021-4B7D-A679-92238A43DD11}"/>
              </a:ext>
            </a:extLst>
          </p:cNvPr>
          <p:cNvSpPr txBox="1">
            <a:spLocks/>
          </p:cNvSpPr>
          <p:nvPr userDrawn="1"/>
        </p:nvSpPr>
        <p:spPr>
          <a:xfrm>
            <a:off x="10544176" y="6356350"/>
            <a:ext cx="466334" cy="365125"/>
          </a:xfrm>
          <a:prstGeom prst="rect">
            <a:avLst/>
          </a:prstGeom>
        </p:spPr>
        <p:txBody>
          <a:bodyPr vert="horz" lIns="0" tIns="0" rIns="0" bIns="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Page</a:t>
            </a:r>
          </a:p>
        </p:txBody>
      </p:sp>
    </p:spTree>
    <p:extLst>
      <p:ext uri="{BB962C8B-B14F-4D97-AF65-F5344CB8AC3E}">
        <p14:creationId xmlns:p14="http://schemas.microsoft.com/office/powerpoint/2010/main" val="369236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F7862-B58D-41DD-B0A1-5CB7B0CDED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2214B4-F923-4A20-B493-57313490C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5843C3-83F3-4C02-9B7E-4E8288168D3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5F4718-C4CE-44FC-A90F-E1F6E2D329B6}"/>
              </a:ext>
            </a:extLst>
          </p:cNvPr>
          <p:cNvSpPr>
            <a:spLocks noGrp="1"/>
          </p:cNvSpPr>
          <p:nvPr>
            <p:ph type="ftr" sz="quarter" idx="11"/>
          </p:nvPr>
        </p:nvSpPr>
        <p:spPr/>
        <p:txBody>
          <a:body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EF4E2153-4DB8-4B31-83F5-E86EA9759883}"/>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386169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E48F-042E-45B9-A68F-A2BE048CF1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BDC6AA-27BB-4FA5-9DE3-EC0FC47929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ACF68D-79CA-4D41-AF32-16AD3CB16B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B4522-A234-4846-890F-5312B383874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19924AD-9D56-4B70-A56C-AE9C01DF8AA4}"/>
              </a:ext>
            </a:extLst>
          </p:cNvPr>
          <p:cNvSpPr>
            <a:spLocks noGrp="1"/>
          </p:cNvSpPr>
          <p:nvPr>
            <p:ph type="ftr" sz="quarter" idx="11"/>
          </p:nvPr>
        </p:nvSpPr>
        <p:spPr/>
        <p:txBody>
          <a:bodyPr/>
          <a:lstStyle/>
          <a:p>
            <a:r>
              <a:rPr lang="en-US"/>
              <a:t>Copyright © 2005-2023  Inventys Research Company, All Rights Reserved. </a:t>
            </a:r>
          </a:p>
        </p:txBody>
      </p:sp>
      <p:sp>
        <p:nvSpPr>
          <p:cNvPr id="7" name="Slide Number Placeholder 6">
            <a:extLst>
              <a:ext uri="{FF2B5EF4-FFF2-40B4-BE49-F238E27FC236}">
                <a16:creationId xmlns:a16="http://schemas.microsoft.com/office/drawing/2014/main" id="{D6D14C28-876E-41BF-AF76-5C02A3BC0BCC}"/>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140387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438D5-0568-47C4-A52E-404238FA83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2A68D6-CC2A-4CA0-8BCE-CD8D309B1D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08F10-AA8C-4291-8EF9-2748767291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011D27-2C89-4CFA-8040-774C746085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828F3-B123-4559-9B52-2971F78BEC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05188-DE9E-48BD-97BA-CDC215AC86F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63C3FCE-9003-4E11-AE4D-6CFECC953B03}"/>
              </a:ext>
            </a:extLst>
          </p:cNvPr>
          <p:cNvSpPr>
            <a:spLocks noGrp="1"/>
          </p:cNvSpPr>
          <p:nvPr>
            <p:ph type="ftr" sz="quarter" idx="11"/>
          </p:nvPr>
        </p:nvSpPr>
        <p:spPr/>
        <p:txBody>
          <a:bodyPr/>
          <a:lstStyle/>
          <a:p>
            <a:r>
              <a:rPr lang="en-US"/>
              <a:t>Copyright © 2005-2023  Inventys Research Company, All Rights Reserved. </a:t>
            </a:r>
          </a:p>
        </p:txBody>
      </p:sp>
      <p:sp>
        <p:nvSpPr>
          <p:cNvPr id="9" name="Slide Number Placeholder 8">
            <a:extLst>
              <a:ext uri="{FF2B5EF4-FFF2-40B4-BE49-F238E27FC236}">
                <a16:creationId xmlns:a16="http://schemas.microsoft.com/office/drawing/2014/main" id="{182C8999-A619-45F2-8918-F0432A1FBA79}"/>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977988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B84BC-0D83-437C-A891-632467D1C9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CA46D6-111A-4861-9603-F8DB735F65D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1CB28D7-C768-45F7-B092-3F930D55338E}"/>
              </a:ext>
            </a:extLst>
          </p:cNvPr>
          <p:cNvSpPr>
            <a:spLocks noGrp="1"/>
          </p:cNvSpPr>
          <p:nvPr>
            <p:ph type="ftr" sz="quarter" idx="11"/>
          </p:nvPr>
        </p:nvSpPr>
        <p:spPr/>
        <p:txBody>
          <a:bodyPr/>
          <a:lstStyle/>
          <a:p>
            <a:r>
              <a:rPr lang="en-US"/>
              <a:t>Copyright © 2005-2023  Inventys Research Company, All Rights Reserved. </a:t>
            </a:r>
          </a:p>
        </p:txBody>
      </p:sp>
      <p:sp>
        <p:nvSpPr>
          <p:cNvPr id="5" name="Slide Number Placeholder 4">
            <a:extLst>
              <a:ext uri="{FF2B5EF4-FFF2-40B4-BE49-F238E27FC236}">
                <a16:creationId xmlns:a16="http://schemas.microsoft.com/office/drawing/2014/main" id="{3D6A055D-B580-4BED-BC60-2969193B3C87}"/>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623619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3138D7-003D-45CC-AF78-D3202F55040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B495864-E26D-4867-8021-850845480EF7}"/>
              </a:ext>
            </a:extLst>
          </p:cNvPr>
          <p:cNvSpPr>
            <a:spLocks noGrp="1"/>
          </p:cNvSpPr>
          <p:nvPr>
            <p:ph type="ftr" sz="quarter" idx="11"/>
          </p:nvPr>
        </p:nvSpPr>
        <p:spPr/>
        <p:txBody>
          <a:bodyPr/>
          <a:lstStyle/>
          <a:p>
            <a:r>
              <a:rPr lang="en-US"/>
              <a:t>Copyright © 2005-2023  Inventys Research Company, All Rights Reserved. </a:t>
            </a:r>
          </a:p>
        </p:txBody>
      </p:sp>
      <p:sp>
        <p:nvSpPr>
          <p:cNvPr id="4" name="Slide Number Placeholder 3">
            <a:extLst>
              <a:ext uri="{FF2B5EF4-FFF2-40B4-BE49-F238E27FC236}">
                <a16:creationId xmlns:a16="http://schemas.microsoft.com/office/drawing/2014/main" id="{F2651183-C640-4966-8FEC-1F988EBC4BF6}"/>
              </a:ext>
            </a:extLst>
          </p:cNvPr>
          <p:cNvSpPr>
            <a:spLocks noGrp="1"/>
          </p:cNvSpPr>
          <p:nvPr>
            <p:ph type="sldNum" sz="quarter" idx="12"/>
          </p:nvPr>
        </p:nvSpPr>
        <p:spPr/>
        <p:txBody>
          <a:bodyPr/>
          <a:lstStyle/>
          <a:p>
            <a:fld id="{8427212B-DAB7-41D9-8B3C-111279E9B140}" type="slidenum">
              <a:rPr lang="en-US" smtClean="0"/>
              <a:t>‹#›</a:t>
            </a:fld>
            <a:endParaRPr lang="en-US"/>
          </a:p>
        </p:txBody>
      </p:sp>
    </p:spTree>
    <p:extLst>
      <p:ext uri="{BB962C8B-B14F-4D97-AF65-F5344CB8AC3E}">
        <p14:creationId xmlns:p14="http://schemas.microsoft.com/office/powerpoint/2010/main" val="1787727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defPPr/>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defPPr/>
            <a:lvl1pPr algn="l">
              <a:defRPr>
                <a:solidFill>
                  <a:schemeClr val="tx1">
                    <a:tint val="75000"/>
                  </a:schemeClr>
                </a:solidFill>
              </a:defRPr>
            </a:lvl1pPr>
          </a:lstStyle>
          <a:p>
            <a:fld id="{1D8BD707-D9CF-40AE-B4C6-C98DA3205C09}" type="datetimeFigureOut">
              <a:rPr lang="en-US"/>
              <a:pPr/>
              <a:t>7/30/2024</a:t>
            </a:fld>
            <a:endParaRPr lang="en-US"/>
          </a:p>
        </p:txBody>
      </p:sp>
      <p:sp>
        <p:nvSpPr>
          <p:cNvPr id="4" name="Holder 4"/>
          <p:cNvSpPr>
            <a:spLocks noGrp="1"/>
          </p:cNvSpPr>
          <p:nvPr>
            <p:ph type="sldNum" sz="quarter" idx="7"/>
          </p:nvPr>
        </p:nvSpPr>
        <p:spPr/>
        <p:txBody>
          <a:bodyPr lIns="0" tIns="0" rIns="0" bIns="0"/>
          <a:lstStyle>
            <a:defPPr/>
            <a:lvl1pPr algn="r">
              <a:defRPr>
                <a:solidFill>
                  <a:schemeClr val="tx1">
                    <a:tint val="75000"/>
                  </a:schemeClr>
                </a:solidFill>
              </a:defRPr>
            </a:lvl1pPr>
          </a:lstStyle>
          <a:p>
            <a:fld id="{B6F15528-21DE-4FAA-801E-634DDDAF4B2B}" type="slidenum">
              <a:pPr/>
              <a:t>‹#›</a:t>
            </a:fld>
            <a:endParaRPr/>
          </a:p>
        </p:txBody>
      </p:sp>
    </p:spTree>
    <p:extLst>
      <p:ext uri="{BB962C8B-B14F-4D97-AF65-F5344CB8AC3E}">
        <p14:creationId xmlns:p14="http://schemas.microsoft.com/office/powerpoint/2010/main" val="38053717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8025-6064-411B-8F0B-CFEDABB59280}"/>
              </a:ext>
            </a:extLst>
          </p:cNvPr>
          <p:cNvSpPr>
            <a:spLocks noGrp="1"/>
          </p:cNvSpPr>
          <p:nvPr>
            <p:ph type="title"/>
          </p:nvPr>
        </p:nvSpPr>
        <p:spPr>
          <a:xfrm>
            <a:off x="838200" y="540646"/>
            <a:ext cx="10515600" cy="498598"/>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E651D805-E717-41CC-AAC0-BA14FBA6AC4F}"/>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A0D43-418F-4F1A-968C-89DFAF986D33}"/>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1728640-9F78-4EE8-ADE8-02DACD392373}"/>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1">
                    <a:tint val="75000"/>
                  </a:schemeClr>
                </a:solidFill>
              </a:defRPr>
            </a:lvl1pPr>
          </a:lstStyle>
          <a:p>
            <a:r>
              <a:rPr lang="en-US"/>
              <a:t>Copyright © 2005-2023  Inventys Research Company, All Rights Reserved. </a:t>
            </a:r>
          </a:p>
        </p:txBody>
      </p:sp>
      <p:sp>
        <p:nvSpPr>
          <p:cNvPr id="6" name="Slide Number Placeholder 5">
            <a:extLst>
              <a:ext uri="{FF2B5EF4-FFF2-40B4-BE49-F238E27FC236}">
                <a16:creationId xmlns:a16="http://schemas.microsoft.com/office/drawing/2014/main" id="{7F314CA8-B4A8-4D73-8421-5C51CBFB56F1}"/>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tx1">
                    <a:tint val="75000"/>
                  </a:schemeClr>
                </a:solidFill>
              </a:defRPr>
            </a:lvl1pPr>
          </a:lstStyle>
          <a:p>
            <a:fld id="{8427212B-DAB7-41D9-8B3C-111279E9B140}" type="slidenum">
              <a:rPr lang="en-US" smtClean="0"/>
              <a:t>‹#›</a:t>
            </a:fld>
            <a:endParaRPr lang="en-US"/>
          </a:p>
        </p:txBody>
      </p:sp>
    </p:spTree>
    <p:extLst>
      <p:ext uri="{BB962C8B-B14F-4D97-AF65-F5344CB8AC3E}">
        <p14:creationId xmlns:p14="http://schemas.microsoft.com/office/powerpoint/2010/main" val="3369771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3" r:id="rId6"/>
    <p:sldLayoutId id="2147483654" r:id="rId7"/>
    <p:sldLayoutId id="2147483655" r:id="rId8"/>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0000"/>
          </a:solidFill>
        </p:spPr>
        <p:txBody>
          <a:bodyPr wrap="square" lIns="0" tIns="0" rIns="0" bIns="0" rtlCol="0"/>
          <a:lstStyle>
            <a:defPPr/>
          </a:lstStyle>
          <a:p>
            <a:endParaRPr/>
          </a:p>
        </p:txBody>
      </p:sp>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defPPr/>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defPPr/>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defPPr/>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defPPr/>
            <a:lvl1pPr algn="l">
              <a:defRPr>
                <a:solidFill>
                  <a:schemeClr val="tx1">
                    <a:tint val="75000"/>
                  </a:schemeClr>
                </a:solidFill>
              </a:defRPr>
            </a:lvl1pPr>
          </a:lstStyle>
          <a:p>
            <a:fld id="{1D8BD707-D9CF-40AE-B4C6-C98DA3205C09}" type="datetimeFigureOut">
              <a:rPr lang="en-US"/>
              <a:pPr/>
              <a:t>7/30/2024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defPPr/>
            <a:lvl1pPr algn="r">
              <a:defRPr>
                <a:solidFill>
                  <a:schemeClr val="tx1">
                    <a:tint val="75000"/>
                  </a:schemeClr>
                </a:solidFill>
              </a:defRPr>
            </a:lvl1pPr>
          </a:lstStyle>
          <a:p>
            <a:fld id="{B6F15528-21DE-4FAA-801E-634DDDAF4B2B}" type="slidenum">
              <a:pPr/>
              <a:t>‹#›</a:t>
            </a:fld>
            <a:endParaRPr/>
          </a:p>
        </p:txBody>
      </p:sp>
    </p:spTree>
    <p:extLst>
      <p:ext uri="{BB962C8B-B14F-4D97-AF65-F5344CB8AC3E}">
        <p14:creationId xmlns:p14="http://schemas.microsoft.com/office/powerpoint/2010/main" val="578973056"/>
      </p:ext>
    </p:extLst>
  </p:cSld>
  <p:clrMap bg1="lt1" tx1="dk1" bg2="lt2" tx2="dk2" accent1="accent1" accent2="accent2" accent3="accent3" accent4="accent4" accent5="accent5" accent6="accent6" hlink="hlink" folHlink="folHlink"/>
  <p:sldLayoutIdLst>
    <p:sldLayoutId id="2147483658" r:id="rId1"/>
  </p:sldLayoutIdLst>
  <p:transition/>
  <p:txStyles>
    <p:titleStyle>
      <a:defPPr/>
      <a:lvl1pPr>
        <a:defRPr>
          <a:latin typeface="+mj-lt"/>
          <a:ea typeface="+mj-ea"/>
          <a:cs typeface="+mj-cs"/>
        </a:defRPr>
      </a:lvl1pPr>
    </p:titleStyle>
    <p:bodyStyle>
      <a:defPPr/>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defPPr/>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18" Type="http://schemas.openxmlformats.org/officeDocument/2006/relationships/image" Target="../media/image50.pn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image" Target="../media/image48.png"/><Relationship Id="rId20"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gif"/><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jpeg"/><Relationship Id="rId19" Type="http://schemas.openxmlformats.org/officeDocument/2006/relationships/image" Target="../media/image51.pn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gif"/><Relationship Id="rId22"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svg"/></Relationships>
</file>

<file path=ppt/slides/_rels/slide12.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sv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svg"/></Relationships>
</file>

<file path=ppt/slides/_rels/slide1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svg"/><Relationship Id="rId4" Type="http://schemas.openxmlformats.org/officeDocument/2006/relationships/image" Target="../media/image75.jpeg"/><Relationship Id="rId9"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chart" Target="../charts/chart1.xml"/><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hart" Target="../charts/chart3.xml"/><Relationship Id="rId7" Type="http://schemas.openxmlformats.org/officeDocument/2006/relationships/image" Target="../media/image30.svg"/><Relationship Id="rId12"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chart" Target="../charts/chart5.xml"/><Relationship Id="rId10" Type="http://schemas.openxmlformats.org/officeDocument/2006/relationships/image" Target="../media/image33.png"/><Relationship Id="rId4" Type="http://schemas.openxmlformats.org/officeDocument/2006/relationships/chart" Target="../charts/chart4.xml"/><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0191A68-5DE5-4BF2-8B81-C55132E49D8F}"/>
              </a:ext>
            </a:extLst>
          </p:cNvPr>
          <p:cNvSpPr/>
          <p:nvPr/>
        </p:nvSpPr>
        <p:spPr>
          <a:xfrm>
            <a:off x="6015347" y="0"/>
            <a:ext cx="6248401" cy="5608096"/>
          </a:xfrm>
          <a:custGeom>
            <a:avLst/>
            <a:gdLst>
              <a:gd name="connsiteX0" fmla="*/ 383290 w 5830957"/>
              <a:gd name="connsiteY0" fmla="*/ 0 h 5233430"/>
              <a:gd name="connsiteX1" fmla="*/ 5830957 w 5830957"/>
              <a:gd name="connsiteY1" fmla="*/ 0 h 5233430"/>
              <a:gd name="connsiteX2" fmla="*/ 5830957 w 5830957"/>
              <a:gd name="connsiteY2" fmla="*/ 4469456 h 5233430"/>
              <a:gd name="connsiteX3" fmla="*/ 5634711 w 5830957"/>
              <a:gd name="connsiteY3" fmla="*/ 4616206 h 5233430"/>
              <a:gd name="connsiteX4" fmla="*/ 3614057 w 5830957"/>
              <a:gd name="connsiteY4" fmla="*/ 5233430 h 5233430"/>
              <a:gd name="connsiteX5" fmla="*/ 0 w 5830957"/>
              <a:gd name="connsiteY5" fmla="*/ 1619373 h 5233430"/>
              <a:gd name="connsiteX6" fmla="*/ 356385 w 5830957"/>
              <a:gd name="connsiteY6" fmla="*/ 52530 h 5233430"/>
              <a:gd name="connsiteX7" fmla="*/ 383290 w 5830957"/>
              <a:gd name="connsiteY7" fmla="*/ 0 h 523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0957" h="5233430">
                <a:moveTo>
                  <a:pt x="383290" y="0"/>
                </a:moveTo>
                <a:lnTo>
                  <a:pt x="5830957" y="0"/>
                </a:lnTo>
                <a:lnTo>
                  <a:pt x="5830957" y="4469456"/>
                </a:lnTo>
                <a:lnTo>
                  <a:pt x="5634711" y="4616206"/>
                </a:lnTo>
                <a:cubicBezTo>
                  <a:pt x="5057904" y="5005889"/>
                  <a:pt x="4362553" y="5233430"/>
                  <a:pt x="3614057" y="5233430"/>
                </a:cubicBezTo>
                <a:cubicBezTo>
                  <a:pt x="1618068" y="5233430"/>
                  <a:pt x="0" y="3615362"/>
                  <a:pt x="0" y="1619373"/>
                </a:cubicBezTo>
                <a:cubicBezTo>
                  <a:pt x="0" y="1058001"/>
                  <a:pt x="127992" y="526523"/>
                  <a:pt x="356385" y="52530"/>
                </a:cubicBezTo>
                <a:lnTo>
                  <a:pt x="383290" y="0"/>
                </a:ln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7" name="Picture 136">
            <a:extLst>
              <a:ext uri="{FF2B5EF4-FFF2-40B4-BE49-F238E27FC236}">
                <a16:creationId xmlns:a16="http://schemas.microsoft.com/office/drawing/2014/main" id="{21767F34-4E93-4117-B6EB-5BABC6AABEB5}"/>
              </a:ext>
            </a:extLst>
          </p:cNvPr>
          <p:cNvPicPr>
            <a:picLocks noChangeAspect="1"/>
          </p:cNvPicPr>
          <p:nvPr/>
        </p:nvPicPr>
        <p:blipFill rotWithShape="1">
          <a:blip r:embed="rId3">
            <a:extLst>
              <a:ext uri="{28A0092B-C50C-407E-A947-70E740481C1C}">
                <a14:useLocalDpi xmlns:a14="http://schemas.microsoft.com/office/drawing/2010/main" val="0"/>
              </a:ext>
            </a:extLst>
          </a:blip>
          <a:srcRect l="2973" r="2973"/>
          <a:stretch/>
        </p:blipFill>
        <p:spPr>
          <a:xfrm>
            <a:off x="6770418" y="-1225403"/>
            <a:ext cx="6131956" cy="6131956"/>
          </a:xfrm>
          <a:prstGeom prst="ellipse">
            <a:avLst/>
          </a:prstGeom>
          <a:ln w="111125">
            <a:solidFill>
              <a:srgbClr val="ACCF59"/>
            </a:solidFill>
          </a:ln>
          <a:effectLst>
            <a:outerShdw blurRad="152400" dist="38100" dir="5400000" algn="t" rotWithShape="0">
              <a:prstClr val="black">
                <a:alpha val="20000"/>
              </a:prstClr>
            </a:outerShdw>
          </a:effectLst>
        </p:spPr>
      </p:pic>
      <p:sp>
        <p:nvSpPr>
          <p:cNvPr id="4" name="Footer Placeholder 3">
            <a:extLst>
              <a:ext uri="{FF2B5EF4-FFF2-40B4-BE49-F238E27FC236}">
                <a16:creationId xmlns:a16="http://schemas.microsoft.com/office/drawing/2014/main" id="{B6773B24-FEB1-4762-A680-8DC7CB407248}"/>
              </a:ext>
            </a:extLst>
          </p:cNvPr>
          <p:cNvSpPr>
            <a:spLocks noGrp="1"/>
          </p:cNvSpPr>
          <p:nvPr>
            <p:ph type="ftr" sz="quarter" idx="11"/>
          </p:nvPr>
        </p:nvSpPr>
        <p:spPr/>
        <p:txBody>
          <a:bodyPr/>
          <a:lstStyle/>
          <a:p>
            <a:pPr lvl="0">
              <a:defRPr/>
            </a:pPr>
            <a:r>
              <a:rPr lang="en-US" dirty="0">
                <a:solidFill>
                  <a:prstClr val="white"/>
                </a:solidFill>
              </a:rPr>
              <a:t>Copyright © 2005-2024  Inventys Research Company, All Rights Reserved. </a:t>
            </a:r>
          </a:p>
        </p:txBody>
      </p:sp>
      <p:sp>
        <p:nvSpPr>
          <p:cNvPr id="5" name="Slide Number Placeholder 4">
            <a:extLst>
              <a:ext uri="{FF2B5EF4-FFF2-40B4-BE49-F238E27FC236}">
                <a16:creationId xmlns:a16="http://schemas.microsoft.com/office/drawing/2014/main" id="{AEA8578F-AB28-411E-A42A-93AF799B7F59}"/>
              </a:ext>
            </a:extLst>
          </p:cNvPr>
          <p:cNvSpPr>
            <a:spLocks noGrp="1"/>
          </p:cNvSpPr>
          <p:nvPr>
            <p:ph type="sldNum" sz="quarter" idx="12"/>
          </p:nvPr>
        </p:nvSpPr>
        <p:spPr/>
        <p:txBody>
          <a:bodyPr/>
          <a:lstStyle/>
          <a:p>
            <a:fld id="{8427212B-DAB7-41D9-8B3C-111279E9B140}" type="slidenum">
              <a:rPr lang="en-US" smtClean="0">
                <a:solidFill>
                  <a:schemeClr val="bg1"/>
                </a:solidFill>
              </a:rPr>
              <a:pPr/>
              <a:t>1</a:t>
            </a:fld>
            <a:endParaRPr lang="en-US">
              <a:solidFill>
                <a:schemeClr val="bg1"/>
              </a:solidFill>
            </a:endParaRPr>
          </a:p>
        </p:txBody>
      </p:sp>
      <p:sp>
        <p:nvSpPr>
          <p:cNvPr id="6" name="Title 3">
            <a:extLst>
              <a:ext uri="{FF2B5EF4-FFF2-40B4-BE49-F238E27FC236}">
                <a16:creationId xmlns:a16="http://schemas.microsoft.com/office/drawing/2014/main" id="{63D4A80E-744A-47AE-8CB5-2D7A7DC3758A}"/>
              </a:ext>
            </a:extLst>
          </p:cNvPr>
          <p:cNvSpPr>
            <a:spLocks noGrp="1"/>
          </p:cNvSpPr>
          <p:nvPr>
            <p:ph type="title"/>
          </p:nvPr>
        </p:nvSpPr>
        <p:spPr>
          <a:xfrm>
            <a:off x="838200" y="697990"/>
            <a:ext cx="5257800" cy="1107996"/>
          </a:xfrm>
        </p:spPr>
        <p:txBody>
          <a:bodyPr/>
          <a:lstStyle/>
          <a:p>
            <a:r>
              <a:rPr lang="en-US" sz="4000" dirty="0">
                <a:solidFill>
                  <a:schemeClr val="bg1"/>
                </a:solidFill>
              </a:rPr>
              <a:t>Inventys</a:t>
            </a:r>
            <a:r>
              <a:rPr lang="en-US" sz="4000" dirty="0">
                <a:solidFill>
                  <a:schemeClr val="accent3"/>
                </a:solidFill>
              </a:rPr>
              <a:t> </a:t>
            </a:r>
            <a:r>
              <a:rPr lang="en-US" sz="4000" dirty="0">
                <a:solidFill>
                  <a:schemeClr val="bg1"/>
                </a:solidFill>
              </a:rPr>
              <a:t>–</a:t>
            </a:r>
            <a:r>
              <a:rPr lang="en-US" sz="4000" dirty="0">
                <a:solidFill>
                  <a:schemeClr val="accent3"/>
                </a:solidFill>
              </a:rPr>
              <a:t> </a:t>
            </a:r>
            <a:br>
              <a:rPr lang="en-US" sz="4000" dirty="0">
                <a:solidFill>
                  <a:schemeClr val="accent3"/>
                </a:solidFill>
              </a:rPr>
            </a:br>
            <a:r>
              <a:rPr lang="en-US" sz="4000" dirty="0">
                <a:solidFill>
                  <a:srgbClr val="FBB425"/>
                </a:solidFill>
              </a:rPr>
              <a:t>Corporate Overview</a:t>
            </a:r>
          </a:p>
        </p:txBody>
      </p:sp>
      <p:grpSp>
        <p:nvGrpSpPr>
          <p:cNvPr id="22" name="Group 21">
            <a:extLst>
              <a:ext uri="{FF2B5EF4-FFF2-40B4-BE49-F238E27FC236}">
                <a16:creationId xmlns:a16="http://schemas.microsoft.com/office/drawing/2014/main" id="{CDC86985-DA02-4DBF-B151-2DCDB015FFED}"/>
              </a:ext>
            </a:extLst>
          </p:cNvPr>
          <p:cNvGrpSpPr/>
          <p:nvPr/>
        </p:nvGrpSpPr>
        <p:grpSpPr>
          <a:xfrm>
            <a:off x="838199" y="2338650"/>
            <a:ext cx="2565585" cy="1381865"/>
            <a:chOff x="838199" y="2516450"/>
            <a:chExt cx="3402205" cy="1928550"/>
          </a:xfrm>
        </p:grpSpPr>
        <p:grpSp>
          <p:nvGrpSpPr>
            <p:cNvPr id="17" name="Group 16">
              <a:extLst>
                <a:ext uri="{FF2B5EF4-FFF2-40B4-BE49-F238E27FC236}">
                  <a16:creationId xmlns:a16="http://schemas.microsoft.com/office/drawing/2014/main" id="{1890E158-2B70-415C-906A-A4040786271D}"/>
                </a:ext>
              </a:extLst>
            </p:cNvPr>
            <p:cNvGrpSpPr/>
            <p:nvPr/>
          </p:nvGrpSpPr>
          <p:grpSpPr>
            <a:xfrm>
              <a:off x="838199" y="2516450"/>
              <a:ext cx="3402205" cy="912550"/>
              <a:chOff x="838199" y="2516450"/>
              <a:chExt cx="3402205" cy="912550"/>
            </a:xfrm>
          </p:grpSpPr>
          <p:sp>
            <p:nvSpPr>
              <p:cNvPr id="14" name="Rectangle: Rounded Corners 13">
                <a:extLst>
                  <a:ext uri="{FF2B5EF4-FFF2-40B4-BE49-F238E27FC236}">
                    <a16:creationId xmlns:a16="http://schemas.microsoft.com/office/drawing/2014/main" id="{F8B48C9A-E0EE-4F2A-A937-DCDF4835A787}"/>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xtBox 14">
                <a:extLst>
                  <a:ext uri="{FF2B5EF4-FFF2-40B4-BE49-F238E27FC236}">
                    <a16:creationId xmlns:a16="http://schemas.microsoft.com/office/drawing/2014/main" id="{B9DCC22B-9DC1-41A5-9282-95A99B72BB0C}"/>
                  </a:ext>
                </a:extLst>
              </p:cNvPr>
              <p:cNvSpPr txBox="1"/>
              <p:nvPr/>
            </p:nvSpPr>
            <p:spPr>
              <a:xfrm>
                <a:off x="1353594" y="2817735"/>
                <a:ext cx="2759001" cy="300677"/>
              </a:xfrm>
              <a:prstGeom prst="rect">
                <a:avLst/>
              </a:prstGeom>
              <a:noFill/>
            </p:spPr>
            <p:txBody>
              <a:bodyPr wrap="square" lIns="0" tIns="0" rIns="0" bIns="0" rtlCol="0" anchor="ctr">
                <a:spAutoFit/>
              </a:bodyPr>
              <a:lstStyle/>
              <a:p>
                <a:r>
                  <a:rPr lang="en-US" sz="1400" dirty="0"/>
                  <a:t>Inventys Service Offerings</a:t>
                </a:r>
              </a:p>
            </p:txBody>
          </p:sp>
          <p:sp>
            <p:nvSpPr>
              <p:cNvPr id="16" name="Rectangle: Top Corners Rounded 15">
                <a:extLst>
                  <a:ext uri="{FF2B5EF4-FFF2-40B4-BE49-F238E27FC236}">
                    <a16:creationId xmlns:a16="http://schemas.microsoft.com/office/drawing/2014/main" id="{F41BC3DE-BED1-4FDB-9B87-9FC2D2A9617F}"/>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8" name="Group 17">
              <a:extLst>
                <a:ext uri="{FF2B5EF4-FFF2-40B4-BE49-F238E27FC236}">
                  <a16:creationId xmlns:a16="http://schemas.microsoft.com/office/drawing/2014/main" id="{87B55BD9-DDBC-4091-A578-7E025B686CC0}"/>
                </a:ext>
              </a:extLst>
            </p:cNvPr>
            <p:cNvGrpSpPr/>
            <p:nvPr/>
          </p:nvGrpSpPr>
          <p:grpSpPr>
            <a:xfrm>
              <a:off x="838199" y="3532450"/>
              <a:ext cx="3402205" cy="912550"/>
              <a:chOff x="838199" y="2516450"/>
              <a:chExt cx="3402205" cy="912550"/>
            </a:xfrm>
          </p:grpSpPr>
          <p:sp>
            <p:nvSpPr>
              <p:cNvPr id="19" name="Rectangle: Rounded Corners 18">
                <a:extLst>
                  <a:ext uri="{FF2B5EF4-FFF2-40B4-BE49-F238E27FC236}">
                    <a16:creationId xmlns:a16="http://schemas.microsoft.com/office/drawing/2014/main" id="{A0F10E4B-D926-4887-84DF-2F1D4CEFC9DF}"/>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Box 19">
                <a:extLst>
                  <a:ext uri="{FF2B5EF4-FFF2-40B4-BE49-F238E27FC236}">
                    <a16:creationId xmlns:a16="http://schemas.microsoft.com/office/drawing/2014/main" id="{4612CCAA-1533-4800-8A26-089A89A1F0B7}"/>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a:t>Mission &amp; Values</a:t>
                </a:r>
              </a:p>
            </p:txBody>
          </p:sp>
          <p:sp>
            <p:nvSpPr>
              <p:cNvPr id="21" name="Rectangle: Top Corners Rounded 20">
                <a:extLst>
                  <a:ext uri="{FF2B5EF4-FFF2-40B4-BE49-F238E27FC236}">
                    <a16:creationId xmlns:a16="http://schemas.microsoft.com/office/drawing/2014/main" id="{38B0AE86-D20D-4E29-A826-3F14897423BB}"/>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grpSp>
        <p:nvGrpSpPr>
          <p:cNvPr id="33" name="Group 32">
            <a:extLst>
              <a:ext uri="{FF2B5EF4-FFF2-40B4-BE49-F238E27FC236}">
                <a16:creationId xmlns:a16="http://schemas.microsoft.com/office/drawing/2014/main" id="{A73635B8-7DEE-4A09-AE66-E5A9654CF9F5}"/>
              </a:ext>
            </a:extLst>
          </p:cNvPr>
          <p:cNvGrpSpPr/>
          <p:nvPr/>
        </p:nvGrpSpPr>
        <p:grpSpPr>
          <a:xfrm>
            <a:off x="3613057" y="2338650"/>
            <a:ext cx="2565585" cy="653870"/>
            <a:chOff x="838199" y="2516450"/>
            <a:chExt cx="3402205" cy="912550"/>
          </a:xfrm>
        </p:grpSpPr>
        <p:sp>
          <p:nvSpPr>
            <p:cNvPr id="38" name="Rectangle: Rounded Corners 37">
              <a:extLst>
                <a:ext uri="{FF2B5EF4-FFF2-40B4-BE49-F238E27FC236}">
                  <a16:creationId xmlns:a16="http://schemas.microsoft.com/office/drawing/2014/main" id="{8537D4D2-C0C7-4030-B250-865FE26440D3}"/>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a:extLst>
                <a:ext uri="{FF2B5EF4-FFF2-40B4-BE49-F238E27FC236}">
                  <a16:creationId xmlns:a16="http://schemas.microsoft.com/office/drawing/2014/main" id="{13293472-CB87-4507-8938-26DA655D7672}"/>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Key Statistics</a:t>
              </a:r>
            </a:p>
          </p:txBody>
        </p:sp>
        <p:sp>
          <p:nvSpPr>
            <p:cNvPr id="40" name="Rectangle: Top Corners Rounded 39">
              <a:extLst>
                <a:ext uri="{FF2B5EF4-FFF2-40B4-BE49-F238E27FC236}">
                  <a16:creationId xmlns:a16="http://schemas.microsoft.com/office/drawing/2014/main" id="{5D773252-465C-4973-8866-468DC14D0032}"/>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2" name="Group 41">
            <a:extLst>
              <a:ext uri="{FF2B5EF4-FFF2-40B4-BE49-F238E27FC236}">
                <a16:creationId xmlns:a16="http://schemas.microsoft.com/office/drawing/2014/main" id="{CF5FEC44-4251-4DDB-AC38-0199DBD9EE43}"/>
              </a:ext>
            </a:extLst>
          </p:cNvPr>
          <p:cNvGrpSpPr/>
          <p:nvPr/>
        </p:nvGrpSpPr>
        <p:grpSpPr>
          <a:xfrm>
            <a:off x="838199" y="3794640"/>
            <a:ext cx="2565585" cy="653870"/>
            <a:chOff x="838199" y="2516450"/>
            <a:chExt cx="3402205" cy="912550"/>
          </a:xfrm>
        </p:grpSpPr>
        <p:sp>
          <p:nvSpPr>
            <p:cNvPr id="47" name="Rectangle: Rounded Corners 46">
              <a:extLst>
                <a:ext uri="{FF2B5EF4-FFF2-40B4-BE49-F238E27FC236}">
                  <a16:creationId xmlns:a16="http://schemas.microsoft.com/office/drawing/2014/main" id="{97DD9AB0-9B41-4DD9-8531-B1CAB69CCA62}"/>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TextBox 47">
              <a:extLst>
                <a:ext uri="{FF2B5EF4-FFF2-40B4-BE49-F238E27FC236}">
                  <a16:creationId xmlns:a16="http://schemas.microsoft.com/office/drawing/2014/main" id="{142223C1-4CDF-4E6A-9FDC-6F92C7C62485}"/>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Safety &amp; Sustainability</a:t>
              </a:r>
            </a:p>
          </p:txBody>
        </p:sp>
        <p:sp>
          <p:nvSpPr>
            <p:cNvPr id="49" name="Rectangle: Top Corners Rounded 48">
              <a:extLst>
                <a:ext uri="{FF2B5EF4-FFF2-40B4-BE49-F238E27FC236}">
                  <a16:creationId xmlns:a16="http://schemas.microsoft.com/office/drawing/2014/main" id="{E265CF09-56C7-4070-B34A-9AB547B68D4E}"/>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3" name="Group 42">
            <a:extLst>
              <a:ext uri="{FF2B5EF4-FFF2-40B4-BE49-F238E27FC236}">
                <a16:creationId xmlns:a16="http://schemas.microsoft.com/office/drawing/2014/main" id="{52116B4F-0A31-4CCF-9315-ADB5BAE2715C}"/>
              </a:ext>
            </a:extLst>
          </p:cNvPr>
          <p:cNvGrpSpPr/>
          <p:nvPr/>
        </p:nvGrpSpPr>
        <p:grpSpPr>
          <a:xfrm>
            <a:off x="838199" y="4522635"/>
            <a:ext cx="2565585" cy="653870"/>
            <a:chOff x="838199" y="2516450"/>
            <a:chExt cx="3402205" cy="912550"/>
          </a:xfrm>
        </p:grpSpPr>
        <p:sp>
          <p:nvSpPr>
            <p:cNvPr id="44" name="Rectangle: Rounded Corners 43">
              <a:extLst>
                <a:ext uri="{FF2B5EF4-FFF2-40B4-BE49-F238E27FC236}">
                  <a16:creationId xmlns:a16="http://schemas.microsoft.com/office/drawing/2014/main" id="{FE501F82-9E1F-4973-9958-58C3E9E2DB5E}"/>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TextBox 44">
              <a:extLst>
                <a:ext uri="{FF2B5EF4-FFF2-40B4-BE49-F238E27FC236}">
                  <a16:creationId xmlns:a16="http://schemas.microsoft.com/office/drawing/2014/main" id="{7C3E02A8-70C7-4C52-87C9-51D678C81BDC}"/>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a:t>Deep Domain Expertise </a:t>
              </a:r>
            </a:p>
          </p:txBody>
        </p:sp>
        <p:sp>
          <p:nvSpPr>
            <p:cNvPr id="46" name="Rectangle: Top Corners Rounded 45">
              <a:extLst>
                <a:ext uri="{FF2B5EF4-FFF2-40B4-BE49-F238E27FC236}">
                  <a16:creationId xmlns:a16="http://schemas.microsoft.com/office/drawing/2014/main" id="{EAF7B1D2-4017-4087-BE5F-640198F521B9}"/>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1" name="Group 50">
            <a:extLst>
              <a:ext uri="{FF2B5EF4-FFF2-40B4-BE49-F238E27FC236}">
                <a16:creationId xmlns:a16="http://schemas.microsoft.com/office/drawing/2014/main" id="{B810F3CF-2B81-4FFC-82EE-7232B5FB63EC}"/>
              </a:ext>
            </a:extLst>
          </p:cNvPr>
          <p:cNvGrpSpPr/>
          <p:nvPr/>
        </p:nvGrpSpPr>
        <p:grpSpPr>
          <a:xfrm>
            <a:off x="3613057" y="3066644"/>
            <a:ext cx="2565585" cy="653870"/>
            <a:chOff x="838199" y="2516450"/>
            <a:chExt cx="3402205" cy="912550"/>
          </a:xfrm>
        </p:grpSpPr>
        <p:sp>
          <p:nvSpPr>
            <p:cNvPr id="56" name="Rectangle: Rounded Corners 55">
              <a:extLst>
                <a:ext uri="{FF2B5EF4-FFF2-40B4-BE49-F238E27FC236}">
                  <a16:creationId xmlns:a16="http://schemas.microsoft.com/office/drawing/2014/main" id="{851BF823-174C-42F4-B9B1-614F40A8D5E7}"/>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TextBox 56">
              <a:extLst>
                <a:ext uri="{FF2B5EF4-FFF2-40B4-BE49-F238E27FC236}">
                  <a16:creationId xmlns:a16="http://schemas.microsoft.com/office/drawing/2014/main" id="{81C5B316-7630-41CB-991E-404D366B65D3}"/>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Marquee Client Base</a:t>
              </a:r>
            </a:p>
          </p:txBody>
        </p:sp>
        <p:sp>
          <p:nvSpPr>
            <p:cNvPr id="58" name="Rectangle: Top Corners Rounded 57">
              <a:extLst>
                <a:ext uri="{FF2B5EF4-FFF2-40B4-BE49-F238E27FC236}">
                  <a16:creationId xmlns:a16="http://schemas.microsoft.com/office/drawing/2014/main" id="{B1611FAE-9E34-4807-8B2C-87335BA22271}"/>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2" name="Group 51">
            <a:extLst>
              <a:ext uri="{FF2B5EF4-FFF2-40B4-BE49-F238E27FC236}">
                <a16:creationId xmlns:a16="http://schemas.microsoft.com/office/drawing/2014/main" id="{E03C2981-04FA-4386-899F-4D6CC1A5838B}"/>
              </a:ext>
            </a:extLst>
          </p:cNvPr>
          <p:cNvGrpSpPr/>
          <p:nvPr/>
        </p:nvGrpSpPr>
        <p:grpSpPr>
          <a:xfrm>
            <a:off x="3613057" y="3794639"/>
            <a:ext cx="2565585" cy="653870"/>
            <a:chOff x="838199" y="2516450"/>
            <a:chExt cx="3402205" cy="912550"/>
          </a:xfrm>
        </p:grpSpPr>
        <p:sp>
          <p:nvSpPr>
            <p:cNvPr id="53" name="Rectangle: Rounded Corners 52">
              <a:extLst>
                <a:ext uri="{FF2B5EF4-FFF2-40B4-BE49-F238E27FC236}">
                  <a16:creationId xmlns:a16="http://schemas.microsoft.com/office/drawing/2014/main" id="{C57A5146-EEE2-4722-92F3-F5CBD95A0F61}"/>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TextBox 53">
              <a:extLst>
                <a:ext uri="{FF2B5EF4-FFF2-40B4-BE49-F238E27FC236}">
                  <a16:creationId xmlns:a16="http://schemas.microsoft.com/office/drawing/2014/main" id="{11A3B040-2781-4307-83A8-82AAFDDEEE5A}"/>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dirty="0"/>
                <a:t>Manufacturing Facilities</a:t>
              </a:r>
            </a:p>
          </p:txBody>
        </p:sp>
        <p:sp>
          <p:nvSpPr>
            <p:cNvPr id="55" name="Rectangle: Top Corners Rounded 54">
              <a:extLst>
                <a:ext uri="{FF2B5EF4-FFF2-40B4-BE49-F238E27FC236}">
                  <a16:creationId xmlns:a16="http://schemas.microsoft.com/office/drawing/2014/main" id="{E7B8FEB3-93D1-486B-B750-F9289A1F6445}"/>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60" name="Group 59">
            <a:extLst>
              <a:ext uri="{FF2B5EF4-FFF2-40B4-BE49-F238E27FC236}">
                <a16:creationId xmlns:a16="http://schemas.microsoft.com/office/drawing/2014/main" id="{FEB3DCB8-ACA2-4C55-A69F-F8BFF2C021A9}"/>
              </a:ext>
            </a:extLst>
          </p:cNvPr>
          <p:cNvGrpSpPr/>
          <p:nvPr/>
        </p:nvGrpSpPr>
        <p:grpSpPr>
          <a:xfrm>
            <a:off x="3613057" y="4554346"/>
            <a:ext cx="2565585" cy="653870"/>
            <a:chOff x="838199" y="2516450"/>
            <a:chExt cx="3402205" cy="912550"/>
          </a:xfrm>
        </p:grpSpPr>
        <p:sp>
          <p:nvSpPr>
            <p:cNvPr id="65" name="Rectangle: Rounded Corners 64">
              <a:extLst>
                <a:ext uri="{FF2B5EF4-FFF2-40B4-BE49-F238E27FC236}">
                  <a16:creationId xmlns:a16="http://schemas.microsoft.com/office/drawing/2014/main" id="{7774F4EC-8D53-483B-AF12-AA6940B0332B}"/>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TextBox 65">
              <a:extLst>
                <a:ext uri="{FF2B5EF4-FFF2-40B4-BE49-F238E27FC236}">
                  <a16:creationId xmlns:a16="http://schemas.microsoft.com/office/drawing/2014/main" id="{E7F7CF96-BCDB-4FAD-8920-8C5B17F4562D}"/>
                </a:ext>
              </a:extLst>
            </p:cNvPr>
            <p:cNvSpPr txBox="1"/>
            <p:nvPr/>
          </p:nvSpPr>
          <p:spPr>
            <a:xfrm>
              <a:off x="1353594" y="2822387"/>
              <a:ext cx="2561296" cy="300677"/>
            </a:xfrm>
            <a:prstGeom prst="rect">
              <a:avLst/>
            </a:prstGeom>
            <a:noFill/>
          </p:spPr>
          <p:txBody>
            <a:bodyPr wrap="square" lIns="0" tIns="0" rIns="0" bIns="0" rtlCol="0" anchor="ctr">
              <a:spAutoFit/>
            </a:bodyPr>
            <a:lstStyle/>
            <a:p>
              <a:r>
                <a:rPr lang="en-US" sz="1400" dirty="0"/>
                <a:t>New Capacity Timeline</a:t>
              </a:r>
            </a:p>
          </p:txBody>
        </p:sp>
        <p:sp>
          <p:nvSpPr>
            <p:cNvPr id="67" name="Rectangle: Top Corners Rounded 66">
              <a:extLst>
                <a:ext uri="{FF2B5EF4-FFF2-40B4-BE49-F238E27FC236}">
                  <a16:creationId xmlns:a16="http://schemas.microsoft.com/office/drawing/2014/main" id="{F9A17325-4D09-468B-BCCF-CF9B7E2E7DC5}"/>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4" name="Group 123">
            <a:extLst>
              <a:ext uri="{FF2B5EF4-FFF2-40B4-BE49-F238E27FC236}">
                <a16:creationId xmlns:a16="http://schemas.microsoft.com/office/drawing/2014/main" id="{533D9ECB-F1D4-4CFE-BE3D-5B81322F3035}"/>
              </a:ext>
            </a:extLst>
          </p:cNvPr>
          <p:cNvGrpSpPr/>
          <p:nvPr/>
        </p:nvGrpSpPr>
        <p:grpSpPr>
          <a:xfrm>
            <a:off x="838199" y="5250628"/>
            <a:ext cx="2565585" cy="653870"/>
            <a:chOff x="838199" y="2516450"/>
            <a:chExt cx="3402205" cy="912550"/>
          </a:xfrm>
        </p:grpSpPr>
        <p:sp>
          <p:nvSpPr>
            <p:cNvPr id="125" name="Rectangle: Rounded Corners 124">
              <a:extLst>
                <a:ext uri="{FF2B5EF4-FFF2-40B4-BE49-F238E27FC236}">
                  <a16:creationId xmlns:a16="http://schemas.microsoft.com/office/drawing/2014/main" id="{6BB375EA-9A8C-4129-A17F-9C93A6FDB908}"/>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TextBox 125">
              <a:extLst>
                <a:ext uri="{FF2B5EF4-FFF2-40B4-BE49-F238E27FC236}">
                  <a16:creationId xmlns:a16="http://schemas.microsoft.com/office/drawing/2014/main" id="{9D1737DA-579A-4A32-A89D-F00843AFEB70}"/>
                </a:ext>
              </a:extLst>
            </p:cNvPr>
            <p:cNvSpPr txBox="1"/>
            <p:nvPr/>
          </p:nvSpPr>
          <p:spPr>
            <a:xfrm>
              <a:off x="1353594" y="2817735"/>
              <a:ext cx="2561296" cy="300677"/>
            </a:xfrm>
            <a:prstGeom prst="rect">
              <a:avLst/>
            </a:prstGeom>
            <a:noFill/>
          </p:spPr>
          <p:txBody>
            <a:bodyPr wrap="square" lIns="0" tIns="0" rIns="0" bIns="0" rtlCol="0" anchor="ctr">
              <a:spAutoFit/>
            </a:bodyPr>
            <a:lstStyle/>
            <a:p>
              <a:r>
                <a:rPr lang="en-US" sz="1400"/>
                <a:t>Wide Chemistry Range</a:t>
              </a:r>
            </a:p>
          </p:txBody>
        </p:sp>
        <p:sp>
          <p:nvSpPr>
            <p:cNvPr id="127" name="Rectangle: Top Corners Rounded 126">
              <a:extLst>
                <a:ext uri="{FF2B5EF4-FFF2-40B4-BE49-F238E27FC236}">
                  <a16:creationId xmlns:a16="http://schemas.microsoft.com/office/drawing/2014/main" id="{82EA0E1D-4D74-4671-9875-E0E7A4764D35}"/>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pic>
        <p:nvPicPr>
          <p:cNvPr id="140" name="Picture 139">
            <a:extLst>
              <a:ext uri="{FF2B5EF4-FFF2-40B4-BE49-F238E27FC236}">
                <a16:creationId xmlns:a16="http://schemas.microsoft.com/office/drawing/2014/main" id="{1C043072-7849-4995-8FDA-255596EF72AD}"/>
              </a:ext>
            </a:extLst>
          </p:cNvPr>
          <p:cNvPicPr>
            <a:picLocks noChangeAspect="1"/>
          </p:cNvPicPr>
          <p:nvPr/>
        </p:nvPicPr>
        <p:blipFill rotWithShape="1">
          <a:blip r:embed="rId4">
            <a:extLst>
              <a:ext uri="{28A0092B-C50C-407E-A947-70E740481C1C}">
                <a14:useLocalDpi xmlns:a14="http://schemas.microsoft.com/office/drawing/2010/main" val="0"/>
              </a:ext>
            </a:extLst>
          </a:blip>
          <a:srcRect l="26816" t="12224" r="14593"/>
          <a:stretch/>
        </p:blipFill>
        <p:spPr>
          <a:xfrm>
            <a:off x="9397815" y="3780340"/>
            <a:ext cx="2201883" cy="2201883"/>
          </a:xfrm>
          <a:prstGeom prst="ellipse">
            <a:avLst/>
          </a:prstGeom>
          <a:ln w="104775">
            <a:solidFill>
              <a:schemeClr val="accent5"/>
            </a:solidFill>
          </a:ln>
          <a:effectLst>
            <a:outerShdw blurRad="152400" dist="38100" dir="5400000" algn="t" rotWithShape="0">
              <a:prstClr val="black">
                <a:alpha val="20000"/>
              </a:prstClr>
            </a:outerShdw>
          </a:effectLst>
        </p:spPr>
      </p:pic>
      <p:sp>
        <p:nvSpPr>
          <p:cNvPr id="138" name="Oval 137">
            <a:extLst>
              <a:ext uri="{FF2B5EF4-FFF2-40B4-BE49-F238E27FC236}">
                <a16:creationId xmlns:a16="http://schemas.microsoft.com/office/drawing/2014/main" id="{1DB8B319-D5A0-4E96-B996-E1C5A5ACE3E3}"/>
              </a:ext>
            </a:extLst>
          </p:cNvPr>
          <p:cNvSpPr/>
          <p:nvPr/>
        </p:nvSpPr>
        <p:spPr>
          <a:xfrm>
            <a:off x="8996999" y="5112412"/>
            <a:ext cx="923636" cy="923636"/>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aphic 8">
            <a:extLst>
              <a:ext uri="{FF2B5EF4-FFF2-40B4-BE49-F238E27FC236}">
                <a16:creationId xmlns:a16="http://schemas.microsoft.com/office/drawing/2014/main" id="{6709C75E-594E-4AC9-A2C3-5FA8875AE53B}"/>
              </a:ext>
            </a:extLst>
          </p:cNvPr>
          <p:cNvGrpSpPr/>
          <p:nvPr/>
        </p:nvGrpSpPr>
        <p:grpSpPr>
          <a:xfrm>
            <a:off x="9205847" y="5348371"/>
            <a:ext cx="441920" cy="407926"/>
            <a:chOff x="8058620" y="2853143"/>
            <a:chExt cx="534723" cy="493591"/>
          </a:xfrm>
          <a:solidFill>
            <a:schemeClr val="bg1"/>
          </a:solidFill>
        </p:grpSpPr>
        <p:sp>
          <p:nvSpPr>
            <p:cNvPr id="142" name="Freeform: Shape 141">
              <a:extLst>
                <a:ext uri="{FF2B5EF4-FFF2-40B4-BE49-F238E27FC236}">
                  <a16:creationId xmlns:a16="http://schemas.microsoft.com/office/drawing/2014/main" id="{8A01FDBA-0CC0-4D24-8D37-0A3D48374CB5}"/>
                </a:ext>
              </a:extLst>
            </p:cNvPr>
            <p:cNvSpPr/>
            <p:nvPr/>
          </p:nvSpPr>
          <p:spPr>
            <a:xfrm>
              <a:off x="8079186" y="2989109"/>
              <a:ext cx="125302" cy="306210"/>
            </a:xfrm>
            <a:custGeom>
              <a:avLst/>
              <a:gdLst>
                <a:gd name="connsiteX0" fmla="*/ 62651 w 125302"/>
                <a:gd name="connsiteY0" fmla="*/ 0 h 306210"/>
                <a:gd name="connsiteX1" fmla="*/ 62652 w 125302"/>
                <a:gd name="connsiteY1" fmla="*/ 0 h 306210"/>
                <a:gd name="connsiteX2" fmla="*/ 106907 w 125302"/>
                <a:gd name="connsiteY2" fmla="*/ 18396 h 306210"/>
                <a:gd name="connsiteX3" fmla="*/ 125303 w 125302"/>
                <a:gd name="connsiteY3" fmla="*/ 62651 h 306210"/>
                <a:gd name="connsiteX4" fmla="*/ 125303 w 125302"/>
                <a:gd name="connsiteY4" fmla="*/ 295927 h 306210"/>
                <a:gd name="connsiteX5" fmla="*/ 115020 w 125302"/>
                <a:gd name="connsiteY5" fmla="*/ 306210 h 306210"/>
                <a:gd name="connsiteX6" fmla="*/ 10283 w 125302"/>
                <a:gd name="connsiteY6" fmla="*/ 306210 h 306210"/>
                <a:gd name="connsiteX7" fmla="*/ 0 w 125302"/>
                <a:gd name="connsiteY7" fmla="*/ 295927 h 306210"/>
                <a:gd name="connsiteX8" fmla="*/ 0 w 125302"/>
                <a:gd name="connsiteY8" fmla="*/ 62651 h 306210"/>
                <a:gd name="connsiteX9" fmla="*/ 18396 w 125302"/>
                <a:gd name="connsiteY9" fmla="*/ 18396 h 306210"/>
                <a:gd name="connsiteX10" fmla="*/ 62651 w 125302"/>
                <a:gd name="connsiteY10" fmla="*/ 0 h 306210"/>
                <a:gd name="connsiteX11" fmla="*/ 62652 w 125302"/>
                <a:gd name="connsiteY11" fmla="*/ 20567 h 306210"/>
                <a:gd name="connsiteX12" fmla="*/ 62651 w 125302"/>
                <a:gd name="connsiteY12" fmla="*/ 20567 h 306210"/>
                <a:gd name="connsiteX13" fmla="*/ 32937 w 125302"/>
                <a:gd name="connsiteY13" fmla="*/ 32937 h 306210"/>
                <a:gd name="connsiteX14" fmla="*/ 20567 w 125302"/>
                <a:gd name="connsiteY14" fmla="*/ 62651 h 306210"/>
                <a:gd name="connsiteX15" fmla="*/ 20567 w 125302"/>
                <a:gd name="connsiteY15" fmla="*/ 285644 h 306210"/>
                <a:gd name="connsiteX16" fmla="*/ 104736 w 125302"/>
                <a:gd name="connsiteY16" fmla="*/ 285644 h 306210"/>
                <a:gd name="connsiteX17" fmla="*/ 104736 w 125302"/>
                <a:gd name="connsiteY17" fmla="*/ 62651 h 306210"/>
                <a:gd name="connsiteX18" fmla="*/ 92366 w 125302"/>
                <a:gd name="connsiteY18" fmla="*/ 32937 h 306210"/>
                <a:gd name="connsiteX19" fmla="*/ 62652 w 125302"/>
                <a:gd name="connsiteY19" fmla="*/ 20567 h 30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302" h="306210">
                  <a:moveTo>
                    <a:pt x="62651" y="0"/>
                  </a:moveTo>
                  <a:lnTo>
                    <a:pt x="62652" y="0"/>
                  </a:lnTo>
                  <a:cubicBezTo>
                    <a:pt x="79891" y="0"/>
                    <a:pt x="95557" y="7046"/>
                    <a:pt x="106907" y="18396"/>
                  </a:cubicBezTo>
                  <a:cubicBezTo>
                    <a:pt x="118257" y="29746"/>
                    <a:pt x="125303" y="45411"/>
                    <a:pt x="125303" y="62651"/>
                  </a:cubicBezTo>
                  <a:lnTo>
                    <a:pt x="125303" y="295927"/>
                  </a:lnTo>
                  <a:cubicBezTo>
                    <a:pt x="125303" y="301605"/>
                    <a:pt x="120699" y="306210"/>
                    <a:pt x="115020" y="306210"/>
                  </a:cubicBezTo>
                  <a:lnTo>
                    <a:pt x="10283" y="306210"/>
                  </a:lnTo>
                  <a:cubicBezTo>
                    <a:pt x="4604" y="306210"/>
                    <a:pt x="0" y="301605"/>
                    <a:pt x="0" y="295927"/>
                  </a:cubicBezTo>
                  <a:lnTo>
                    <a:pt x="0" y="62651"/>
                  </a:lnTo>
                  <a:cubicBezTo>
                    <a:pt x="0" y="45412"/>
                    <a:pt x="7046" y="29746"/>
                    <a:pt x="18396" y="18396"/>
                  </a:cubicBezTo>
                  <a:cubicBezTo>
                    <a:pt x="29746" y="7046"/>
                    <a:pt x="45412" y="0"/>
                    <a:pt x="62651" y="0"/>
                  </a:cubicBezTo>
                  <a:close/>
                  <a:moveTo>
                    <a:pt x="62652" y="20567"/>
                  </a:moveTo>
                  <a:lnTo>
                    <a:pt x="62651" y="20567"/>
                  </a:lnTo>
                  <a:cubicBezTo>
                    <a:pt x="51089" y="20567"/>
                    <a:pt x="40569" y="25305"/>
                    <a:pt x="32937" y="32937"/>
                  </a:cubicBezTo>
                  <a:cubicBezTo>
                    <a:pt x="25305" y="40569"/>
                    <a:pt x="20567" y="51088"/>
                    <a:pt x="20567" y="62651"/>
                  </a:cubicBezTo>
                  <a:lnTo>
                    <a:pt x="20567" y="285644"/>
                  </a:lnTo>
                  <a:lnTo>
                    <a:pt x="104736" y="285644"/>
                  </a:lnTo>
                  <a:lnTo>
                    <a:pt x="104736" y="62651"/>
                  </a:lnTo>
                  <a:cubicBezTo>
                    <a:pt x="104736" y="51088"/>
                    <a:pt x="99998" y="40569"/>
                    <a:pt x="92366" y="32937"/>
                  </a:cubicBezTo>
                  <a:cubicBezTo>
                    <a:pt x="84734" y="25305"/>
                    <a:pt x="74214" y="20567"/>
                    <a:pt x="62652" y="20567"/>
                  </a:cubicBezTo>
                  <a:close/>
                </a:path>
              </a:pathLst>
            </a:custGeom>
            <a:grpFill/>
            <a:ln w="321"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EEBE9B1-1110-469B-AD1E-2E6EFFF29089}"/>
                </a:ext>
              </a:extLst>
            </p:cNvPr>
            <p:cNvSpPr/>
            <p:nvPr/>
          </p:nvSpPr>
          <p:spPr>
            <a:xfrm>
              <a:off x="8231529" y="2989109"/>
              <a:ext cx="125302" cy="306210"/>
            </a:xfrm>
            <a:custGeom>
              <a:avLst/>
              <a:gdLst>
                <a:gd name="connsiteX0" fmla="*/ 62651 w 125302"/>
                <a:gd name="connsiteY0" fmla="*/ 0 h 306210"/>
                <a:gd name="connsiteX1" fmla="*/ 62652 w 125302"/>
                <a:gd name="connsiteY1" fmla="*/ 0 h 306210"/>
                <a:gd name="connsiteX2" fmla="*/ 106908 w 125302"/>
                <a:gd name="connsiteY2" fmla="*/ 18396 h 306210"/>
                <a:gd name="connsiteX3" fmla="*/ 125302 w 125302"/>
                <a:gd name="connsiteY3" fmla="*/ 62651 h 306210"/>
                <a:gd name="connsiteX4" fmla="*/ 125302 w 125302"/>
                <a:gd name="connsiteY4" fmla="*/ 295927 h 306210"/>
                <a:gd name="connsiteX5" fmla="*/ 115019 w 125302"/>
                <a:gd name="connsiteY5" fmla="*/ 306210 h 306210"/>
                <a:gd name="connsiteX6" fmla="*/ 10283 w 125302"/>
                <a:gd name="connsiteY6" fmla="*/ 306210 h 306210"/>
                <a:gd name="connsiteX7" fmla="*/ 0 w 125302"/>
                <a:gd name="connsiteY7" fmla="*/ 295927 h 306210"/>
                <a:gd name="connsiteX8" fmla="*/ 0 w 125302"/>
                <a:gd name="connsiteY8" fmla="*/ 62651 h 306210"/>
                <a:gd name="connsiteX9" fmla="*/ 18396 w 125302"/>
                <a:gd name="connsiteY9" fmla="*/ 18396 h 306210"/>
                <a:gd name="connsiteX10" fmla="*/ 62651 w 125302"/>
                <a:gd name="connsiteY10" fmla="*/ 0 h 306210"/>
                <a:gd name="connsiteX11" fmla="*/ 62652 w 125302"/>
                <a:gd name="connsiteY11" fmla="*/ 20567 h 306210"/>
                <a:gd name="connsiteX12" fmla="*/ 62651 w 125302"/>
                <a:gd name="connsiteY12" fmla="*/ 20567 h 306210"/>
                <a:gd name="connsiteX13" fmla="*/ 32937 w 125302"/>
                <a:gd name="connsiteY13" fmla="*/ 32937 h 306210"/>
                <a:gd name="connsiteX14" fmla="*/ 20567 w 125302"/>
                <a:gd name="connsiteY14" fmla="*/ 62651 h 306210"/>
                <a:gd name="connsiteX15" fmla="*/ 20567 w 125302"/>
                <a:gd name="connsiteY15" fmla="*/ 285644 h 306210"/>
                <a:gd name="connsiteX16" fmla="*/ 104736 w 125302"/>
                <a:gd name="connsiteY16" fmla="*/ 285644 h 306210"/>
                <a:gd name="connsiteX17" fmla="*/ 104736 w 125302"/>
                <a:gd name="connsiteY17" fmla="*/ 62651 h 306210"/>
                <a:gd name="connsiteX18" fmla="*/ 92367 w 125302"/>
                <a:gd name="connsiteY18" fmla="*/ 32937 h 306210"/>
                <a:gd name="connsiteX19" fmla="*/ 62652 w 125302"/>
                <a:gd name="connsiteY19" fmla="*/ 20567 h 30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302" h="306210">
                  <a:moveTo>
                    <a:pt x="62651" y="0"/>
                  </a:moveTo>
                  <a:lnTo>
                    <a:pt x="62652" y="0"/>
                  </a:lnTo>
                  <a:cubicBezTo>
                    <a:pt x="79891" y="0"/>
                    <a:pt x="95558" y="7046"/>
                    <a:pt x="106908" y="18396"/>
                  </a:cubicBezTo>
                  <a:cubicBezTo>
                    <a:pt x="118258" y="29746"/>
                    <a:pt x="125302" y="45411"/>
                    <a:pt x="125302" y="62651"/>
                  </a:cubicBezTo>
                  <a:lnTo>
                    <a:pt x="125302" y="295927"/>
                  </a:lnTo>
                  <a:cubicBezTo>
                    <a:pt x="125302" y="301605"/>
                    <a:pt x="120697" y="306210"/>
                    <a:pt x="115019" y="306210"/>
                  </a:cubicBezTo>
                  <a:lnTo>
                    <a:pt x="10283" y="306210"/>
                  </a:lnTo>
                  <a:cubicBezTo>
                    <a:pt x="4604" y="306210"/>
                    <a:pt x="0" y="301605"/>
                    <a:pt x="0" y="295927"/>
                  </a:cubicBezTo>
                  <a:lnTo>
                    <a:pt x="0" y="62651"/>
                  </a:lnTo>
                  <a:cubicBezTo>
                    <a:pt x="0" y="45412"/>
                    <a:pt x="7046" y="29746"/>
                    <a:pt x="18396" y="18396"/>
                  </a:cubicBezTo>
                  <a:cubicBezTo>
                    <a:pt x="29746" y="7046"/>
                    <a:pt x="45412" y="0"/>
                    <a:pt x="62651" y="0"/>
                  </a:cubicBezTo>
                  <a:close/>
                  <a:moveTo>
                    <a:pt x="62652" y="20567"/>
                  </a:moveTo>
                  <a:lnTo>
                    <a:pt x="62651" y="20567"/>
                  </a:lnTo>
                  <a:cubicBezTo>
                    <a:pt x="51089" y="20567"/>
                    <a:pt x="40569" y="25305"/>
                    <a:pt x="32937" y="32937"/>
                  </a:cubicBezTo>
                  <a:cubicBezTo>
                    <a:pt x="25305" y="40569"/>
                    <a:pt x="20567" y="51088"/>
                    <a:pt x="20567" y="62651"/>
                  </a:cubicBezTo>
                  <a:lnTo>
                    <a:pt x="20567" y="285644"/>
                  </a:lnTo>
                  <a:lnTo>
                    <a:pt x="104736" y="285644"/>
                  </a:lnTo>
                  <a:lnTo>
                    <a:pt x="104736" y="62651"/>
                  </a:lnTo>
                  <a:cubicBezTo>
                    <a:pt x="104736" y="51088"/>
                    <a:pt x="99999" y="40569"/>
                    <a:pt x="92367" y="32937"/>
                  </a:cubicBezTo>
                  <a:cubicBezTo>
                    <a:pt x="84734" y="25305"/>
                    <a:pt x="74214" y="20567"/>
                    <a:pt x="62652" y="20567"/>
                  </a:cubicBezTo>
                  <a:close/>
                </a:path>
              </a:pathLst>
            </a:custGeom>
            <a:grpFill/>
            <a:ln w="321"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F2D7AA93-E694-4211-A9AD-B970FEAC9BD5}"/>
                </a:ext>
              </a:extLst>
            </p:cNvPr>
            <p:cNvSpPr/>
            <p:nvPr/>
          </p:nvSpPr>
          <p:spPr>
            <a:xfrm>
              <a:off x="8468995" y="2853143"/>
              <a:ext cx="63604" cy="71982"/>
            </a:xfrm>
            <a:custGeom>
              <a:avLst/>
              <a:gdLst>
                <a:gd name="connsiteX0" fmla="*/ 0 w 63604"/>
                <a:gd name="connsiteY0" fmla="*/ 61699 h 71982"/>
                <a:gd name="connsiteX1" fmla="*/ 10283 w 63604"/>
                <a:gd name="connsiteY1" fmla="*/ 71982 h 71982"/>
                <a:gd name="connsiteX2" fmla="*/ 20566 w 63604"/>
                <a:gd name="connsiteY2" fmla="*/ 61699 h 71982"/>
                <a:gd name="connsiteX3" fmla="*/ 20566 w 63604"/>
                <a:gd name="connsiteY3" fmla="*/ 31802 h 71982"/>
                <a:gd name="connsiteX4" fmla="*/ 23876 w 63604"/>
                <a:gd name="connsiteY4" fmla="*/ 23875 h 71982"/>
                <a:gd name="connsiteX5" fmla="*/ 31801 w 63604"/>
                <a:gd name="connsiteY5" fmla="*/ 20567 h 71982"/>
                <a:gd name="connsiteX6" fmla="*/ 31801 w 63604"/>
                <a:gd name="connsiteY6" fmla="*/ 20567 h 71982"/>
                <a:gd name="connsiteX7" fmla="*/ 39728 w 63604"/>
                <a:gd name="connsiteY7" fmla="*/ 23875 h 71982"/>
                <a:gd name="connsiteX8" fmla="*/ 43038 w 63604"/>
                <a:gd name="connsiteY8" fmla="*/ 31802 h 71982"/>
                <a:gd name="connsiteX9" fmla="*/ 43038 w 63604"/>
                <a:gd name="connsiteY9" fmla="*/ 61699 h 71982"/>
                <a:gd name="connsiteX10" fmla="*/ 53321 w 63604"/>
                <a:gd name="connsiteY10" fmla="*/ 71982 h 71982"/>
                <a:gd name="connsiteX11" fmla="*/ 63604 w 63604"/>
                <a:gd name="connsiteY11" fmla="*/ 61699 h 71982"/>
                <a:gd name="connsiteX12" fmla="*/ 63604 w 63604"/>
                <a:gd name="connsiteY12" fmla="*/ 31802 h 71982"/>
                <a:gd name="connsiteX13" fmla="*/ 54269 w 63604"/>
                <a:gd name="connsiteY13" fmla="*/ 9334 h 71982"/>
                <a:gd name="connsiteX14" fmla="*/ 31801 w 63604"/>
                <a:gd name="connsiteY14" fmla="*/ 0 h 71982"/>
                <a:gd name="connsiteX15" fmla="*/ 31801 w 63604"/>
                <a:gd name="connsiteY15" fmla="*/ 0 h 71982"/>
                <a:gd name="connsiteX16" fmla="*/ 9335 w 63604"/>
                <a:gd name="connsiteY16" fmla="*/ 9334 h 71982"/>
                <a:gd name="connsiteX17" fmla="*/ 0 w 63604"/>
                <a:gd name="connsiteY17" fmla="*/ 31802 h 71982"/>
                <a:gd name="connsiteX18" fmla="*/ 0 w 63604"/>
                <a:gd name="connsiteY18" fmla="*/ 61699 h 7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04" h="71982">
                  <a:moveTo>
                    <a:pt x="0" y="61699"/>
                  </a:moveTo>
                  <a:cubicBezTo>
                    <a:pt x="0" y="67378"/>
                    <a:pt x="4605" y="71982"/>
                    <a:pt x="10283" y="71982"/>
                  </a:cubicBezTo>
                  <a:cubicBezTo>
                    <a:pt x="15961" y="71982"/>
                    <a:pt x="20566" y="67378"/>
                    <a:pt x="20566" y="61699"/>
                  </a:cubicBezTo>
                  <a:lnTo>
                    <a:pt x="20566" y="31802"/>
                  </a:lnTo>
                  <a:cubicBezTo>
                    <a:pt x="20566" y="28722"/>
                    <a:pt x="21836" y="25916"/>
                    <a:pt x="23876" y="23875"/>
                  </a:cubicBezTo>
                  <a:cubicBezTo>
                    <a:pt x="25917" y="21834"/>
                    <a:pt x="28722" y="20567"/>
                    <a:pt x="31801" y="20567"/>
                  </a:cubicBezTo>
                  <a:lnTo>
                    <a:pt x="31801" y="20567"/>
                  </a:lnTo>
                  <a:cubicBezTo>
                    <a:pt x="34879" y="20567"/>
                    <a:pt x="37688" y="21834"/>
                    <a:pt x="39728" y="23875"/>
                  </a:cubicBezTo>
                  <a:cubicBezTo>
                    <a:pt x="41769" y="25916"/>
                    <a:pt x="43038" y="28723"/>
                    <a:pt x="43038" y="31802"/>
                  </a:cubicBezTo>
                  <a:lnTo>
                    <a:pt x="43038" y="61699"/>
                  </a:lnTo>
                  <a:cubicBezTo>
                    <a:pt x="43038" y="67378"/>
                    <a:pt x="47640" y="71982"/>
                    <a:pt x="53321" y="71982"/>
                  </a:cubicBezTo>
                  <a:cubicBezTo>
                    <a:pt x="59000" y="71982"/>
                    <a:pt x="63604" y="67378"/>
                    <a:pt x="63604" y="61699"/>
                  </a:cubicBezTo>
                  <a:lnTo>
                    <a:pt x="63604" y="31802"/>
                  </a:lnTo>
                  <a:cubicBezTo>
                    <a:pt x="63604" y="23046"/>
                    <a:pt x="60028" y="15092"/>
                    <a:pt x="54269" y="9334"/>
                  </a:cubicBezTo>
                  <a:cubicBezTo>
                    <a:pt x="48511" y="3575"/>
                    <a:pt x="40557" y="0"/>
                    <a:pt x="31801" y="0"/>
                  </a:cubicBezTo>
                  <a:lnTo>
                    <a:pt x="31801" y="0"/>
                  </a:lnTo>
                  <a:cubicBezTo>
                    <a:pt x="23047" y="0"/>
                    <a:pt x="15094" y="3575"/>
                    <a:pt x="9335" y="9334"/>
                  </a:cubicBezTo>
                  <a:cubicBezTo>
                    <a:pt x="3573" y="15092"/>
                    <a:pt x="0" y="23045"/>
                    <a:pt x="0" y="31802"/>
                  </a:cubicBezTo>
                  <a:lnTo>
                    <a:pt x="0" y="61699"/>
                  </a:lnTo>
                  <a:close/>
                </a:path>
              </a:pathLst>
            </a:custGeom>
            <a:grpFill/>
            <a:ln w="321"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BCDF848-8EBB-4A18-9041-D8878E6CAB90}"/>
                </a:ext>
              </a:extLst>
            </p:cNvPr>
            <p:cNvSpPr/>
            <p:nvPr/>
          </p:nvSpPr>
          <p:spPr>
            <a:xfrm>
              <a:off x="8130602" y="2935408"/>
              <a:ext cx="174814" cy="71535"/>
            </a:xfrm>
            <a:custGeom>
              <a:avLst/>
              <a:gdLst>
                <a:gd name="connsiteX0" fmla="*/ 0 w 174814"/>
                <a:gd name="connsiteY0" fmla="*/ 61253 h 71535"/>
                <a:gd name="connsiteX1" fmla="*/ 10283 w 174814"/>
                <a:gd name="connsiteY1" fmla="*/ 71536 h 71535"/>
                <a:gd name="connsiteX2" fmla="*/ 20567 w 174814"/>
                <a:gd name="connsiteY2" fmla="*/ 61253 h 71535"/>
                <a:gd name="connsiteX3" fmla="*/ 20567 w 174814"/>
                <a:gd name="connsiteY3" fmla="*/ 27957 h 71535"/>
                <a:gd name="connsiteX4" fmla="*/ 22745 w 174814"/>
                <a:gd name="connsiteY4" fmla="*/ 22745 h 71535"/>
                <a:gd name="connsiteX5" fmla="*/ 27957 w 174814"/>
                <a:gd name="connsiteY5" fmla="*/ 20567 h 71535"/>
                <a:gd name="connsiteX6" fmla="*/ 146857 w 174814"/>
                <a:gd name="connsiteY6" fmla="*/ 20567 h 71535"/>
                <a:gd name="connsiteX7" fmla="*/ 152068 w 174814"/>
                <a:gd name="connsiteY7" fmla="*/ 22745 h 71535"/>
                <a:gd name="connsiteX8" fmla="*/ 154247 w 174814"/>
                <a:gd name="connsiteY8" fmla="*/ 27957 h 71535"/>
                <a:gd name="connsiteX9" fmla="*/ 154247 w 174814"/>
                <a:gd name="connsiteY9" fmla="*/ 59913 h 71535"/>
                <a:gd name="connsiteX10" fmla="*/ 164531 w 174814"/>
                <a:gd name="connsiteY10" fmla="*/ 70197 h 71535"/>
                <a:gd name="connsiteX11" fmla="*/ 174814 w 174814"/>
                <a:gd name="connsiteY11" fmla="*/ 59913 h 71535"/>
                <a:gd name="connsiteX12" fmla="*/ 174814 w 174814"/>
                <a:gd name="connsiteY12" fmla="*/ 27957 h 71535"/>
                <a:gd name="connsiteX13" fmla="*/ 166609 w 174814"/>
                <a:gd name="connsiteY13" fmla="*/ 8204 h 71535"/>
                <a:gd name="connsiteX14" fmla="*/ 146857 w 174814"/>
                <a:gd name="connsiteY14" fmla="*/ 0 h 71535"/>
                <a:gd name="connsiteX15" fmla="*/ 27957 w 174814"/>
                <a:gd name="connsiteY15" fmla="*/ 0 h 71535"/>
                <a:gd name="connsiteX16" fmla="*/ 8204 w 174814"/>
                <a:gd name="connsiteY16" fmla="*/ 8204 h 71535"/>
                <a:gd name="connsiteX17" fmla="*/ 0 w 174814"/>
                <a:gd name="connsiteY17" fmla="*/ 27957 h 71535"/>
                <a:gd name="connsiteX18" fmla="*/ 0 w 174814"/>
                <a:gd name="connsiteY18" fmla="*/ 61253 h 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814" h="71535">
                  <a:moveTo>
                    <a:pt x="0" y="61253"/>
                  </a:moveTo>
                  <a:cubicBezTo>
                    <a:pt x="0" y="66932"/>
                    <a:pt x="4604" y="71536"/>
                    <a:pt x="10283" y="71536"/>
                  </a:cubicBezTo>
                  <a:cubicBezTo>
                    <a:pt x="15963" y="71536"/>
                    <a:pt x="20567" y="66932"/>
                    <a:pt x="20567" y="61253"/>
                  </a:cubicBezTo>
                  <a:lnTo>
                    <a:pt x="20567" y="27957"/>
                  </a:lnTo>
                  <a:cubicBezTo>
                    <a:pt x="20567" y="25935"/>
                    <a:pt x="21401" y="24089"/>
                    <a:pt x="22745" y="22745"/>
                  </a:cubicBezTo>
                  <a:cubicBezTo>
                    <a:pt x="24089" y="21401"/>
                    <a:pt x="25935" y="20567"/>
                    <a:pt x="27957" y="20567"/>
                  </a:cubicBezTo>
                  <a:lnTo>
                    <a:pt x="146857" y="20567"/>
                  </a:lnTo>
                  <a:cubicBezTo>
                    <a:pt x="148879" y="20567"/>
                    <a:pt x="150724" y="21401"/>
                    <a:pt x="152068" y="22745"/>
                  </a:cubicBezTo>
                  <a:cubicBezTo>
                    <a:pt x="153412" y="24089"/>
                    <a:pt x="154247" y="25935"/>
                    <a:pt x="154247" y="27957"/>
                  </a:cubicBezTo>
                  <a:lnTo>
                    <a:pt x="154247" y="59913"/>
                  </a:lnTo>
                  <a:cubicBezTo>
                    <a:pt x="154247" y="65593"/>
                    <a:pt x="158851" y="70197"/>
                    <a:pt x="164531" y="70197"/>
                  </a:cubicBezTo>
                  <a:cubicBezTo>
                    <a:pt x="170210" y="70197"/>
                    <a:pt x="174814" y="65593"/>
                    <a:pt x="174814" y="59913"/>
                  </a:cubicBezTo>
                  <a:lnTo>
                    <a:pt x="174814" y="27957"/>
                  </a:lnTo>
                  <a:cubicBezTo>
                    <a:pt x="174814" y="20259"/>
                    <a:pt x="171671" y="13266"/>
                    <a:pt x="166609" y="8204"/>
                  </a:cubicBezTo>
                  <a:cubicBezTo>
                    <a:pt x="161548" y="3142"/>
                    <a:pt x="154555" y="0"/>
                    <a:pt x="146857" y="0"/>
                  </a:cubicBezTo>
                  <a:lnTo>
                    <a:pt x="27957" y="0"/>
                  </a:lnTo>
                  <a:cubicBezTo>
                    <a:pt x="20258" y="0"/>
                    <a:pt x="13266" y="3142"/>
                    <a:pt x="8204" y="8204"/>
                  </a:cubicBezTo>
                  <a:cubicBezTo>
                    <a:pt x="3142" y="13266"/>
                    <a:pt x="0" y="20259"/>
                    <a:pt x="0" y="27957"/>
                  </a:cubicBezTo>
                  <a:lnTo>
                    <a:pt x="0" y="61253"/>
                  </a:lnTo>
                  <a:close/>
                </a:path>
              </a:pathLst>
            </a:custGeom>
            <a:grpFill/>
            <a:ln w="321"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921AC8F-45CC-44D5-BF5A-1A78E877CB0E}"/>
                </a:ext>
              </a:extLst>
            </p:cNvPr>
            <p:cNvSpPr/>
            <p:nvPr/>
          </p:nvSpPr>
          <p:spPr>
            <a:xfrm>
              <a:off x="8066332" y="3049976"/>
              <a:ext cx="149106" cy="20566"/>
            </a:xfrm>
            <a:custGeom>
              <a:avLst/>
              <a:gdLst>
                <a:gd name="connsiteX0" fmla="*/ 10283 w 149106"/>
                <a:gd name="connsiteY0" fmla="*/ 0 h 20566"/>
                <a:gd name="connsiteX1" fmla="*/ 0 w 149106"/>
                <a:gd name="connsiteY1" fmla="*/ 10283 h 20566"/>
                <a:gd name="connsiteX2" fmla="*/ 10283 w 149106"/>
                <a:gd name="connsiteY2" fmla="*/ 20567 h 20566"/>
                <a:gd name="connsiteX3" fmla="*/ 138823 w 149106"/>
                <a:gd name="connsiteY3" fmla="*/ 20567 h 20566"/>
                <a:gd name="connsiteX4" fmla="*/ 149107 w 149106"/>
                <a:gd name="connsiteY4" fmla="*/ 10283 h 20566"/>
                <a:gd name="connsiteX5" fmla="*/ 138823 w 149106"/>
                <a:gd name="connsiteY5" fmla="*/ 0 h 20566"/>
                <a:gd name="connsiteX6" fmla="*/ 10283 w 149106"/>
                <a:gd name="connsiteY6" fmla="*/ 0 h 2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06" h="20566">
                  <a:moveTo>
                    <a:pt x="10283" y="0"/>
                  </a:moveTo>
                  <a:cubicBezTo>
                    <a:pt x="4604" y="0"/>
                    <a:pt x="0" y="4604"/>
                    <a:pt x="0" y="10283"/>
                  </a:cubicBezTo>
                  <a:cubicBezTo>
                    <a:pt x="0" y="15963"/>
                    <a:pt x="4604" y="20567"/>
                    <a:pt x="10283" y="20567"/>
                  </a:cubicBezTo>
                  <a:lnTo>
                    <a:pt x="138823" y="20567"/>
                  </a:lnTo>
                  <a:cubicBezTo>
                    <a:pt x="144502" y="20567"/>
                    <a:pt x="149107" y="15963"/>
                    <a:pt x="149107" y="10283"/>
                  </a:cubicBezTo>
                  <a:cubicBezTo>
                    <a:pt x="149107" y="4604"/>
                    <a:pt x="144502" y="0"/>
                    <a:pt x="138823" y="0"/>
                  </a:cubicBezTo>
                  <a:lnTo>
                    <a:pt x="10283" y="0"/>
                  </a:lnTo>
                  <a:close/>
                </a:path>
              </a:pathLst>
            </a:custGeom>
            <a:grpFill/>
            <a:ln w="321"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A99BBA7-F4BA-4CEF-8105-079575A7546E}"/>
                </a:ext>
              </a:extLst>
            </p:cNvPr>
            <p:cNvSpPr/>
            <p:nvPr/>
          </p:nvSpPr>
          <p:spPr>
            <a:xfrm>
              <a:off x="8219628" y="3049976"/>
              <a:ext cx="149106" cy="20566"/>
            </a:xfrm>
            <a:custGeom>
              <a:avLst/>
              <a:gdLst>
                <a:gd name="connsiteX0" fmla="*/ 10283 w 149106"/>
                <a:gd name="connsiteY0" fmla="*/ 0 h 20566"/>
                <a:gd name="connsiteX1" fmla="*/ 0 w 149106"/>
                <a:gd name="connsiteY1" fmla="*/ 10283 h 20566"/>
                <a:gd name="connsiteX2" fmla="*/ 10283 w 149106"/>
                <a:gd name="connsiteY2" fmla="*/ 20567 h 20566"/>
                <a:gd name="connsiteX3" fmla="*/ 138823 w 149106"/>
                <a:gd name="connsiteY3" fmla="*/ 20567 h 20566"/>
                <a:gd name="connsiteX4" fmla="*/ 149107 w 149106"/>
                <a:gd name="connsiteY4" fmla="*/ 10283 h 20566"/>
                <a:gd name="connsiteX5" fmla="*/ 138823 w 149106"/>
                <a:gd name="connsiteY5" fmla="*/ 0 h 20566"/>
                <a:gd name="connsiteX6" fmla="*/ 10283 w 149106"/>
                <a:gd name="connsiteY6" fmla="*/ 0 h 2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106" h="20566">
                  <a:moveTo>
                    <a:pt x="10283" y="0"/>
                  </a:moveTo>
                  <a:cubicBezTo>
                    <a:pt x="4604" y="0"/>
                    <a:pt x="0" y="4604"/>
                    <a:pt x="0" y="10283"/>
                  </a:cubicBezTo>
                  <a:cubicBezTo>
                    <a:pt x="0" y="15963"/>
                    <a:pt x="4604" y="20567"/>
                    <a:pt x="10283" y="20567"/>
                  </a:cubicBezTo>
                  <a:lnTo>
                    <a:pt x="138823" y="20567"/>
                  </a:lnTo>
                  <a:cubicBezTo>
                    <a:pt x="144502" y="20567"/>
                    <a:pt x="149107" y="15963"/>
                    <a:pt x="149107" y="10283"/>
                  </a:cubicBezTo>
                  <a:cubicBezTo>
                    <a:pt x="149107" y="4604"/>
                    <a:pt x="144502" y="0"/>
                    <a:pt x="138823" y="0"/>
                  </a:cubicBezTo>
                  <a:lnTo>
                    <a:pt x="10283" y="0"/>
                  </a:lnTo>
                  <a:close/>
                </a:path>
              </a:pathLst>
            </a:custGeom>
            <a:grpFill/>
            <a:ln w="321"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4136448-BC13-46CD-AA5C-3C32BE3DC2F8}"/>
                </a:ext>
              </a:extLst>
            </p:cNvPr>
            <p:cNvSpPr/>
            <p:nvPr/>
          </p:nvSpPr>
          <p:spPr>
            <a:xfrm>
              <a:off x="8058620" y="3276259"/>
              <a:ext cx="329060" cy="70108"/>
            </a:xfrm>
            <a:custGeom>
              <a:avLst/>
              <a:gdLst>
                <a:gd name="connsiteX0" fmla="*/ 10283 w 329060"/>
                <a:gd name="connsiteY0" fmla="*/ 0 h 70108"/>
                <a:gd name="connsiteX1" fmla="*/ 318778 w 329060"/>
                <a:gd name="connsiteY1" fmla="*/ 0 h 70108"/>
                <a:gd name="connsiteX2" fmla="*/ 329061 w 329060"/>
                <a:gd name="connsiteY2" fmla="*/ 10283 h 70108"/>
                <a:gd name="connsiteX3" fmla="*/ 329061 w 329060"/>
                <a:gd name="connsiteY3" fmla="*/ 59825 h 70108"/>
                <a:gd name="connsiteX4" fmla="*/ 318778 w 329060"/>
                <a:gd name="connsiteY4" fmla="*/ 70109 h 70108"/>
                <a:gd name="connsiteX5" fmla="*/ 10283 w 329060"/>
                <a:gd name="connsiteY5" fmla="*/ 70109 h 70108"/>
                <a:gd name="connsiteX6" fmla="*/ 0 w 329060"/>
                <a:gd name="connsiteY6" fmla="*/ 59825 h 70108"/>
                <a:gd name="connsiteX7" fmla="*/ 0 w 329060"/>
                <a:gd name="connsiteY7" fmla="*/ 10283 h 70108"/>
                <a:gd name="connsiteX8" fmla="*/ 10283 w 329060"/>
                <a:gd name="connsiteY8" fmla="*/ 0 h 70108"/>
                <a:gd name="connsiteX9" fmla="*/ 308495 w 329060"/>
                <a:gd name="connsiteY9" fmla="*/ 20566 h 70108"/>
                <a:gd name="connsiteX10" fmla="*/ 20567 w 329060"/>
                <a:gd name="connsiteY10" fmla="*/ 20566 h 70108"/>
                <a:gd name="connsiteX11" fmla="*/ 20567 w 329060"/>
                <a:gd name="connsiteY11" fmla="*/ 49542 h 70108"/>
                <a:gd name="connsiteX12" fmla="*/ 308495 w 329060"/>
                <a:gd name="connsiteY12" fmla="*/ 49542 h 70108"/>
                <a:gd name="connsiteX13" fmla="*/ 308495 w 329060"/>
                <a:gd name="connsiteY13" fmla="*/ 20566 h 7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060" h="70108">
                  <a:moveTo>
                    <a:pt x="10283" y="0"/>
                  </a:moveTo>
                  <a:lnTo>
                    <a:pt x="318778" y="0"/>
                  </a:lnTo>
                  <a:cubicBezTo>
                    <a:pt x="324456" y="0"/>
                    <a:pt x="329061" y="4605"/>
                    <a:pt x="329061" y="10283"/>
                  </a:cubicBezTo>
                  <a:lnTo>
                    <a:pt x="329061" y="59825"/>
                  </a:lnTo>
                  <a:cubicBezTo>
                    <a:pt x="329061" y="65504"/>
                    <a:pt x="324456" y="70109"/>
                    <a:pt x="318778" y="70109"/>
                  </a:cubicBezTo>
                  <a:lnTo>
                    <a:pt x="10283" y="70109"/>
                  </a:lnTo>
                  <a:cubicBezTo>
                    <a:pt x="4604" y="70109"/>
                    <a:pt x="0" y="65504"/>
                    <a:pt x="0" y="59825"/>
                  </a:cubicBezTo>
                  <a:lnTo>
                    <a:pt x="0" y="10283"/>
                  </a:lnTo>
                  <a:cubicBezTo>
                    <a:pt x="0" y="4605"/>
                    <a:pt x="4604" y="0"/>
                    <a:pt x="10283" y="0"/>
                  </a:cubicBezTo>
                  <a:close/>
                  <a:moveTo>
                    <a:pt x="308495" y="20566"/>
                  </a:moveTo>
                  <a:lnTo>
                    <a:pt x="20567" y="20566"/>
                  </a:lnTo>
                  <a:lnTo>
                    <a:pt x="20567" y="49542"/>
                  </a:lnTo>
                  <a:lnTo>
                    <a:pt x="308495" y="49542"/>
                  </a:lnTo>
                  <a:lnTo>
                    <a:pt x="308495" y="20566"/>
                  </a:lnTo>
                  <a:close/>
                </a:path>
              </a:pathLst>
            </a:custGeom>
            <a:grpFill/>
            <a:ln w="321"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11CB1963-0F4C-4A5D-8CEF-BFF194935E3C}"/>
                </a:ext>
              </a:extLst>
            </p:cNvPr>
            <p:cNvSpPr/>
            <p:nvPr/>
          </p:nvSpPr>
          <p:spPr>
            <a:xfrm>
              <a:off x="8398067" y="3153530"/>
              <a:ext cx="50792" cy="93525"/>
            </a:xfrm>
            <a:custGeom>
              <a:avLst/>
              <a:gdLst>
                <a:gd name="connsiteX0" fmla="*/ 0 w 50792"/>
                <a:gd name="connsiteY0" fmla="*/ 83242 h 93525"/>
                <a:gd name="connsiteX1" fmla="*/ 10283 w 50792"/>
                <a:gd name="connsiteY1" fmla="*/ 93525 h 93525"/>
                <a:gd name="connsiteX2" fmla="*/ 20566 w 50792"/>
                <a:gd name="connsiteY2" fmla="*/ 83242 h 93525"/>
                <a:gd name="connsiteX3" fmla="*/ 20566 w 50792"/>
                <a:gd name="connsiteY3" fmla="*/ 27215 h 93525"/>
                <a:gd name="connsiteX4" fmla="*/ 22527 w 50792"/>
                <a:gd name="connsiteY4" fmla="*/ 22530 h 93525"/>
                <a:gd name="connsiteX5" fmla="*/ 27215 w 50792"/>
                <a:gd name="connsiteY5" fmla="*/ 20569 h 93525"/>
                <a:gd name="connsiteX6" fmla="*/ 40509 w 50792"/>
                <a:gd name="connsiteY6" fmla="*/ 20569 h 93525"/>
                <a:gd name="connsiteX7" fmla="*/ 50792 w 50792"/>
                <a:gd name="connsiteY7" fmla="*/ 10286 h 93525"/>
                <a:gd name="connsiteX8" fmla="*/ 40509 w 50792"/>
                <a:gd name="connsiteY8" fmla="*/ 0 h 93525"/>
                <a:gd name="connsiteX9" fmla="*/ 27215 w 50792"/>
                <a:gd name="connsiteY9" fmla="*/ 0 h 93525"/>
                <a:gd name="connsiteX10" fmla="*/ 7986 w 50792"/>
                <a:gd name="connsiteY10" fmla="*/ 7989 h 93525"/>
                <a:gd name="connsiteX11" fmla="*/ 0 w 50792"/>
                <a:gd name="connsiteY11" fmla="*/ 27215 h 93525"/>
                <a:gd name="connsiteX12" fmla="*/ 0 w 50792"/>
                <a:gd name="connsiteY12" fmla="*/ 83242 h 9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92" h="93525">
                  <a:moveTo>
                    <a:pt x="0" y="83242"/>
                  </a:moveTo>
                  <a:cubicBezTo>
                    <a:pt x="0" y="88920"/>
                    <a:pt x="4605" y="93525"/>
                    <a:pt x="10283" y="93525"/>
                  </a:cubicBezTo>
                  <a:cubicBezTo>
                    <a:pt x="15961" y="93525"/>
                    <a:pt x="20566" y="88920"/>
                    <a:pt x="20566" y="83242"/>
                  </a:cubicBezTo>
                  <a:lnTo>
                    <a:pt x="20566" y="27215"/>
                  </a:lnTo>
                  <a:cubicBezTo>
                    <a:pt x="20566" y="25396"/>
                    <a:pt x="21318" y="23738"/>
                    <a:pt x="22527" y="22530"/>
                  </a:cubicBezTo>
                  <a:cubicBezTo>
                    <a:pt x="23738" y="21318"/>
                    <a:pt x="25396" y="20569"/>
                    <a:pt x="27215" y="20569"/>
                  </a:cubicBezTo>
                  <a:lnTo>
                    <a:pt x="40509" y="20569"/>
                  </a:lnTo>
                  <a:cubicBezTo>
                    <a:pt x="46187" y="20569"/>
                    <a:pt x="50792" y="15965"/>
                    <a:pt x="50792" y="10286"/>
                  </a:cubicBezTo>
                  <a:cubicBezTo>
                    <a:pt x="50792" y="4605"/>
                    <a:pt x="46187" y="0"/>
                    <a:pt x="40509" y="0"/>
                  </a:cubicBezTo>
                  <a:lnTo>
                    <a:pt x="27215" y="0"/>
                  </a:lnTo>
                  <a:cubicBezTo>
                    <a:pt x="19718" y="0"/>
                    <a:pt x="12912" y="3059"/>
                    <a:pt x="7986" y="7989"/>
                  </a:cubicBezTo>
                  <a:cubicBezTo>
                    <a:pt x="3059" y="12915"/>
                    <a:pt x="0" y="19721"/>
                    <a:pt x="0" y="27215"/>
                  </a:cubicBezTo>
                  <a:lnTo>
                    <a:pt x="0" y="83242"/>
                  </a:lnTo>
                  <a:close/>
                </a:path>
              </a:pathLst>
            </a:custGeom>
            <a:grpFill/>
            <a:ln w="321"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98BBC44-C064-474E-958E-C8F24B82008C}"/>
                </a:ext>
              </a:extLst>
            </p:cNvPr>
            <p:cNvSpPr/>
            <p:nvPr/>
          </p:nvSpPr>
          <p:spPr>
            <a:xfrm>
              <a:off x="8367841" y="3226489"/>
              <a:ext cx="50792" cy="95363"/>
            </a:xfrm>
            <a:custGeom>
              <a:avLst/>
              <a:gdLst>
                <a:gd name="connsiteX0" fmla="*/ 10283 w 50792"/>
                <a:gd name="connsiteY0" fmla="*/ 74797 h 95363"/>
                <a:gd name="connsiteX1" fmla="*/ 0 w 50792"/>
                <a:gd name="connsiteY1" fmla="*/ 85080 h 95363"/>
                <a:gd name="connsiteX2" fmla="*/ 10283 w 50792"/>
                <a:gd name="connsiteY2" fmla="*/ 95363 h 95363"/>
                <a:gd name="connsiteX3" fmla="*/ 23581 w 50792"/>
                <a:gd name="connsiteY3" fmla="*/ 95363 h 95363"/>
                <a:gd name="connsiteX4" fmla="*/ 42807 w 50792"/>
                <a:gd name="connsiteY4" fmla="*/ 87378 h 95363"/>
                <a:gd name="connsiteX5" fmla="*/ 50792 w 50792"/>
                <a:gd name="connsiteY5" fmla="*/ 68152 h 95363"/>
                <a:gd name="connsiteX6" fmla="*/ 50792 w 50792"/>
                <a:gd name="connsiteY6" fmla="*/ 10283 h 95363"/>
                <a:gd name="connsiteX7" fmla="*/ 40509 w 50792"/>
                <a:gd name="connsiteY7" fmla="*/ 0 h 95363"/>
                <a:gd name="connsiteX8" fmla="*/ 30226 w 50792"/>
                <a:gd name="connsiteY8" fmla="*/ 10283 h 95363"/>
                <a:gd name="connsiteX9" fmla="*/ 30226 w 50792"/>
                <a:gd name="connsiteY9" fmla="*/ 68152 h 95363"/>
                <a:gd name="connsiteX10" fmla="*/ 28266 w 50792"/>
                <a:gd name="connsiteY10" fmla="*/ 72837 h 95363"/>
                <a:gd name="connsiteX11" fmla="*/ 23581 w 50792"/>
                <a:gd name="connsiteY11" fmla="*/ 74797 h 95363"/>
                <a:gd name="connsiteX12" fmla="*/ 10283 w 50792"/>
                <a:gd name="connsiteY12" fmla="*/ 74797 h 9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92" h="95363">
                  <a:moveTo>
                    <a:pt x="10283" y="74797"/>
                  </a:moveTo>
                  <a:cubicBezTo>
                    <a:pt x="4605" y="74797"/>
                    <a:pt x="0" y="79402"/>
                    <a:pt x="0" y="85080"/>
                  </a:cubicBezTo>
                  <a:cubicBezTo>
                    <a:pt x="0" y="90758"/>
                    <a:pt x="4605" y="95363"/>
                    <a:pt x="10283" y="95363"/>
                  </a:cubicBezTo>
                  <a:lnTo>
                    <a:pt x="23581" y="95363"/>
                  </a:lnTo>
                  <a:cubicBezTo>
                    <a:pt x="31074" y="95363"/>
                    <a:pt x="37881" y="92304"/>
                    <a:pt x="42807" y="87378"/>
                  </a:cubicBezTo>
                  <a:cubicBezTo>
                    <a:pt x="47733" y="82451"/>
                    <a:pt x="50792" y="75645"/>
                    <a:pt x="50792" y="68152"/>
                  </a:cubicBezTo>
                  <a:lnTo>
                    <a:pt x="50792" y="10283"/>
                  </a:lnTo>
                  <a:cubicBezTo>
                    <a:pt x="50792" y="4605"/>
                    <a:pt x="46187" y="0"/>
                    <a:pt x="40509" y="0"/>
                  </a:cubicBezTo>
                  <a:cubicBezTo>
                    <a:pt x="34831" y="0"/>
                    <a:pt x="30226" y="4605"/>
                    <a:pt x="30226" y="10283"/>
                  </a:cubicBezTo>
                  <a:lnTo>
                    <a:pt x="30226" y="68152"/>
                  </a:lnTo>
                  <a:cubicBezTo>
                    <a:pt x="30226" y="69967"/>
                    <a:pt x="29474" y="71628"/>
                    <a:pt x="28266" y="72837"/>
                  </a:cubicBezTo>
                  <a:cubicBezTo>
                    <a:pt x="27057" y="74045"/>
                    <a:pt x="25396" y="74797"/>
                    <a:pt x="23581" y="74797"/>
                  </a:cubicBezTo>
                  <a:lnTo>
                    <a:pt x="10283" y="74797"/>
                  </a:lnTo>
                  <a:close/>
                </a:path>
              </a:pathLst>
            </a:custGeom>
            <a:grpFill/>
            <a:ln w="321"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BC7ACDE-DDA6-4193-B205-39D0E04582A6}"/>
                </a:ext>
              </a:extLst>
            </p:cNvPr>
            <p:cNvSpPr/>
            <p:nvPr/>
          </p:nvSpPr>
          <p:spPr>
            <a:xfrm>
              <a:off x="8428813" y="2904559"/>
              <a:ext cx="143963" cy="442175"/>
            </a:xfrm>
            <a:custGeom>
              <a:avLst/>
              <a:gdLst>
                <a:gd name="connsiteX0" fmla="*/ 27957 w 143963"/>
                <a:gd name="connsiteY0" fmla="*/ 0 h 442175"/>
                <a:gd name="connsiteX1" fmla="*/ 116007 w 143963"/>
                <a:gd name="connsiteY1" fmla="*/ 0 h 442175"/>
                <a:gd name="connsiteX2" fmla="*/ 123340 w 143963"/>
                <a:gd name="connsiteY2" fmla="*/ 3076 h 442175"/>
                <a:gd name="connsiteX3" fmla="*/ 140953 w 143963"/>
                <a:gd name="connsiteY3" fmla="*/ 20687 h 442175"/>
                <a:gd name="connsiteX4" fmla="*/ 140953 w 143963"/>
                <a:gd name="connsiteY4" fmla="*/ 20686 h 442175"/>
                <a:gd name="connsiteX5" fmla="*/ 143964 w 143963"/>
                <a:gd name="connsiteY5" fmla="*/ 27957 h 442175"/>
                <a:gd name="connsiteX6" fmla="*/ 143964 w 143963"/>
                <a:gd name="connsiteY6" fmla="*/ 27957 h 442175"/>
                <a:gd name="connsiteX7" fmla="*/ 143964 w 143963"/>
                <a:gd name="connsiteY7" fmla="*/ 431893 h 442175"/>
                <a:gd name="connsiteX8" fmla="*/ 133681 w 143963"/>
                <a:gd name="connsiteY8" fmla="*/ 442176 h 442175"/>
                <a:gd name="connsiteX9" fmla="*/ 10283 w 143963"/>
                <a:gd name="connsiteY9" fmla="*/ 442176 h 442175"/>
                <a:gd name="connsiteX10" fmla="*/ 0 w 143963"/>
                <a:gd name="connsiteY10" fmla="*/ 431893 h 442175"/>
                <a:gd name="connsiteX11" fmla="*/ 0 w 143963"/>
                <a:gd name="connsiteY11" fmla="*/ 27957 h 442175"/>
                <a:gd name="connsiteX12" fmla="*/ 3075 w 143963"/>
                <a:gd name="connsiteY12" fmla="*/ 20623 h 442175"/>
                <a:gd name="connsiteX13" fmla="*/ 20688 w 143963"/>
                <a:gd name="connsiteY13" fmla="*/ 3013 h 442175"/>
                <a:gd name="connsiteX14" fmla="*/ 20685 w 143963"/>
                <a:gd name="connsiteY14" fmla="*/ 3012 h 442175"/>
                <a:gd name="connsiteX15" fmla="*/ 27957 w 143963"/>
                <a:gd name="connsiteY15" fmla="*/ 0 h 442175"/>
                <a:gd name="connsiteX16" fmla="*/ 27957 w 143963"/>
                <a:gd name="connsiteY16" fmla="*/ 0 h 442175"/>
                <a:gd name="connsiteX17" fmla="*/ 111749 w 143963"/>
                <a:gd name="connsiteY17" fmla="*/ 20567 h 442175"/>
                <a:gd name="connsiteX18" fmla="*/ 32215 w 143963"/>
                <a:gd name="connsiteY18" fmla="*/ 20567 h 442175"/>
                <a:gd name="connsiteX19" fmla="*/ 20566 w 143963"/>
                <a:gd name="connsiteY19" fmla="*/ 32215 h 442175"/>
                <a:gd name="connsiteX20" fmla="*/ 20566 w 143963"/>
                <a:gd name="connsiteY20" fmla="*/ 421609 h 442175"/>
                <a:gd name="connsiteX21" fmla="*/ 123398 w 143963"/>
                <a:gd name="connsiteY21" fmla="*/ 421609 h 442175"/>
                <a:gd name="connsiteX22" fmla="*/ 123398 w 143963"/>
                <a:gd name="connsiteY22" fmla="*/ 32215 h 442175"/>
                <a:gd name="connsiteX23" fmla="*/ 111749 w 143963"/>
                <a:gd name="connsiteY23" fmla="*/ 20567 h 44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963" h="442175">
                  <a:moveTo>
                    <a:pt x="27957" y="0"/>
                  </a:moveTo>
                  <a:lnTo>
                    <a:pt x="116007" y="0"/>
                  </a:lnTo>
                  <a:cubicBezTo>
                    <a:pt x="118880" y="0"/>
                    <a:pt x="121476" y="1178"/>
                    <a:pt x="123340" y="3076"/>
                  </a:cubicBezTo>
                  <a:lnTo>
                    <a:pt x="140953" y="20687"/>
                  </a:lnTo>
                  <a:lnTo>
                    <a:pt x="140953" y="20686"/>
                  </a:lnTo>
                  <a:cubicBezTo>
                    <a:pt x="142961" y="22694"/>
                    <a:pt x="143964" y="25325"/>
                    <a:pt x="143964" y="27957"/>
                  </a:cubicBezTo>
                  <a:lnTo>
                    <a:pt x="143964" y="27957"/>
                  </a:lnTo>
                  <a:lnTo>
                    <a:pt x="143964" y="431893"/>
                  </a:lnTo>
                  <a:cubicBezTo>
                    <a:pt x="143964" y="437571"/>
                    <a:pt x="139359" y="442176"/>
                    <a:pt x="133681" y="442176"/>
                  </a:cubicBezTo>
                  <a:lnTo>
                    <a:pt x="10283" y="442176"/>
                  </a:lnTo>
                  <a:cubicBezTo>
                    <a:pt x="4605" y="442176"/>
                    <a:pt x="0" y="437571"/>
                    <a:pt x="0" y="431893"/>
                  </a:cubicBezTo>
                  <a:lnTo>
                    <a:pt x="0" y="27957"/>
                  </a:lnTo>
                  <a:cubicBezTo>
                    <a:pt x="0" y="25085"/>
                    <a:pt x="1179" y="22489"/>
                    <a:pt x="3075" y="20623"/>
                  </a:cubicBezTo>
                  <a:lnTo>
                    <a:pt x="20688" y="3013"/>
                  </a:lnTo>
                  <a:lnTo>
                    <a:pt x="20685" y="3012"/>
                  </a:lnTo>
                  <a:cubicBezTo>
                    <a:pt x="22694" y="1004"/>
                    <a:pt x="25325" y="0"/>
                    <a:pt x="27957" y="0"/>
                  </a:cubicBezTo>
                  <a:lnTo>
                    <a:pt x="27957" y="0"/>
                  </a:lnTo>
                  <a:close/>
                  <a:moveTo>
                    <a:pt x="111749" y="20567"/>
                  </a:moveTo>
                  <a:lnTo>
                    <a:pt x="32215" y="20567"/>
                  </a:lnTo>
                  <a:lnTo>
                    <a:pt x="20566" y="32215"/>
                  </a:lnTo>
                  <a:lnTo>
                    <a:pt x="20566" y="421609"/>
                  </a:lnTo>
                  <a:lnTo>
                    <a:pt x="123398" y="421609"/>
                  </a:lnTo>
                  <a:lnTo>
                    <a:pt x="123398" y="32215"/>
                  </a:lnTo>
                  <a:lnTo>
                    <a:pt x="111749" y="20567"/>
                  </a:lnTo>
                  <a:close/>
                </a:path>
              </a:pathLst>
            </a:custGeom>
            <a:grpFill/>
            <a:ln w="321"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ADED90C-E6CF-4644-A0B5-321D99EC950B}"/>
                </a:ext>
              </a:extLst>
            </p:cNvPr>
            <p:cNvSpPr/>
            <p:nvPr/>
          </p:nvSpPr>
          <p:spPr>
            <a:xfrm>
              <a:off x="8408247" y="3326168"/>
              <a:ext cx="185096" cy="20566"/>
            </a:xfrm>
            <a:custGeom>
              <a:avLst/>
              <a:gdLst>
                <a:gd name="connsiteX0" fmla="*/ 10283 w 185096"/>
                <a:gd name="connsiteY0" fmla="*/ 0 h 20566"/>
                <a:gd name="connsiteX1" fmla="*/ 0 w 185096"/>
                <a:gd name="connsiteY1" fmla="*/ 10283 h 20566"/>
                <a:gd name="connsiteX2" fmla="*/ 10283 w 185096"/>
                <a:gd name="connsiteY2" fmla="*/ 20566 h 20566"/>
                <a:gd name="connsiteX3" fmla="*/ 174813 w 185096"/>
                <a:gd name="connsiteY3" fmla="*/ 20566 h 20566"/>
                <a:gd name="connsiteX4" fmla="*/ 185097 w 185096"/>
                <a:gd name="connsiteY4" fmla="*/ 10283 h 20566"/>
                <a:gd name="connsiteX5" fmla="*/ 174813 w 185096"/>
                <a:gd name="connsiteY5" fmla="*/ 0 h 20566"/>
                <a:gd name="connsiteX6" fmla="*/ 10283 w 185096"/>
                <a:gd name="connsiteY6" fmla="*/ 0 h 2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96" h="20566">
                  <a:moveTo>
                    <a:pt x="10283" y="0"/>
                  </a:moveTo>
                  <a:cubicBezTo>
                    <a:pt x="4605" y="0"/>
                    <a:pt x="0" y="4605"/>
                    <a:pt x="0" y="10283"/>
                  </a:cubicBezTo>
                  <a:cubicBezTo>
                    <a:pt x="0" y="15961"/>
                    <a:pt x="4605" y="20566"/>
                    <a:pt x="10283" y="20566"/>
                  </a:cubicBezTo>
                  <a:lnTo>
                    <a:pt x="174813" y="20566"/>
                  </a:lnTo>
                  <a:cubicBezTo>
                    <a:pt x="180492" y="20566"/>
                    <a:pt x="185097" y="15961"/>
                    <a:pt x="185097" y="10283"/>
                  </a:cubicBezTo>
                  <a:cubicBezTo>
                    <a:pt x="185097" y="4605"/>
                    <a:pt x="180492" y="0"/>
                    <a:pt x="174813" y="0"/>
                  </a:cubicBezTo>
                  <a:lnTo>
                    <a:pt x="10283" y="0"/>
                  </a:lnTo>
                  <a:close/>
                </a:path>
              </a:pathLst>
            </a:custGeom>
            <a:grpFill/>
            <a:ln w="321" cap="flat">
              <a:noFill/>
              <a:prstDash val="solid"/>
              <a:miter/>
            </a:ln>
          </p:spPr>
          <p:txBody>
            <a:bodyPr rtlCol="0" anchor="ctr"/>
            <a:lstStyle/>
            <a:p>
              <a:endParaRPr lang="en-US"/>
            </a:p>
          </p:txBody>
        </p:sp>
      </p:grpSp>
      <p:grpSp>
        <p:nvGrpSpPr>
          <p:cNvPr id="61" name="Group 60">
            <a:extLst>
              <a:ext uri="{FF2B5EF4-FFF2-40B4-BE49-F238E27FC236}">
                <a16:creationId xmlns:a16="http://schemas.microsoft.com/office/drawing/2014/main" id="{C88C655A-FA64-4B12-8D8A-34A9A0C5053D}"/>
              </a:ext>
            </a:extLst>
          </p:cNvPr>
          <p:cNvGrpSpPr/>
          <p:nvPr/>
        </p:nvGrpSpPr>
        <p:grpSpPr>
          <a:xfrm>
            <a:off x="3608145" y="5277012"/>
            <a:ext cx="2565585" cy="653870"/>
            <a:chOff x="838199" y="2516450"/>
            <a:chExt cx="3402205" cy="912550"/>
          </a:xfrm>
        </p:grpSpPr>
        <p:sp>
          <p:nvSpPr>
            <p:cNvPr id="62" name="Rectangle: Rounded Corners 61">
              <a:extLst>
                <a:ext uri="{FF2B5EF4-FFF2-40B4-BE49-F238E27FC236}">
                  <a16:creationId xmlns:a16="http://schemas.microsoft.com/office/drawing/2014/main" id="{06F5B5B0-679F-46E9-8DB4-9B8EE2F0F6BC}"/>
                </a:ext>
              </a:extLst>
            </p:cNvPr>
            <p:cNvSpPr/>
            <p:nvPr/>
          </p:nvSpPr>
          <p:spPr>
            <a:xfrm>
              <a:off x="838199" y="2516451"/>
              <a:ext cx="3402205" cy="912549"/>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TextBox 62">
              <a:extLst>
                <a:ext uri="{FF2B5EF4-FFF2-40B4-BE49-F238E27FC236}">
                  <a16:creationId xmlns:a16="http://schemas.microsoft.com/office/drawing/2014/main" id="{F469C3F2-EE37-498E-9BE8-E6A68D3F455A}"/>
                </a:ext>
              </a:extLst>
            </p:cNvPr>
            <p:cNvSpPr txBox="1"/>
            <p:nvPr/>
          </p:nvSpPr>
          <p:spPr>
            <a:xfrm>
              <a:off x="1353594" y="2672050"/>
              <a:ext cx="2561296" cy="601352"/>
            </a:xfrm>
            <a:prstGeom prst="rect">
              <a:avLst/>
            </a:prstGeom>
            <a:noFill/>
          </p:spPr>
          <p:txBody>
            <a:bodyPr wrap="square" lIns="0" tIns="0" rIns="0" bIns="0" rtlCol="0" anchor="ctr">
              <a:spAutoFit/>
            </a:bodyPr>
            <a:lstStyle/>
            <a:p>
              <a:r>
                <a:rPr lang="en-US" sz="1400" dirty="0"/>
                <a:t>Sustainable &amp; Reliable Inventys</a:t>
              </a:r>
            </a:p>
          </p:txBody>
        </p:sp>
        <p:sp>
          <p:nvSpPr>
            <p:cNvPr id="64" name="Rectangle: Top Corners Rounded 63">
              <a:extLst>
                <a:ext uri="{FF2B5EF4-FFF2-40B4-BE49-F238E27FC236}">
                  <a16:creationId xmlns:a16="http://schemas.microsoft.com/office/drawing/2014/main" id="{43609A90-9AA8-4726-AE97-845E58FC755E}"/>
                </a:ext>
              </a:extLst>
            </p:cNvPr>
            <p:cNvSpPr/>
            <p:nvPr/>
          </p:nvSpPr>
          <p:spPr>
            <a:xfrm rot="16200000">
              <a:off x="508927" y="2845723"/>
              <a:ext cx="912549" cy="254003"/>
            </a:xfrm>
            <a:prstGeom prst="round2SameRect">
              <a:avLst>
                <a:gd name="adj1" fmla="val 37667"/>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624646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4C06D0DE-9362-4D0B-95C8-C12D95490B59}"/>
              </a:ext>
            </a:extLst>
          </p:cNvPr>
          <p:cNvSpPr/>
          <p:nvPr/>
        </p:nvSpPr>
        <p:spPr>
          <a:xfrm>
            <a:off x="5034228" y="336052"/>
            <a:ext cx="7157772" cy="6521949"/>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Rectangle 68">
            <a:extLst>
              <a:ext uri="{FF2B5EF4-FFF2-40B4-BE49-F238E27FC236}">
                <a16:creationId xmlns:a16="http://schemas.microsoft.com/office/drawing/2014/main" id="{64E10462-AC96-441D-BE14-EF42CF302276}"/>
              </a:ext>
            </a:extLst>
          </p:cNvPr>
          <p:cNvSpPr/>
          <p:nvPr/>
        </p:nvSpPr>
        <p:spPr>
          <a:xfrm>
            <a:off x="7720442" y="1972582"/>
            <a:ext cx="4471558" cy="33555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B2CCF-9EE6-453B-B898-EFF3FAB10221}"/>
              </a:ext>
            </a:extLst>
          </p:cNvPr>
          <p:cNvSpPr>
            <a:spLocks noGrp="1"/>
          </p:cNvSpPr>
          <p:nvPr>
            <p:ph type="title"/>
          </p:nvPr>
        </p:nvSpPr>
        <p:spPr>
          <a:xfrm>
            <a:off x="838200" y="540646"/>
            <a:ext cx="10515600" cy="443198"/>
          </a:xfrm>
        </p:spPr>
        <p:txBody>
          <a:bodyPr/>
          <a:lstStyle/>
          <a:p>
            <a:r>
              <a:rPr lang="en-US" dirty="0">
                <a:solidFill>
                  <a:schemeClr val="bg1"/>
                </a:solidFill>
              </a:rPr>
              <a:t>Customers - </a:t>
            </a:r>
            <a:r>
              <a:rPr lang="en-US" dirty="0">
                <a:solidFill>
                  <a:srgbClr val="FBB425"/>
                </a:solidFill>
              </a:rPr>
              <a:t>Exclusive Synthesis</a:t>
            </a:r>
          </a:p>
        </p:txBody>
      </p:sp>
      <p:sp>
        <p:nvSpPr>
          <p:cNvPr id="4" name="Footer Placeholder 3">
            <a:extLst>
              <a:ext uri="{FF2B5EF4-FFF2-40B4-BE49-F238E27FC236}">
                <a16:creationId xmlns:a16="http://schemas.microsoft.com/office/drawing/2014/main" id="{D54792AC-858B-4916-83A5-D90FA382940F}"/>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2393E0F8-3793-4782-A65B-920F308665CA}"/>
              </a:ext>
            </a:extLst>
          </p:cNvPr>
          <p:cNvSpPr>
            <a:spLocks noGrp="1"/>
          </p:cNvSpPr>
          <p:nvPr>
            <p:ph type="sldNum" sz="quarter" idx="12"/>
          </p:nvPr>
        </p:nvSpPr>
        <p:spPr/>
        <p:txBody>
          <a:bodyPr/>
          <a:lstStyle/>
          <a:p>
            <a:fld id="{8427212B-DAB7-41D9-8B3C-111279E9B140}" type="slidenum">
              <a:rPr lang="en-US" smtClean="0">
                <a:solidFill>
                  <a:schemeClr val="bg1"/>
                </a:solidFill>
              </a:rPr>
              <a:pPr/>
              <a:t>10</a:t>
            </a:fld>
            <a:endParaRPr lang="en-US">
              <a:solidFill>
                <a:schemeClr val="bg1"/>
              </a:solidFill>
            </a:endParaRPr>
          </a:p>
        </p:txBody>
      </p:sp>
      <p:grpSp>
        <p:nvGrpSpPr>
          <p:cNvPr id="3" name="Group 2">
            <a:extLst>
              <a:ext uri="{FF2B5EF4-FFF2-40B4-BE49-F238E27FC236}">
                <a16:creationId xmlns:a16="http://schemas.microsoft.com/office/drawing/2014/main" id="{528B3116-3E60-44A1-931F-B7D568E03921}"/>
              </a:ext>
            </a:extLst>
          </p:cNvPr>
          <p:cNvGrpSpPr/>
          <p:nvPr/>
        </p:nvGrpSpPr>
        <p:grpSpPr>
          <a:xfrm>
            <a:off x="798872" y="1283455"/>
            <a:ext cx="7388332" cy="4587555"/>
            <a:chOff x="798872" y="1283455"/>
            <a:chExt cx="7687450" cy="4773283"/>
          </a:xfrm>
        </p:grpSpPr>
        <p:grpSp>
          <p:nvGrpSpPr>
            <p:cNvPr id="30" name="Group 29">
              <a:extLst>
                <a:ext uri="{FF2B5EF4-FFF2-40B4-BE49-F238E27FC236}">
                  <a16:creationId xmlns:a16="http://schemas.microsoft.com/office/drawing/2014/main" id="{6E644C75-60CF-41F4-B83B-F68EA502F660}"/>
                </a:ext>
              </a:extLst>
            </p:cNvPr>
            <p:cNvGrpSpPr/>
            <p:nvPr/>
          </p:nvGrpSpPr>
          <p:grpSpPr>
            <a:xfrm>
              <a:off x="798872" y="1283455"/>
              <a:ext cx="7687450" cy="4773283"/>
              <a:chOff x="838200" y="1227485"/>
              <a:chExt cx="9865656" cy="6125771"/>
            </a:xfrm>
          </p:grpSpPr>
          <p:grpSp>
            <p:nvGrpSpPr>
              <p:cNvPr id="9" name="Group 8">
                <a:extLst>
                  <a:ext uri="{FF2B5EF4-FFF2-40B4-BE49-F238E27FC236}">
                    <a16:creationId xmlns:a16="http://schemas.microsoft.com/office/drawing/2014/main" id="{0EEA63CE-8F94-41E1-9D15-7FF782A00518}"/>
                  </a:ext>
                </a:extLst>
              </p:cNvPr>
              <p:cNvGrpSpPr/>
              <p:nvPr/>
            </p:nvGrpSpPr>
            <p:grpSpPr>
              <a:xfrm>
                <a:off x="838200" y="1227485"/>
                <a:ext cx="9865656" cy="1163586"/>
                <a:chOff x="838200" y="1432131"/>
                <a:chExt cx="11496753" cy="1163586"/>
              </a:xfrm>
            </p:grpSpPr>
            <p:sp>
              <p:nvSpPr>
                <p:cNvPr id="6" name="Rectangle: Rounded Corners 5">
                  <a:extLst>
                    <a:ext uri="{FF2B5EF4-FFF2-40B4-BE49-F238E27FC236}">
                      <a16:creationId xmlns:a16="http://schemas.microsoft.com/office/drawing/2014/main" id="{04FBF347-BC23-4874-90FB-38107E7C5D4E}"/>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6F5F0B3-EFEA-4589-B90F-51030C5ED97D}"/>
                    </a:ext>
                  </a:extLst>
                </p:cNvPr>
                <p:cNvSpPr/>
                <p:nvPr/>
              </p:nvSpPr>
              <p:spPr>
                <a:xfrm>
                  <a:off x="3164855"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B4C004D-5FBD-4A56-B33C-59F461251013}"/>
                    </a:ext>
                  </a:extLst>
                </p:cNvPr>
                <p:cNvSpPr/>
                <p:nvPr/>
              </p:nvSpPr>
              <p:spPr>
                <a:xfrm>
                  <a:off x="5491510"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ABF574E-2693-4965-894E-88066D63F54C}"/>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C7B83A3-8842-4923-BB71-740DBB588581}"/>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C9D5DD5-7F1F-42DC-BD13-D83E8B426C95}"/>
                  </a:ext>
                </a:extLst>
              </p:cNvPr>
              <p:cNvGrpSpPr/>
              <p:nvPr/>
            </p:nvGrpSpPr>
            <p:grpSpPr>
              <a:xfrm>
                <a:off x="838200" y="2468031"/>
                <a:ext cx="9865656" cy="1163586"/>
                <a:chOff x="838200" y="1432131"/>
                <a:chExt cx="11496753" cy="1163586"/>
              </a:xfrm>
            </p:grpSpPr>
            <p:sp>
              <p:nvSpPr>
                <p:cNvPr id="13" name="Rectangle: Rounded Corners 12">
                  <a:extLst>
                    <a:ext uri="{FF2B5EF4-FFF2-40B4-BE49-F238E27FC236}">
                      <a16:creationId xmlns:a16="http://schemas.microsoft.com/office/drawing/2014/main" id="{68C7669E-DD39-4E58-9A92-835A25682632}"/>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6E78AE4-EC49-4567-8E8C-BF907D95E16F}"/>
                    </a:ext>
                  </a:extLst>
                </p:cNvPr>
                <p:cNvSpPr/>
                <p:nvPr/>
              </p:nvSpPr>
              <p:spPr>
                <a:xfrm>
                  <a:off x="3164855"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5F95E3E-6678-46EC-9D5E-920318D83550}"/>
                    </a:ext>
                  </a:extLst>
                </p:cNvPr>
                <p:cNvSpPr/>
                <p:nvPr/>
              </p:nvSpPr>
              <p:spPr>
                <a:xfrm>
                  <a:off x="5491510"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A2BC0D7-C19A-4004-B461-8F4AB141C306}"/>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DCD73BF-FF90-420C-A361-B737910E3C51}"/>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D3E5BB63-FD11-418C-9845-CF235AEDE03E}"/>
                  </a:ext>
                </a:extLst>
              </p:cNvPr>
              <p:cNvGrpSpPr/>
              <p:nvPr/>
            </p:nvGrpSpPr>
            <p:grpSpPr>
              <a:xfrm>
                <a:off x="838200" y="3708577"/>
                <a:ext cx="9865656" cy="1163586"/>
                <a:chOff x="838200" y="1432131"/>
                <a:chExt cx="11496753" cy="1163586"/>
              </a:xfrm>
            </p:grpSpPr>
            <p:sp>
              <p:nvSpPr>
                <p:cNvPr id="19" name="Rectangle: Rounded Corners 18">
                  <a:extLst>
                    <a:ext uri="{FF2B5EF4-FFF2-40B4-BE49-F238E27FC236}">
                      <a16:creationId xmlns:a16="http://schemas.microsoft.com/office/drawing/2014/main" id="{86EDEE84-0A8E-462D-9698-EE54FF45340C}"/>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0DA3FC8-2CCC-4C5F-AD67-5E3D4B2D6670}"/>
                    </a:ext>
                  </a:extLst>
                </p:cNvPr>
                <p:cNvSpPr/>
                <p:nvPr/>
              </p:nvSpPr>
              <p:spPr>
                <a:xfrm>
                  <a:off x="3164854" y="1432131"/>
                  <a:ext cx="4516791"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9CA7944-8BD4-4981-A6FE-A18F891D4546}"/>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072C9C0-775E-4D2D-80B8-680F18CFBB04}"/>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984F6E2-97E3-4DD5-8E42-0E8B1724965D}"/>
                  </a:ext>
                </a:extLst>
              </p:cNvPr>
              <p:cNvGrpSpPr/>
              <p:nvPr/>
            </p:nvGrpSpPr>
            <p:grpSpPr>
              <a:xfrm>
                <a:off x="838200" y="4949122"/>
                <a:ext cx="9865656" cy="2404134"/>
                <a:chOff x="838200" y="1432131"/>
                <a:chExt cx="11496753" cy="2404134"/>
              </a:xfrm>
            </p:grpSpPr>
            <p:sp>
              <p:nvSpPr>
                <p:cNvPr id="25" name="Rectangle: Rounded Corners 24">
                  <a:extLst>
                    <a:ext uri="{FF2B5EF4-FFF2-40B4-BE49-F238E27FC236}">
                      <a16:creationId xmlns:a16="http://schemas.microsoft.com/office/drawing/2014/main" id="{69C8EEE2-FBD6-45EB-93E5-FE61594630B5}"/>
                    </a:ext>
                  </a:extLst>
                </p:cNvPr>
                <p:cNvSpPr/>
                <p:nvPr/>
              </p:nvSpPr>
              <p:spPr>
                <a:xfrm>
                  <a:off x="838200" y="1432131"/>
                  <a:ext cx="2190135"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B044EF9B-F51B-49B0-8245-21C931E83574}"/>
                    </a:ext>
                  </a:extLst>
                </p:cNvPr>
                <p:cNvSpPr/>
                <p:nvPr/>
              </p:nvSpPr>
              <p:spPr>
                <a:xfrm>
                  <a:off x="3164855"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0B9BD4E1-AE69-44E5-AFAC-EED4FD3E5EC6}"/>
                    </a:ext>
                  </a:extLst>
                </p:cNvPr>
                <p:cNvSpPr/>
                <p:nvPr/>
              </p:nvSpPr>
              <p:spPr>
                <a:xfrm>
                  <a:off x="5491510" y="1432131"/>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DBA7A88-8DCC-4C5A-87DD-5D07D5DAF25C}"/>
                    </a:ext>
                  </a:extLst>
                </p:cNvPr>
                <p:cNvSpPr/>
                <p:nvPr/>
              </p:nvSpPr>
              <p:spPr>
                <a:xfrm>
                  <a:off x="7818166"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DD498287-4EF3-4748-9C65-15570013C3B8}"/>
                    </a:ext>
                  </a:extLst>
                </p:cNvPr>
                <p:cNvSpPr/>
                <p:nvPr/>
              </p:nvSpPr>
              <p:spPr>
                <a:xfrm>
                  <a:off x="10144819" y="1432131"/>
                  <a:ext cx="2190134"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87AB567-665A-4C93-AB97-4005A6889D10}"/>
                    </a:ext>
                  </a:extLst>
                </p:cNvPr>
                <p:cNvSpPr/>
                <p:nvPr/>
              </p:nvSpPr>
              <p:spPr>
                <a:xfrm>
                  <a:off x="838200" y="2672677"/>
                  <a:ext cx="2190136" cy="1163586"/>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0CF0849C-E156-4A47-A525-0F17619A50BC}"/>
                    </a:ext>
                  </a:extLst>
                </p:cNvPr>
                <p:cNvSpPr/>
                <p:nvPr/>
              </p:nvSpPr>
              <p:spPr>
                <a:xfrm>
                  <a:off x="3164853" y="2672677"/>
                  <a:ext cx="4516790" cy="1163588"/>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1571A65F-40FF-4597-B8D4-CF4309E54F25}"/>
                    </a:ext>
                  </a:extLst>
                </p:cNvPr>
                <p:cNvSpPr/>
                <p:nvPr/>
              </p:nvSpPr>
              <p:spPr>
                <a:xfrm>
                  <a:off x="7818166" y="2672677"/>
                  <a:ext cx="2190134" cy="1163587"/>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9EE20098-5810-416E-B25E-85DC3BA8FF94}"/>
                    </a:ext>
                  </a:extLst>
                </p:cNvPr>
                <p:cNvSpPr/>
                <p:nvPr/>
              </p:nvSpPr>
              <p:spPr>
                <a:xfrm>
                  <a:off x="10144819" y="2672677"/>
                  <a:ext cx="2190134" cy="1163587"/>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Picture 35">
              <a:extLst>
                <a:ext uri="{FF2B5EF4-FFF2-40B4-BE49-F238E27FC236}">
                  <a16:creationId xmlns:a16="http://schemas.microsoft.com/office/drawing/2014/main" id="{EF32277C-E28E-41FB-BC34-FE78157E7CA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2040" y="1460235"/>
              <a:ext cx="478125" cy="615629"/>
            </a:xfrm>
            <a:prstGeom prst="rect">
              <a:avLst/>
            </a:prstGeom>
          </p:spPr>
        </p:pic>
        <p:pic>
          <p:nvPicPr>
            <p:cNvPr id="37" name="Picture 36">
              <a:extLst>
                <a:ext uri="{FF2B5EF4-FFF2-40B4-BE49-F238E27FC236}">
                  <a16:creationId xmlns:a16="http://schemas.microsoft.com/office/drawing/2014/main" id="{B7A84039-7121-4C6E-B168-A4370532666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8697" y="1428576"/>
              <a:ext cx="785825" cy="58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4">
              <a:extLst>
                <a:ext uri="{FF2B5EF4-FFF2-40B4-BE49-F238E27FC236}">
                  <a16:creationId xmlns:a16="http://schemas.microsoft.com/office/drawing/2014/main" id="{752C1889-0EA9-4ABE-8A78-CAFE3C488EC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222" y="3411333"/>
              <a:ext cx="1147965" cy="52227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Gowan | Welcome to Gowan Company">
              <a:extLst>
                <a:ext uri="{FF2B5EF4-FFF2-40B4-BE49-F238E27FC236}">
                  <a16:creationId xmlns:a16="http://schemas.microsoft.com/office/drawing/2014/main" id="{92494ACD-B82E-44D9-8A35-FEC97E1493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7175" y="2605566"/>
              <a:ext cx="1007236" cy="2299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SHIHARA SANGYO KAISHA,LTD.">
              <a:extLst>
                <a:ext uri="{FF2B5EF4-FFF2-40B4-BE49-F238E27FC236}">
                  <a16:creationId xmlns:a16="http://schemas.microsoft.com/office/drawing/2014/main" id="{1933503E-CAE2-4199-9C7C-E07666BCE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7547" y="3565742"/>
              <a:ext cx="2622466" cy="2119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BASF Logo - PNG and Vector - Logo Download">
              <a:extLst>
                <a:ext uri="{FF2B5EF4-FFF2-40B4-BE49-F238E27FC236}">
                  <a16:creationId xmlns:a16="http://schemas.microsoft.com/office/drawing/2014/main" id="{6989E722-93F9-40EA-8C6B-B99CD86C37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5206" y="1482144"/>
              <a:ext cx="991362" cy="5024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a:extLst>
                <a:ext uri="{FF2B5EF4-FFF2-40B4-BE49-F238E27FC236}">
                  <a16:creationId xmlns:a16="http://schemas.microsoft.com/office/drawing/2014/main" id="{8C8E5D07-B074-48BD-9AE1-6FD603C49185}"/>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44974" y="1376794"/>
              <a:ext cx="1390656" cy="7357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CHORI CO.,LTD.">
              <a:extLst>
                <a:ext uri="{FF2B5EF4-FFF2-40B4-BE49-F238E27FC236}">
                  <a16:creationId xmlns:a16="http://schemas.microsoft.com/office/drawing/2014/main" id="{3D60F393-BD9E-47D6-B3CB-468E4315FD6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9090" t="29343" r="18949" b="30302"/>
            <a:stretch/>
          </p:blipFill>
          <p:spPr bwMode="auto">
            <a:xfrm>
              <a:off x="1020195" y="3426405"/>
              <a:ext cx="1078399" cy="3725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http://www51.honeywell.com/common/images/logo_honeywell.gif">
              <a:extLst>
                <a:ext uri="{FF2B5EF4-FFF2-40B4-BE49-F238E27FC236}">
                  <a16:creationId xmlns:a16="http://schemas.microsoft.com/office/drawing/2014/main" id="{8CAA42DE-D54D-493D-8113-EC26A671FBE2}"/>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2512686" y="2644274"/>
              <a:ext cx="1122072" cy="201872"/>
            </a:xfrm>
            <a:prstGeom prst="rect">
              <a:avLst/>
            </a:prstGeom>
            <a:noFill/>
            <a:ln>
              <a:noFill/>
            </a:ln>
          </p:spPr>
        </p:pic>
        <p:pic>
          <p:nvPicPr>
            <p:cNvPr id="46" name="Picture 2" descr="Bayer - Wikipedia">
              <a:extLst>
                <a:ext uri="{FF2B5EF4-FFF2-40B4-BE49-F238E27FC236}">
                  <a16:creationId xmlns:a16="http://schemas.microsoft.com/office/drawing/2014/main" id="{482DAA16-63AE-4C0A-929B-D38FB6825CA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87457" y="2447729"/>
              <a:ext cx="487290" cy="49229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Pfizer introduces new logo in a 'shift from commerce to science' - PMLiVE">
              <a:extLst>
                <a:ext uri="{FF2B5EF4-FFF2-40B4-BE49-F238E27FC236}">
                  <a16:creationId xmlns:a16="http://schemas.microsoft.com/office/drawing/2014/main" id="{E7E9C6D7-7ECF-4337-9207-73181516BA9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7637" y="4387645"/>
              <a:ext cx="843029" cy="5076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Nippon Kayaku">
              <a:extLst>
                <a:ext uri="{FF2B5EF4-FFF2-40B4-BE49-F238E27FC236}">
                  <a16:creationId xmlns:a16="http://schemas.microsoft.com/office/drawing/2014/main" id="{DB4E2C6D-F7C0-4F83-B6C6-C71A2AC99B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0130" y="4473530"/>
              <a:ext cx="781945" cy="32643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upload.wikimedia.org/wikipedia/commons/thumb/1/...">
              <a:extLst>
                <a:ext uri="{FF2B5EF4-FFF2-40B4-BE49-F238E27FC236}">
                  <a16:creationId xmlns:a16="http://schemas.microsoft.com/office/drawing/2014/main" id="{78F9445D-E252-4E10-9225-E6E396DC53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07878" y="4566243"/>
              <a:ext cx="1131686" cy="1410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Product Stewardship - EuroChem Agro">
              <a:extLst>
                <a:ext uri="{FF2B5EF4-FFF2-40B4-BE49-F238E27FC236}">
                  <a16:creationId xmlns:a16="http://schemas.microsoft.com/office/drawing/2014/main" id="{AAAC66F8-FD55-43A0-ADBC-882CA142545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79091" y="4531179"/>
              <a:ext cx="1143047" cy="23481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a:extLst>
                <a:ext uri="{FF2B5EF4-FFF2-40B4-BE49-F238E27FC236}">
                  <a16:creationId xmlns:a16="http://schemas.microsoft.com/office/drawing/2014/main" id="{72331A2D-BB2D-49F6-AC3A-8AA762AADC8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35161" y="5431415"/>
              <a:ext cx="1767839" cy="4224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File:Teva Pharmaceuticals logo.png - Wikimedia Commons">
              <a:extLst>
                <a:ext uri="{FF2B5EF4-FFF2-40B4-BE49-F238E27FC236}">
                  <a16:creationId xmlns:a16="http://schemas.microsoft.com/office/drawing/2014/main" id="{8156DB7B-725B-4BDD-9DEA-F7F85D18F1C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41659" y="3425306"/>
              <a:ext cx="815935" cy="5119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F02D7C9F-4036-461F-8101-C74427D222E3}"/>
                </a:ext>
              </a:extLst>
            </p:cNvPr>
            <p:cNvPicPr/>
            <p:nvPr/>
          </p:nvPicPr>
          <p:blipFill>
            <a:blip r:embed="rId19"/>
            <a:stretch>
              <a:fillRect/>
            </a:stretch>
          </p:blipFill>
          <p:spPr>
            <a:xfrm>
              <a:off x="1074874" y="5308515"/>
              <a:ext cx="912456" cy="473068"/>
            </a:xfrm>
            <a:prstGeom prst="rect">
              <a:avLst/>
            </a:prstGeom>
          </p:spPr>
        </p:pic>
        <p:pic>
          <p:nvPicPr>
            <p:cNvPr id="55" name="Picture 54">
              <a:extLst>
                <a:ext uri="{FF2B5EF4-FFF2-40B4-BE49-F238E27FC236}">
                  <a16:creationId xmlns:a16="http://schemas.microsoft.com/office/drawing/2014/main" id="{2484D020-5EEC-468D-900C-0910BD6FE234}"/>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62007" y="4551684"/>
              <a:ext cx="997708" cy="254105"/>
            </a:xfrm>
            <a:prstGeom prst="rect">
              <a:avLst/>
            </a:prstGeom>
            <a:noFill/>
            <a:ln>
              <a:noFill/>
            </a:ln>
          </p:spPr>
        </p:pic>
        <p:pic>
          <p:nvPicPr>
            <p:cNvPr id="56" name="Picture 22" descr="Merck Logo">
              <a:extLst>
                <a:ext uri="{FF2B5EF4-FFF2-40B4-BE49-F238E27FC236}">
                  <a16:creationId xmlns:a16="http://schemas.microsoft.com/office/drawing/2014/main" id="{FE06E693-0036-4CE2-A9F9-F43ED0B4E350}"/>
                </a:ext>
              </a:extLst>
            </p:cNvPr>
            <p:cNvPicPr>
              <a:picLocks noChangeAspect="1" noChangeArrowheads="1"/>
            </p:cNvPicPr>
            <p:nvPr/>
          </p:nvPicPr>
          <p:blipFill>
            <a:blip r:embed="rId21"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41659" y="5482225"/>
              <a:ext cx="882062" cy="24099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0" descr="AstraZeneca logo">
              <a:extLst>
                <a:ext uri="{FF2B5EF4-FFF2-40B4-BE49-F238E27FC236}">
                  <a16:creationId xmlns:a16="http://schemas.microsoft.com/office/drawing/2014/main" id="{F608E56B-7975-46CC-A33D-68E72AE08B4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83806" y="5429833"/>
              <a:ext cx="830718" cy="202040"/>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TextBox 67">
            <a:extLst>
              <a:ext uri="{FF2B5EF4-FFF2-40B4-BE49-F238E27FC236}">
                <a16:creationId xmlns:a16="http://schemas.microsoft.com/office/drawing/2014/main" id="{99348407-3FBB-468F-A78F-13323686ECB4}"/>
              </a:ext>
            </a:extLst>
          </p:cNvPr>
          <p:cNvSpPr txBox="1"/>
          <p:nvPr/>
        </p:nvSpPr>
        <p:spPr>
          <a:xfrm>
            <a:off x="8679329" y="2946999"/>
            <a:ext cx="3012379" cy="1231106"/>
          </a:xfrm>
          <a:prstGeom prst="rect">
            <a:avLst/>
          </a:prstGeom>
          <a:noFill/>
        </p:spPr>
        <p:txBody>
          <a:bodyPr wrap="square" lIns="0" tIns="0" rIns="0" bIns="0" rtlCol="0">
            <a:spAutoFit/>
          </a:bodyPr>
          <a:lstStyle/>
          <a:p>
            <a:pPr algn="r"/>
            <a:r>
              <a:rPr lang="en-US" sz="2000" b="1" dirty="0">
                <a:solidFill>
                  <a:schemeClr val="bg1"/>
                </a:solidFill>
                <a:ea typeface="Microsoft JhengHei UI" panose="020B0604030504040204" pitchFamily="34" charset="-120"/>
              </a:rPr>
              <a:t>Inventys Customer Base</a:t>
            </a:r>
          </a:p>
          <a:p>
            <a:pPr algn="r"/>
            <a:r>
              <a:rPr lang="en-US" sz="2000" b="1" dirty="0">
                <a:solidFill>
                  <a:schemeClr val="bg1"/>
                </a:solidFill>
                <a:ea typeface="Microsoft JhengHei UI" panose="020B0604030504040204" pitchFamily="34" charset="-120"/>
              </a:rPr>
              <a:t>is a testament to Inventys Reliability &amp; Services Superiority</a:t>
            </a:r>
          </a:p>
        </p:txBody>
      </p:sp>
      <p:pic>
        <p:nvPicPr>
          <p:cNvPr id="21" name="Picture 20">
            <a:extLst>
              <a:ext uri="{FF2B5EF4-FFF2-40B4-BE49-F238E27FC236}">
                <a16:creationId xmlns:a16="http://schemas.microsoft.com/office/drawing/2014/main" id="{A31BF958-1B7F-479C-A5C3-B3593113F2FA}"/>
              </a:ext>
            </a:extLst>
          </p:cNvPr>
          <p:cNvPicPr>
            <a:picLocks noChangeAspect="1"/>
          </p:cNvPicPr>
          <p:nvPr/>
        </p:nvPicPr>
        <p:blipFill>
          <a:blip r:embed="rId23"/>
          <a:stretch>
            <a:fillRect/>
          </a:stretch>
        </p:blipFill>
        <p:spPr>
          <a:xfrm>
            <a:off x="3976252" y="1467900"/>
            <a:ext cx="1041295" cy="544077"/>
          </a:xfrm>
          <a:prstGeom prst="rect">
            <a:avLst/>
          </a:prstGeom>
        </p:spPr>
      </p:pic>
      <p:pic>
        <p:nvPicPr>
          <p:cNvPr id="33" name="Picture 32">
            <a:extLst>
              <a:ext uri="{FF2B5EF4-FFF2-40B4-BE49-F238E27FC236}">
                <a16:creationId xmlns:a16="http://schemas.microsoft.com/office/drawing/2014/main" id="{562B84C8-92F5-4D42-8ED9-3718098477EC}"/>
              </a:ext>
            </a:extLst>
          </p:cNvPr>
          <p:cNvPicPr>
            <a:picLocks noChangeAspect="1"/>
          </p:cNvPicPr>
          <p:nvPr/>
        </p:nvPicPr>
        <p:blipFill>
          <a:blip r:embed="rId24"/>
          <a:stretch>
            <a:fillRect/>
          </a:stretch>
        </p:blipFill>
        <p:spPr>
          <a:xfrm>
            <a:off x="5432990" y="2476126"/>
            <a:ext cx="1074121" cy="298982"/>
          </a:xfrm>
          <a:prstGeom prst="rect">
            <a:avLst/>
          </a:prstGeom>
        </p:spPr>
      </p:pic>
      <p:pic>
        <p:nvPicPr>
          <p:cNvPr id="1028" name="Picture 4" descr="https://olonspa.com/wp-content/uploads/2023/10/logo_pos.png">
            <a:extLst>
              <a:ext uri="{FF2B5EF4-FFF2-40B4-BE49-F238E27FC236}">
                <a16:creationId xmlns:a16="http://schemas.microsoft.com/office/drawing/2014/main" id="{DE7F2EFD-E843-4F72-8172-199ECA910D4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053878" y="2515669"/>
            <a:ext cx="784187" cy="29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31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0"/>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4420452" y="1028839"/>
            <a:ext cx="0" cy="5829161"/>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2A84463-7F14-4824-BA9A-B8270CE9E154}"/>
              </a:ext>
            </a:extLst>
          </p:cNvPr>
          <p:cNvGrpSpPr/>
          <p:nvPr/>
        </p:nvGrpSpPr>
        <p:grpSpPr>
          <a:xfrm>
            <a:off x="4776051" y="954959"/>
            <a:ext cx="6018947" cy="582877"/>
            <a:chOff x="1308099" y="1541783"/>
            <a:chExt cx="6018947" cy="582877"/>
          </a:xfrm>
        </p:grpSpPr>
        <p:sp>
          <p:nvSpPr>
            <p:cNvPr id="7" name="TextBox 6">
              <a:extLst>
                <a:ext uri="{FF2B5EF4-FFF2-40B4-BE49-F238E27FC236}">
                  <a16:creationId xmlns:a16="http://schemas.microsoft.com/office/drawing/2014/main" id="{1AA23D24-D288-41AA-8A77-68B80CB5A3F6}"/>
                </a:ext>
              </a:extLst>
            </p:cNvPr>
            <p:cNvSpPr txBox="1"/>
            <p:nvPr/>
          </p:nvSpPr>
          <p:spPr>
            <a:xfrm>
              <a:off x="1308099" y="1541783"/>
              <a:ext cx="601894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High-Growth Companies Asia-Pacific 2023 – Top250</a:t>
              </a:r>
              <a:endParaRPr kumimoji="0" lang="en-US" sz="1600" b="1"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TextBox 7">
              <a:extLst>
                <a:ext uri="{FF2B5EF4-FFF2-40B4-BE49-F238E27FC236}">
                  <a16:creationId xmlns:a16="http://schemas.microsoft.com/office/drawing/2014/main" id="{E66C8E8C-B483-4196-9F1A-54C15D5C59DF}"/>
                </a:ext>
              </a:extLst>
            </p:cNvPr>
            <p:cNvSpPr txBox="1"/>
            <p:nvPr/>
          </p:nvSpPr>
          <p:spPr>
            <a:xfrm>
              <a:off x="1308099" y="1878439"/>
              <a:ext cx="4451833"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Ranked 248th – by Financial Times (London)</a:t>
              </a: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65" name="TextBox 64">
            <a:extLst>
              <a:ext uri="{FF2B5EF4-FFF2-40B4-BE49-F238E27FC236}">
                <a16:creationId xmlns:a16="http://schemas.microsoft.com/office/drawing/2014/main" id="{5A1D5FC4-32A4-ECE7-0BA5-9967519B5FDB}"/>
              </a:ext>
            </a:extLst>
          </p:cNvPr>
          <p:cNvSpPr txBox="1"/>
          <p:nvPr/>
        </p:nvSpPr>
        <p:spPr>
          <a:xfrm>
            <a:off x="4776052" y="2409496"/>
            <a:ext cx="573446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Best Green Process</a:t>
            </a:r>
          </a:p>
        </p:txBody>
      </p:sp>
      <p:cxnSp>
        <p:nvCxnSpPr>
          <p:cNvPr id="69" name="Straight Connector 68">
            <a:extLst>
              <a:ext uri="{FF2B5EF4-FFF2-40B4-BE49-F238E27FC236}">
                <a16:creationId xmlns:a16="http://schemas.microsoft.com/office/drawing/2014/main" id="{92BADDCC-F200-FDB0-DF68-B2F7427C378E}"/>
              </a:ext>
            </a:extLst>
          </p:cNvPr>
          <p:cNvCxnSpPr>
            <a:cxnSpLocks/>
          </p:cNvCxnSpPr>
          <p:nvPr/>
        </p:nvCxnSpPr>
        <p:spPr>
          <a:xfrm>
            <a:off x="4814971" y="2331825"/>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BD5D1FF-991F-4447-1819-4819137D3561}"/>
              </a:ext>
            </a:extLst>
          </p:cNvPr>
          <p:cNvCxnSpPr>
            <a:cxnSpLocks/>
          </p:cNvCxnSpPr>
          <p:nvPr/>
        </p:nvCxnSpPr>
        <p:spPr>
          <a:xfrm>
            <a:off x="4814971" y="3110893"/>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56C44809-9A86-FC84-662A-42F018598143}"/>
              </a:ext>
            </a:extLst>
          </p:cNvPr>
          <p:cNvGrpSpPr/>
          <p:nvPr/>
        </p:nvGrpSpPr>
        <p:grpSpPr>
          <a:xfrm>
            <a:off x="849664" y="1982959"/>
            <a:ext cx="3208380" cy="2885852"/>
            <a:chOff x="812225" y="937893"/>
            <a:chExt cx="3112666" cy="2885852"/>
          </a:xfrm>
        </p:grpSpPr>
        <p:sp>
          <p:nvSpPr>
            <p:cNvPr id="78" name="Title 1">
              <a:extLst>
                <a:ext uri="{FF2B5EF4-FFF2-40B4-BE49-F238E27FC236}">
                  <a16:creationId xmlns:a16="http://schemas.microsoft.com/office/drawing/2014/main" id="{CC944828-7666-4F77-D450-C074CA172C39}"/>
                </a:ext>
              </a:extLst>
            </p:cNvPr>
            <p:cNvSpPr txBox="1">
              <a:spLocks/>
            </p:cNvSpPr>
            <p:nvPr/>
          </p:nvSpPr>
          <p:spPr>
            <a:xfrm>
              <a:off x="812225" y="2715749"/>
              <a:ext cx="3112666"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a:ea typeface="+mj-ea"/>
                  <a:cs typeface="+mj-cs"/>
                </a:rPr>
                <a:t>Inventys -</a:t>
              </a:r>
              <a:r>
                <a:rPr kumimoji="0" lang="en-US" sz="4000" b="1" i="0" u="none" strike="noStrike" kern="1200" cap="none" spc="0" normalizeH="0" baseline="0" noProof="0" dirty="0">
                  <a:ln>
                    <a:noFill/>
                  </a:ln>
                  <a:solidFill>
                    <a:srgbClr val="FBB425"/>
                  </a:solidFill>
                  <a:effectLst/>
                  <a:uLnTx/>
                  <a:uFillTx/>
                  <a:latin typeface="Segoe UI"/>
                  <a:ea typeface="+mj-ea"/>
                  <a:cs typeface="+mj-cs"/>
                </a:rPr>
                <a:t> Awards</a:t>
              </a:r>
            </a:p>
          </p:txBody>
        </p:sp>
        <p:sp>
          <p:nvSpPr>
            <p:cNvPr id="81" name="Oval 80">
              <a:extLst>
                <a:ext uri="{FF2B5EF4-FFF2-40B4-BE49-F238E27FC236}">
                  <a16:creationId xmlns:a16="http://schemas.microsoft.com/office/drawing/2014/main" id="{0186A49B-05EC-B5EA-1058-6A519A8BD0DE}"/>
                </a:ext>
              </a:extLst>
            </p:cNvPr>
            <p:cNvSpPr/>
            <p:nvPr/>
          </p:nvSpPr>
          <p:spPr>
            <a:xfrm>
              <a:off x="898132" y="937893"/>
              <a:ext cx="1349768" cy="1349768"/>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2" name="Graphic 81" descr="Lights On with solid fill">
              <a:extLst>
                <a:ext uri="{FF2B5EF4-FFF2-40B4-BE49-F238E27FC236}">
                  <a16:creationId xmlns:a16="http://schemas.microsoft.com/office/drawing/2014/main" id="{07825ECF-FD12-BEC7-430E-A5B2D7D0F7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78732" y="1245677"/>
              <a:ext cx="788569" cy="788569"/>
            </a:xfrm>
            <a:prstGeom prst="rect">
              <a:avLst/>
            </a:prstGeom>
          </p:spPr>
        </p:pic>
      </p:grpSp>
      <p:cxnSp>
        <p:nvCxnSpPr>
          <p:cNvPr id="41" name="Straight Connector 40">
            <a:extLst>
              <a:ext uri="{FF2B5EF4-FFF2-40B4-BE49-F238E27FC236}">
                <a16:creationId xmlns:a16="http://schemas.microsoft.com/office/drawing/2014/main" id="{0A4A17DA-C6AA-45BE-A752-8612F8467FC6}"/>
              </a:ext>
            </a:extLst>
          </p:cNvPr>
          <p:cNvCxnSpPr>
            <a:cxnSpLocks/>
          </p:cNvCxnSpPr>
          <p:nvPr/>
        </p:nvCxnSpPr>
        <p:spPr>
          <a:xfrm>
            <a:off x="4814971" y="1612945"/>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BC6036E-5313-4CA1-A6D7-2DA955A0F5F2}"/>
              </a:ext>
            </a:extLst>
          </p:cNvPr>
          <p:cNvSpPr txBox="1"/>
          <p:nvPr/>
        </p:nvSpPr>
        <p:spPr>
          <a:xfrm>
            <a:off x="4799038" y="2752406"/>
            <a:ext cx="5930479" cy="24622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Federation of Indian Chamber of Commerce &amp; Industries) 2022</a:t>
            </a:r>
          </a:p>
        </p:txBody>
      </p:sp>
      <p:sp>
        <p:nvSpPr>
          <p:cNvPr id="45" name="Oval 44">
            <a:extLst>
              <a:ext uri="{FF2B5EF4-FFF2-40B4-BE49-F238E27FC236}">
                <a16:creationId xmlns:a16="http://schemas.microsoft.com/office/drawing/2014/main" id="{C8346E20-54C8-4479-8197-1362267FE1F0}"/>
              </a:ext>
            </a:extLst>
          </p:cNvPr>
          <p:cNvSpPr/>
          <p:nvPr/>
        </p:nvSpPr>
        <p:spPr>
          <a:xfrm>
            <a:off x="4335844" y="4041909"/>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8" name="Oval 47">
            <a:extLst>
              <a:ext uri="{FF2B5EF4-FFF2-40B4-BE49-F238E27FC236}">
                <a16:creationId xmlns:a16="http://schemas.microsoft.com/office/drawing/2014/main" id="{EE4D7902-6001-4CB5-A460-D4ADE6C454EE}"/>
              </a:ext>
            </a:extLst>
          </p:cNvPr>
          <p:cNvSpPr/>
          <p:nvPr/>
        </p:nvSpPr>
        <p:spPr>
          <a:xfrm>
            <a:off x="4335844" y="1010818"/>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0" name="Oval 49">
            <a:extLst>
              <a:ext uri="{FF2B5EF4-FFF2-40B4-BE49-F238E27FC236}">
                <a16:creationId xmlns:a16="http://schemas.microsoft.com/office/drawing/2014/main" id="{508E367D-78BB-4C74-98B1-F43D9B17524F}"/>
              </a:ext>
            </a:extLst>
          </p:cNvPr>
          <p:cNvSpPr/>
          <p:nvPr/>
        </p:nvSpPr>
        <p:spPr>
          <a:xfrm>
            <a:off x="4335844" y="2476925"/>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nvGrpSpPr>
          <p:cNvPr id="55" name="Group 54">
            <a:extLst>
              <a:ext uri="{FF2B5EF4-FFF2-40B4-BE49-F238E27FC236}">
                <a16:creationId xmlns:a16="http://schemas.microsoft.com/office/drawing/2014/main" id="{81F1992A-F5D6-43B8-AD1F-AF93F3F66AEE}"/>
              </a:ext>
            </a:extLst>
          </p:cNvPr>
          <p:cNvGrpSpPr/>
          <p:nvPr/>
        </p:nvGrpSpPr>
        <p:grpSpPr>
          <a:xfrm>
            <a:off x="4797641" y="1669515"/>
            <a:ext cx="5931879" cy="537854"/>
            <a:chOff x="1204230" y="1541784"/>
            <a:chExt cx="4320329" cy="569239"/>
          </a:xfrm>
        </p:grpSpPr>
        <p:sp>
          <p:nvSpPr>
            <p:cNvPr id="56" name="TextBox 55">
              <a:extLst>
                <a:ext uri="{FF2B5EF4-FFF2-40B4-BE49-F238E27FC236}">
                  <a16:creationId xmlns:a16="http://schemas.microsoft.com/office/drawing/2014/main" id="{6F96287B-5EF2-4FD0-BA8F-2FFC0428A630}"/>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India’s Growth Champions 2023 – Top100</a:t>
              </a:r>
            </a:p>
          </p:txBody>
        </p:sp>
        <p:sp>
          <p:nvSpPr>
            <p:cNvPr id="57" name="TextBox 56">
              <a:extLst>
                <a:ext uri="{FF2B5EF4-FFF2-40B4-BE49-F238E27FC236}">
                  <a16:creationId xmlns:a16="http://schemas.microsoft.com/office/drawing/2014/main" id="{B1C4C195-4902-451A-BD95-7464A8F78747}"/>
                </a:ext>
              </a:extLst>
            </p:cNvPr>
            <p:cNvSpPr txBox="1"/>
            <p:nvPr/>
          </p:nvSpPr>
          <p:spPr>
            <a:xfrm>
              <a:off x="1204230" y="1878440"/>
              <a:ext cx="4001320" cy="232583"/>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Ranked 58th – by Economic Times (Mumbai)</a:t>
              </a:r>
            </a:p>
          </p:txBody>
        </p:sp>
      </p:grpSp>
      <p:sp>
        <p:nvSpPr>
          <p:cNvPr id="58" name="Oval 57">
            <a:extLst>
              <a:ext uri="{FF2B5EF4-FFF2-40B4-BE49-F238E27FC236}">
                <a16:creationId xmlns:a16="http://schemas.microsoft.com/office/drawing/2014/main" id="{324DAF95-F71F-47F2-8758-29B927B15AF4}"/>
              </a:ext>
            </a:extLst>
          </p:cNvPr>
          <p:cNvSpPr/>
          <p:nvPr/>
        </p:nvSpPr>
        <p:spPr>
          <a:xfrm>
            <a:off x="4337241" y="1725325"/>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nvGrpSpPr>
          <p:cNvPr id="59" name="Group 58">
            <a:extLst>
              <a:ext uri="{FF2B5EF4-FFF2-40B4-BE49-F238E27FC236}">
                <a16:creationId xmlns:a16="http://schemas.microsoft.com/office/drawing/2014/main" id="{D15C91A7-86B8-4300-B0C1-62AE162877E2}"/>
              </a:ext>
            </a:extLst>
          </p:cNvPr>
          <p:cNvGrpSpPr/>
          <p:nvPr/>
        </p:nvGrpSpPr>
        <p:grpSpPr>
          <a:xfrm>
            <a:off x="4790650" y="3206100"/>
            <a:ext cx="5931879" cy="564316"/>
            <a:chOff x="1204230" y="1541784"/>
            <a:chExt cx="4320329" cy="597245"/>
          </a:xfrm>
        </p:grpSpPr>
        <p:sp>
          <p:nvSpPr>
            <p:cNvPr id="60" name="TextBox 59">
              <a:extLst>
                <a:ext uri="{FF2B5EF4-FFF2-40B4-BE49-F238E27FC236}">
                  <a16:creationId xmlns:a16="http://schemas.microsoft.com/office/drawing/2014/main" id="{A205D8F3-B9FC-4D70-BAD3-476F4156DF60}"/>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Titans of Indian Business</a:t>
              </a:r>
            </a:p>
          </p:txBody>
        </p:sp>
        <p:sp>
          <p:nvSpPr>
            <p:cNvPr id="61" name="TextBox 60">
              <a:extLst>
                <a:ext uri="{FF2B5EF4-FFF2-40B4-BE49-F238E27FC236}">
                  <a16:creationId xmlns:a16="http://schemas.microsoft.com/office/drawing/2014/main" id="{605EE440-1643-4D5C-8ED5-5E5692EDC5D5}"/>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Fortune India Exchange Special Edition in February 2022</a:t>
              </a:r>
            </a:p>
          </p:txBody>
        </p:sp>
      </p:grpSp>
      <p:sp>
        <p:nvSpPr>
          <p:cNvPr id="62" name="Oval 61">
            <a:extLst>
              <a:ext uri="{FF2B5EF4-FFF2-40B4-BE49-F238E27FC236}">
                <a16:creationId xmlns:a16="http://schemas.microsoft.com/office/drawing/2014/main" id="{8F3C5D35-114C-4749-B963-0DCF58C4195A}"/>
              </a:ext>
            </a:extLst>
          </p:cNvPr>
          <p:cNvSpPr/>
          <p:nvPr/>
        </p:nvSpPr>
        <p:spPr>
          <a:xfrm>
            <a:off x="4330250" y="3261910"/>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a:off x="4816369" y="3882970"/>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86629F9C-8CD3-46A8-88F3-F5CF392A46A8}"/>
              </a:ext>
            </a:extLst>
          </p:cNvPr>
          <p:cNvGrpSpPr/>
          <p:nvPr/>
        </p:nvGrpSpPr>
        <p:grpSpPr>
          <a:xfrm>
            <a:off x="4792048" y="3970897"/>
            <a:ext cx="5931879" cy="564316"/>
            <a:chOff x="1204230" y="1541784"/>
            <a:chExt cx="4320329" cy="597245"/>
          </a:xfrm>
        </p:grpSpPr>
        <p:sp>
          <p:nvSpPr>
            <p:cNvPr id="80" name="TextBox 79">
              <a:extLst>
                <a:ext uri="{FF2B5EF4-FFF2-40B4-BE49-F238E27FC236}">
                  <a16:creationId xmlns:a16="http://schemas.microsoft.com/office/drawing/2014/main" id="{DE760C2D-24A5-4950-A81A-5DA78E57076C}"/>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Business Across Borders</a:t>
              </a:r>
            </a:p>
          </p:txBody>
        </p:sp>
        <p:sp>
          <p:nvSpPr>
            <p:cNvPr id="83" name="TextBox 82">
              <a:extLst>
                <a:ext uri="{FF2B5EF4-FFF2-40B4-BE49-F238E27FC236}">
                  <a16:creationId xmlns:a16="http://schemas.microsoft.com/office/drawing/2014/main" id="{DAD35F96-5361-484B-9AED-72F5D3C624CA}"/>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dun &amp; bradstreet (India) in annual publication 2021</a:t>
              </a:r>
            </a:p>
          </p:txBody>
        </p:sp>
      </p:grpSp>
      <p:grpSp>
        <p:nvGrpSpPr>
          <p:cNvPr id="86" name="Group 85">
            <a:extLst>
              <a:ext uri="{FF2B5EF4-FFF2-40B4-BE49-F238E27FC236}">
                <a16:creationId xmlns:a16="http://schemas.microsoft.com/office/drawing/2014/main" id="{803F26B4-14DC-4D1C-A574-4A271B96C9DD}"/>
              </a:ext>
            </a:extLst>
          </p:cNvPr>
          <p:cNvGrpSpPr/>
          <p:nvPr/>
        </p:nvGrpSpPr>
        <p:grpSpPr>
          <a:xfrm>
            <a:off x="4792048" y="4784630"/>
            <a:ext cx="5931879" cy="564316"/>
            <a:chOff x="1204230" y="1541784"/>
            <a:chExt cx="4320329" cy="597245"/>
          </a:xfrm>
        </p:grpSpPr>
        <p:sp>
          <p:nvSpPr>
            <p:cNvPr id="87" name="TextBox 86">
              <a:extLst>
                <a:ext uri="{FF2B5EF4-FFF2-40B4-BE49-F238E27FC236}">
                  <a16:creationId xmlns:a16="http://schemas.microsoft.com/office/drawing/2014/main" id="{1B16C979-115E-4F72-89FE-F22C0D2503C6}"/>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Top 10 Dynamic Business leaders of 2022 </a:t>
              </a:r>
            </a:p>
          </p:txBody>
        </p:sp>
        <p:sp>
          <p:nvSpPr>
            <p:cNvPr id="88" name="TextBox 87">
              <a:extLst>
                <a:ext uri="{FF2B5EF4-FFF2-40B4-BE49-F238E27FC236}">
                  <a16:creationId xmlns:a16="http://schemas.microsoft.com/office/drawing/2014/main" id="{F79B2997-62A7-40BB-BE5B-03F59870757A}"/>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The Week magazine</a:t>
              </a:r>
            </a:p>
          </p:txBody>
        </p:sp>
      </p:grpSp>
      <p:cxnSp>
        <p:nvCxnSpPr>
          <p:cNvPr id="89" name="Straight Connector 88">
            <a:extLst>
              <a:ext uri="{FF2B5EF4-FFF2-40B4-BE49-F238E27FC236}">
                <a16:creationId xmlns:a16="http://schemas.microsoft.com/office/drawing/2014/main" id="{2924C20A-B02B-4A15-B2C2-A710A8DCD068}"/>
              </a:ext>
            </a:extLst>
          </p:cNvPr>
          <p:cNvCxnSpPr>
            <a:cxnSpLocks/>
          </p:cNvCxnSpPr>
          <p:nvPr/>
        </p:nvCxnSpPr>
        <p:spPr>
          <a:xfrm>
            <a:off x="4817767" y="5461500"/>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136B25B-5EAF-45D7-8EB9-64E4AF5FC1D3}"/>
              </a:ext>
            </a:extLst>
          </p:cNvPr>
          <p:cNvCxnSpPr>
            <a:cxnSpLocks/>
          </p:cNvCxnSpPr>
          <p:nvPr/>
        </p:nvCxnSpPr>
        <p:spPr>
          <a:xfrm>
            <a:off x="4817767" y="4639378"/>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63EB5C18-8969-4411-AA6B-08A701F1A43D}"/>
              </a:ext>
            </a:extLst>
          </p:cNvPr>
          <p:cNvSpPr/>
          <p:nvPr/>
        </p:nvSpPr>
        <p:spPr>
          <a:xfrm>
            <a:off x="4337242" y="5582253"/>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92" name="Oval 91">
            <a:extLst>
              <a:ext uri="{FF2B5EF4-FFF2-40B4-BE49-F238E27FC236}">
                <a16:creationId xmlns:a16="http://schemas.microsoft.com/office/drawing/2014/main" id="{2E87F24D-9E63-477B-BD9C-835C60FB1123}"/>
              </a:ext>
            </a:extLst>
          </p:cNvPr>
          <p:cNvSpPr/>
          <p:nvPr/>
        </p:nvSpPr>
        <p:spPr>
          <a:xfrm>
            <a:off x="4337242" y="4829211"/>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93" name="Group 92">
            <a:extLst>
              <a:ext uri="{FF2B5EF4-FFF2-40B4-BE49-F238E27FC236}">
                <a16:creationId xmlns:a16="http://schemas.microsoft.com/office/drawing/2014/main" id="{19841B73-79CA-4DA1-9F92-637A12D34A39}"/>
              </a:ext>
            </a:extLst>
          </p:cNvPr>
          <p:cNvGrpSpPr/>
          <p:nvPr/>
        </p:nvGrpSpPr>
        <p:grpSpPr>
          <a:xfrm>
            <a:off x="4793446" y="5541038"/>
            <a:ext cx="5931879" cy="564316"/>
            <a:chOff x="1204230" y="1541784"/>
            <a:chExt cx="4320329" cy="597245"/>
          </a:xfrm>
        </p:grpSpPr>
        <p:sp>
          <p:nvSpPr>
            <p:cNvPr id="94" name="TextBox 93">
              <a:extLst>
                <a:ext uri="{FF2B5EF4-FFF2-40B4-BE49-F238E27FC236}">
                  <a16:creationId xmlns:a16="http://schemas.microsoft.com/office/drawing/2014/main" id="{70DC503E-E7BF-4D88-9FB9-FC32FBFA1825}"/>
                </a:ext>
              </a:extLst>
            </p:cNvPr>
            <p:cNvSpPr txBox="1"/>
            <p:nvPr/>
          </p:nvSpPr>
          <p:spPr>
            <a:xfrm>
              <a:off x="1210342" y="1541784"/>
              <a:ext cx="4314217" cy="26058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Segoe UI"/>
                  <a:ea typeface="+mn-ea"/>
                  <a:cs typeface="+mn-cs"/>
                </a:rPr>
                <a:t>Leaders of Tomorrow award </a:t>
              </a:r>
            </a:p>
          </p:txBody>
        </p:sp>
        <p:sp>
          <p:nvSpPr>
            <p:cNvPr id="95" name="TextBox 94">
              <a:extLst>
                <a:ext uri="{FF2B5EF4-FFF2-40B4-BE49-F238E27FC236}">
                  <a16:creationId xmlns:a16="http://schemas.microsoft.com/office/drawing/2014/main" id="{0C6BCB39-6195-4B34-9937-AEF772EBE18C}"/>
                </a:ext>
              </a:extLst>
            </p:cNvPr>
            <p:cNvSpPr txBox="1"/>
            <p:nvPr/>
          </p:nvSpPr>
          <p:spPr>
            <a:xfrm>
              <a:off x="1204230" y="1878440"/>
              <a:ext cx="4001320" cy="2605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ET NOW (Economic Times)” 2012</a:t>
              </a:r>
            </a:p>
          </p:txBody>
        </p:sp>
      </p:grp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4819165" y="6217908"/>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C526038-017A-4D37-B775-FD198D60F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1862" y="4868811"/>
            <a:ext cx="941572" cy="1349097"/>
          </a:xfrm>
          <a:prstGeom prst="rect">
            <a:avLst/>
          </a:prstGeom>
        </p:spPr>
      </p:pic>
      <p:pic>
        <p:nvPicPr>
          <p:cNvPr id="46" name="Picture 45">
            <a:extLst>
              <a:ext uri="{FF2B5EF4-FFF2-40B4-BE49-F238E27FC236}">
                <a16:creationId xmlns:a16="http://schemas.microsoft.com/office/drawing/2014/main" id="{5894E82D-3AD2-45C3-BF79-D5D729D78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287" y="4868811"/>
            <a:ext cx="949216" cy="1349097"/>
          </a:xfrm>
          <a:prstGeom prst="rect">
            <a:avLst/>
          </a:prstGeom>
        </p:spPr>
      </p:pic>
    </p:spTree>
    <p:extLst>
      <p:ext uri="{BB962C8B-B14F-4D97-AF65-F5344CB8AC3E}">
        <p14:creationId xmlns:p14="http://schemas.microsoft.com/office/powerpoint/2010/main" val="36406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2000" fill="hold"/>
                                        <p:tgtEl>
                                          <p:spTgt spid="46"/>
                                        </p:tgtEl>
                                        <p:attrNameLst>
                                          <p:attrName>ppt_w</p:attrName>
                                        </p:attrNameLst>
                                      </p:cBhvr>
                                      <p:tavLst>
                                        <p:tav tm="0">
                                          <p:val>
                                            <p:strVal val="4*#ppt_w"/>
                                          </p:val>
                                        </p:tav>
                                        <p:tav tm="100000">
                                          <p:val>
                                            <p:strVal val="#ppt_w"/>
                                          </p:val>
                                        </p:tav>
                                      </p:tavLst>
                                    </p:anim>
                                    <p:anim calcmode="lin" valueType="num">
                                      <p:cBhvr>
                                        <p:cTn id="8" dur="2000" fill="hold"/>
                                        <p:tgtEl>
                                          <p:spTgt spid="46"/>
                                        </p:tgtEl>
                                        <p:attrNameLst>
                                          <p:attrName>ppt_h</p:attrName>
                                        </p:attrNameLst>
                                      </p:cBhvr>
                                      <p:tavLst>
                                        <p:tav tm="0">
                                          <p:val>
                                            <p:strVal val="4*#ppt_h"/>
                                          </p:val>
                                        </p:tav>
                                        <p:tav tm="100000">
                                          <p:val>
                                            <p:strVal val="#ppt_h"/>
                                          </p:val>
                                        </p:tav>
                                      </p:tavLst>
                                    </p:anim>
                                  </p:childTnLst>
                                </p:cTn>
                              </p:par>
                              <p:par>
                                <p:cTn id="9" presetID="23" presetClass="entr" presetSubtype="32" fill="hold" nodeType="withEffect">
                                  <p:stCondLst>
                                    <p:cond delay="2000"/>
                                  </p:stCondLst>
                                  <p:childTnLst>
                                    <p:set>
                                      <p:cBhvr>
                                        <p:cTn id="10" dur="1" fill="hold">
                                          <p:stCondLst>
                                            <p:cond delay="0"/>
                                          </p:stCondLst>
                                        </p:cTn>
                                        <p:tgtEl>
                                          <p:spTgt spid="44"/>
                                        </p:tgtEl>
                                        <p:attrNameLst>
                                          <p:attrName>style.visibility</p:attrName>
                                        </p:attrNameLst>
                                      </p:cBhvr>
                                      <p:to>
                                        <p:strVal val="visible"/>
                                      </p:to>
                                    </p:set>
                                    <p:anim calcmode="lin" valueType="num">
                                      <p:cBhvr>
                                        <p:cTn id="11" dur="2000" fill="hold"/>
                                        <p:tgtEl>
                                          <p:spTgt spid="44"/>
                                        </p:tgtEl>
                                        <p:attrNameLst>
                                          <p:attrName>ppt_w</p:attrName>
                                        </p:attrNameLst>
                                      </p:cBhvr>
                                      <p:tavLst>
                                        <p:tav tm="0">
                                          <p:val>
                                            <p:strVal val="4*#ppt_w"/>
                                          </p:val>
                                        </p:tav>
                                        <p:tav tm="100000">
                                          <p:val>
                                            <p:strVal val="#ppt_w"/>
                                          </p:val>
                                        </p:tav>
                                      </p:tavLst>
                                    </p:anim>
                                    <p:anim calcmode="lin" valueType="num">
                                      <p:cBhvr>
                                        <p:cTn id="12" dur="2000" fill="hold"/>
                                        <p:tgtEl>
                                          <p:spTgt spid="4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5CCA8D64-FB7F-48A3-B754-484722016B1E}"/>
              </a:ext>
            </a:extLst>
          </p:cNvPr>
          <p:cNvSpPr/>
          <p:nvPr/>
        </p:nvSpPr>
        <p:spPr>
          <a:xfrm>
            <a:off x="8258179" y="3273621"/>
            <a:ext cx="3933820" cy="3584380"/>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38C40690-1A34-44AE-856A-E6C291EE1B3E}"/>
              </a:ext>
            </a:extLst>
          </p:cNvPr>
          <p:cNvSpPr/>
          <p:nvPr/>
        </p:nvSpPr>
        <p:spPr>
          <a:xfrm>
            <a:off x="0" y="1440491"/>
            <a:ext cx="12192000" cy="21260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86B25180-1633-42EB-B21D-115CC4B2E510}"/>
              </a:ext>
            </a:extLst>
          </p:cNvPr>
          <p:cNvSpPr>
            <a:spLocks noGrp="1"/>
          </p:cNvSpPr>
          <p:nvPr>
            <p:ph type="title"/>
          </p:nvPr>
        </p:nvSpPr>
        <p:spPr>
          <a:xfrm>
            <a:off x="838200" y="414518"/>
            <a:ext cx="10515600" cy="886397"/>
          </a:xfrm>
        </p:spPr>
        <p:txBody>
          <a:bodyPr/>
          <a:lstStyle/>
          <a:p>
            <a:r>
              <a:rPr lang="en-US" dirty="0">
                <a:solidFill>
                  <a:schemeClr val="bg1"/>
                </a:solidFill>
              </a:rPr>
              <a:t>Integrated Manufacturing Site 1 – </a:t>
            </a:r>
            <a:br>
              <a:rPr lang="en-US" dirty="0">
                <a:solidFill>
                  <a:schemeClr val="bg1"/>
                </a:solidFill>
              </a:rPr>
            </a:br>
            <a:r>
              <a:rPr lang="en-US" dirty="0">
                <a:solidFill>
                  <a:schemeClr val="accent3"/>
                </a:solidFill>
              </a:rPr>
              <a:t>Pharma &amp; Specialty Chemicals</a:t>
            </a:r>
          </a:p>
        </p:txBody>
      </p:sp>
      <p:sp>
        <p:nvSpPr>
          <p:cNvPr id="4" name="Footer Placeholder 3">
            <a:extLst>
              <a:ext uri="{FF2B5EF4-FFF2-40B4-BE49-F238E27FC236}">
                <a16:creationId xmlns:a16="http://schemas.microsoft.com/office/drawing/2014/main" id="{99A8E522-7F9F-4788-80C0-F04CA3AE6451}"/>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57729632-4BA6-4E9D-802B-46C5BB4D31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pic>
        <p:nvPicPr>
          <p:cNvPr id="6" name="Picture 5" descr="A picture containing text, building, outdoor, city&#10;&#10;Description automatically generated">
            <a:extLst>
              <a:ext uri="{FF2B5EF4-FFF2-40B4-BE49-F238E27FC236}">
                <a16:creationId xmlns:a16="http://schemas.microsoft.com/office/drawing/2014/main" id="{FF09E457-B8F6-4667-A1D3-B866DD1F2C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266" r="5353" b="1983"/>
          <a:stretch/>
        </p:blipFill>
        <p:spPr>
          <a:xfrm>
            <a:off x="0" y="1440491"/>
            <a:ext cx="5037102" cy="2126049"/>
          </a:xfrm>
          <a:prstGeom prst="rect">
            <a:avLst/>
          </a:prstGeom>
        </p:spPr>
      </p:pic>
      <p:grpSp>
        <p:nvGrpSpPr>
          <p:cNvPr id="26" name="Group 25">
            <a:extLst>
              <a:ext uri="{FF2B5EF4-FFF2-40B4-BE49-F238E27FC236}">
                <a16:creationId xmlns:a16="http://schemas.microsoft.com/office/drawing/2014/main" id="{6EB66326-4E5B-4D11-B6C0-A151A63FECA7}"/>
              </a:ext>
            </a:extLst>
          </p:cNvPr>
          <p:cNvGrpSpPr/>
          <p:nvPr/>
        </p:nvGrpSpPr>
        <p:grpSpPr>
          <a:xfrm>
            <a:off x="5502894" y="1657551"/>
            <a:ext cx="5896705" cy="1746228"/>
            <a:chOff x="5617194" y="1626755"/>
            <a:chExt cx="5896705" cy="1746228"/>
          </a:xfrm>
        </p:grpSpPr>
        <p:sp>
          <p:nvSpPr>
            <p:cNvPr id="9" name="Rectangle: Rounded Corners 8">
              <a:extLst>
                <a:ext uri="{FF2B5EF4-FFF2-40B4-BE49-F238E27FC236}">
                  <a16:creationId xmlns:a16="http://schemas.microsoft.com/office/drawing/2014/main" id="{A216B054-F8CA-470D-AA5D-470E79C59597}"/>
                </a:ext>
              </a:extLst>
            </p:cNvPr>
            <p:cNvSpPr/>
            <p:nvPr/>
          </p:nvSpPr>
          <p:spPr>
            <a:xfrm>
              <a:off x="5617194" y="1626755"/>
              <a:ext cx="2296128" cy="599768"/>
            </a:xfrm>
            <a:prstGeom prst="roundRect">
              <a:avLst/>
            </a:prstGeom>
            <a:solidFill>
              <a:srgbClr val="ACCF59"/>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mn-ea"/>
                  <a:cs typeface="+mn-cs"/>
                </a:rPr>
                <a:t>Concept</a:t>
              </a:r>
            </a:p>
          </p:txBody>
        </p:sp>
        <p:sp>
          <p:nvSpPr>
            <p:cNvPr id="10" name="Rectangle: Rounded Corners 9">
              <a:extLst>
                <a:ext uri="{FF2B5EF4-FFF2-40B4-BE49-F238E27FC236}">
                  <a16:creationId xmlns:a16="http://schemas.microsoft.com/office/drawing/2014/main" id="{3FBAC7FC-B0A7-42A3-9535-A18DBB0A12C2}"/>
                </a:ext>
              </a:extLst>
            </p:cNvPr>
            <p:cNvSpPr/>
            <p:nvPr/>
          </p:nvSpPr>
          <p:spPr>
            <a:xfrm>
              <a:off x="9171971" y="1626755"/>
              <a:ext cx="2296128" cy="599768"/>
            </a:xfrm>
            <a:prstGeom prst="roundRect">
              <a:avLst/>
            </a:prstGeom>
            <a:solidFill>
              <a:srgbClr val="FBB425"/>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mn-ea"/>
                  <a:cs typeface="+mn-cs"/>
                </a:rPr>
                <a:t>Manufacturing</a:t>
              </a:r>
            </a:p>
          </p:txBody>
        </p:sp>
        <p:cxnSp>
          <p:nvCxnSpPr>
            <p:cNvPr id="12" name="Straight Arrow Connector 11">
              <a:extLst>
                <a:ext uri="{FF2B5EF4-FFF2-40B4-BE49-F238E27FC236}">
                  <a16:creationId xmlns:a16="http://schemas.microsoft.com/office/drawing/2014/main" id="{BA7E3BC6-EF4A-4398-88E7-E1E631A76F45}"/>
                </a:ext>
              </a:extLst>
            </p:cNvPr>
            <p:cNvCxnSpPr>
              <a:cxnSpLocks/>
            </p:cNvCxnSpPr>
            <p:nvPr/>
          </p:nvCxnSpPr>
          <p:spPr>
            <a:xfrm>
              <a:off x="7913322" y="1926639"/>
              <a:ext cx="125864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658665F-3A34-4014-A199-38DDB2C8BB5C}"/>
                </a:ext>
              </a:extLst>
            </p:cNvPr>
            <p:cNvGrpSpPr/>
            <p:nvPr/>
          </p:nvGrpSpPr>
          <p:grpSpPr>
            <a:xfrm>
              <a:off x="5721969" y="2424807"/>
              <a:ext cx="5791930" cy="948176"/>
              <a:chOff x="5721969" y="2461259"/>
              <a:chExt cx="5791930" cy="948176"/>
            </a:xfrm>
          </p:grpSpPr>
          <p:sp>
            <p:nvSpPr>
              <p:cNvPr id="13" name="TextBox 12">
                <a:extLst>
                  <a:ext uri="{FF2B5EF4-FFF2-40B4-BE49-F238E27FC236}">
                    <a16:creationId xmlns:a16="http://schemas.microsoft.com/office/drawing/2014/main" id="{9FC4A1B8-8502-4111-84FA-9A2CA9B29ADD}"/>
                  </a:ext>
                </a:extLst>
              </p:cNvPr>
              <p:cNvSpPr txBox="1"/>
              <p:nvPr/>
            </p:nvSpPr>
            <p:spPr>
              <a:xfrm>
                <a:off x="5721969" y="2763104"/>
                <a:ext cx="1448531"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Synthesis Strategy to Process Development </a:t>
                </a:r>
              </a:p>
            </p:txBody>
          </p:sp>
          <p:sp>
            <p:nvSpPr>
              <p:cNvPr id="15" name="TextBox 14">
                <a:extLst>
                  <a:ext uri="{FF2B5EF4-FFF2-40B4-BE49-F238E27FC236}">
                    <a16:creationId xmlns:a16="http://schemas.microsoft.com/office/drawing/2014/main" id="{7D934390-3D00-48BD-9F65-B8F0DA35EEE5}"/>
                  </a:ext>
                </a:extLst>
              </p:cNvPr>
              <p:cNvSpPr txBox="1"/>
              <p:nvPr/>
            </p:nvSpPr>
            <p:spPr>
              <a:xfrm>
                <a:off x="7333229" y="2763104"/>
                <a:ext cx="1080985"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Scale up to Commercial Production</a:t>
                </a:r>
              </a:p>
            </p:txBody>
          </p:sp>
          <p:sp>
            <p:nvSpPr>
              <p:cNvPr id="16" name="TextBox 15">
                <a:extLst>
                  <a:ext uri="{FF2B5EF4-FFF2-40B4-BE49-F238E27FC236}">
                    <a16:creationId xmlns:a16="http://schemas.microsoft.com/office/drawing/2014/main" id="{B8976751-63C5-4FF9-AF02-CFBBEDCF3302}"/>
                  </a:ext>
                </a:extLst>
              </p:cNvPr>
              <p:cNvSpPr txBox="1"/>
              <p:nvPr/>
            </p:nvSpPr>
            <p:spPr>
              <a:xfrm>
                <a:off x="8617569" y="2763104"/>
                <a:ext cx="144853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Continuous Improvement </a:t>
                </a:r>
              </a:p>
            </p:txBody>
          </p:sp>
          <p:sp>
            <p:nvSpPr>
              <p:cNvPr id="17" name="TextBox 16">
                <a:extLst>
                  <a:ext uri="{FF2B5EF4-FFF2-40B4-BE49-F238E27FC236}">
                    <a16:creationId xmlns:a16="http://schemas.microsoft.com/office/drawing/2014/main" id="{33D78F3B-DE50-4E07-9161-DF5FA634D59C}"/>
                  </a:ext>
                </a:extLst>
              </p:cNvPr>
              <p:cNvSpPr txBox="1"/>
              <p:nvPr/>
            </p:nvSpPr>
            <p:spPr>
              <a:xfrm>
                <a:off x="10065368" y="2763104"/>
                <a:ext cx="144853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Quality Assurance &amp; Quality Control</a:t>
                </a:r>
              </a:p>
            </p:txBody>
          </p:sp>
          <p:pic>
            <p:nvPicPr>
              <p:cNvPr id="19" name="Graphic 18">
                <a:extLst>
                  <a:ext uri="{FF2B5EF4-FFF2-40B4-BE49-F238E27FC236}">
                    <a16:creationId xmlns:a16="http://schemas.microsoft.com/office/drawing/2014/main" id="{39A0ED59-27AE-400B-A743-E909615761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29730" y="2461259"/>
                <a:ext cx="228600" cy="228600"/>
              </a:xfrm>
              <a:prstGeom prst="rect">
                <a:avLst/>
              </a:prstGeom>
            </p:spPr>
          </p:pic>
          <p:pic>
            <p:nvPicPr>
              <p:cNvPr id="20" name="Graphic 19">
                <a:extLst>
                  <a:ext uri="{FF2B5EF4-FFF2-40B4-BE49-F238E27FC236}">
                    <a16:creationId xmlns:a16="http://schemas.microsoft.com/office/drawing/2014/main" id="{313D3955-0460-4DBD-8469-C5E7D435D9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3230" y="2461259"/>
                <a:ext cx="228600" cy="228600"/>
              </a:xfrm>
              <a:prstGeom prst="rect">
                <a:avLst/>
              </a:prstGeom>
            </p:spPr>
          </p:pic>
          <p:pic>
            <p:nvPicPr>
              <p:cNvPr id="21" name="Graphic 20">
                <a:extLst>
                  <a:ext uri="{FF2B5EF4-FFF2-40B4-BE49-F238E27FC236}">
                    <a16:creationId xmlns:a16="http://schemas.microsoft.com/office/drawing/2014/main" id="{EFFFE592-070D-4D70-9F42-32C407F150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7569" y="2461259"/>
                <a:ext cx="228600" cy="228600"/>
              </a:xfrm>
              <a:prstGeom prst="rect">
                <a:avLst/>
              </a:prstGeom>
            </p:spPr>
          </p:pic>
          <p:pic>
            <p:nvPicPr>
              <p:cNvPr id="22" name="Graphic 21">
                <a:extLst>
                  <a:ext uri="{FF2B5EF4-FFF2-40B4-BE49-F238E27FC236}">
                    <a16:creationId xmlns:a16="http://schemas.microsoft.com/office/drawing/2014/main" id="{7107340A-D7E1-4E6E-A85B-AC2A472ADE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91435" y="2461259"/>
                <a:ext cx="228600" cy="228600"/>
              </a:xfrm>
              <a:prstGeom prst="rect">
                <a:avLst/>
              </a:prstGeom>
            </p:spPr>
          </p:pic>
        </p:grpSp>
      </p:grpSp>
      <p:grpSp>
        <p:nvGrpSpPr>
          <p:cNvPr id="36" name="Group 35">
            <a:extLst>
              <a:ext uri="{FF2B5EF4-FFF2-40B4-BE49-F238E27FC236}">
                <a16:creationId xmlns:a16="http://schemas.microsoft.com/office/drawing/2014/main" id="{784C08F7-A501-4805-8EC0-2EB62EE9401E}"/>
              </a:ext>
            </a:extLst>
          </p:cNvPr>
          <p:cNvGrpSpPr/>
          <p:nvPr/>
        </p:nvGrpSpPr>
        <p:grpSpPr>
          <a:xfrm>
            <a:off x="838200" y="3701661"/>
            <a:ext cx="3255086" cy="2396181"/>
            <a:chOff x="838200" y="3938675"/>
            <a:chExt cx="3255086" cy="2396181"/>
          </a:xfrm>
        </p:grpSpPr>
        <p:cxnSp>
          <p:nvCxnSpPr>
            <p:cNvPr id="35" name="Straight Connector 34">
              <a:extLst>
                <a:ext uri="{FF2B5EF4-FFF2-40B4-BE49-F238E27FC236}">
                  <a16:creationId xmlns:a16="http://schemas.microsoft.com/office/drawing/2014/main" id="{4C5D9200-74B1-4F8E-A846-23E225E9053C}"/>
                </a:ext>
              </a:extLst>
            </p:cNvPr>
            <p:cNvCxnSpPr>
              <a:cxnSpLocks/>
            </p:cNvCxnSpPr>
            <p:nvPr/>
          </p:nvCxnSpPr>
          <p:spPr>
            <a:xfrm>
              <a:off x="1053281" y="4290006"/>
              <a:ext cx="0" cy="2044850"/>
            </a:xfrm>
            <a:prstGeom prst="line">
              <a:avLst/>
            </a:prstGeom>
            <a:ln>
              <a:solidFill>
                <a:schemeClr val="bg1">
                  <a:lumMod val="85000"/>
                  <a:alpha val="68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F68E81B-BF4A-435A-B71A-2967E7E82AA2}"/>
                </a:ext>
              </a:extLst>
            </p:cNvPr>
            <p:cNvSpPr txBox="1"/>
            <p:nvPr/>
          </p:nvSpPr>
          <p:spPr>
            <a:xfrm>
              <a:off x="1477560" y="3977012"/>
              <a:ext cx="208198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Laboratories </a:t>
              </a:r>
            </a:p>
          </p:txBody>
        </p:sp>
        <p:sp>
          <p:nvSpPr>
            <p:cNvPr id="29" name="TextBox 28">
              <a:extLst>
                <a:ext uri="{FF2B5EF4-FFF2-40B4-BE49-F238E27FC236}">
                  <a16:creationId xmlns:a16="http://schemas.microsoft.com/office/drawing/2014/main" id="{18AB0FF8-513C-4EFD-A40A-112BD48A7789}"/>
                </a:ext>
              </a:extLst>
            </p:cNvPr>
            <p:cNvSpPr txBox="1"/>
            <p:nvPr/>
          </p:nvSpPr>
          <p:spPr>
            <a:xfrm>
              <a:off x="1477559" y="4264875"/>
              <a:ext cx="2615727" cy="861774"/>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R&amp;D (Batch/Flow) &amp; ADL </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Process Safety &amp; Hazards, Effluent Treatment,</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QC, QA, &amp; Microbiology </a:t>
              </a:r>
            </a:p>
          </p:txBody>
        </p:sp>
        <p:sp>
          <p:nvSpPr>
            <p:cNvPr id="30" name="TextBox 29">
              <a:extLst>
                <a:ext uri="{FF2B5EF4-FFF2-40B4-BE49-F238E27FC236}">
                  <a16:creationId xmlns:a16="http://schemas.microsoft.com/office/drawing/2014/main" id="{6A59BCE8-532D-4DEB-AB6D-71F14C2ED152}"/>
                </a:ext>
              </a:extLst>
            </p:cNvPr>
            <p:cNvSpPr txBox="1"/>
            <p:nvPr/>
          </p:nvSpPr>
          <p:spPr>
            <a:xfrm>
              <a:off x="1477560" y="5166065"/>
              <a:ext cx="208198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a:ea typeface="+mn-ea"/>
                  <a:cs typeface="+mn-cs"/>
                </a:rPr>
                <a:t>Kilo Labs &amp; Pilot Plants</a:t>
              </a:r>
            </a:p>
          </p:txBody>
        </p:sp>
        <p:sp>
          <p:nvSpPr>
            <p:cNvPr id="31" name="TextBox 30">
              <a:extLst>
                <a:ext uri="{FF2B5EF4-FFF2-40B4-BE49-F238E27FC236}">
                  <a16:creationId xmlns:a16="http://schemas.microsoft.com/office/drawing/2014/main" id="{CFCE1CE2-D8CB-46AD-86AA-FCC89FBED26D}"/>
                </a:ext>
              </a:extLst>
            </p:cNvPr>
            <p:cNvSpPr txBox="1"/>
            <p:nvPr/>
          </p:nvSpPr>
          <p:spPr>
            <a:xfrm>
              <a:off x="1477560" y="5453928"/>
              <a:ext cx="2548283" cy="861774"/>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lang="en-US" sz="1400" dirty="0">
                  <a:solidFill>
                    <a:schemeClr val="bg1"/>
                  </a:solidFill>
                  <a:latin typeface="Segoe UI"/>
                </a:rPr>
                <a:t>Scale up Studies (12 reactors)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Segoe UI"/>
                  <a:ea typeface="+mn-ea"/>
                  <a:cs typeface="+mn-cs"/>
                </a:rPr>
                <a:t>Small Lot </a:t>
              </a:r>
              <a:r>
                <a:rPr kumimoji="0" lang="en-US" sz="1400" b="0" i="0" u="none" strike="noStrike" kern="1200" cap="none" spc="0" normalizeH="0" baseline="0" noProof="0" dirty="0" err="1">
                  <a:ln>
                    <a:noFill/>
                  </a:ln>
                  <a:solidFill>
                    <a:schemeClr val="bg1"/>
                  </a:solidFill>
                  <a:effectLst/>
                  <a:uLnTx/>
                  <a:uFillTx/>
                  <a:latin typeface="Segoe UI"/>
                  <a:ea typeface="+mn-ea"/>
                  <a:cs typeface="+mn-cs"/>
                </a:rPr>
                <a:t>Mfg</a:t>
              </a:r>
              <a:r>
                <a:rPr kumimoji="0" lang="en-US" sz="1400" b="0" i="0" u="none" strike="noStrike" kern="1200" cap="none" spc="0" normalizeH="0" baseline="0" noProof="0" dirty="0">
                  <a:ln>
                    <a:noFill/>
                  </a:ln>
                  <a:solidFill>
                    <a:schemeClr val="bg1"/>
                  </a:solidFill>
                  <a:effectLst/>
                  <a:uLnTx/>
                  <a:uFillTx/>
                  <a:latin typeface="Segoe UI"/>
                  <a:ea typeface="+mn-ea"/>
                  <a:cs typeface="+mn-cs"/>
                </a:rPr>
                <a:t> (29 reactors)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BB425"/>
                  </a:solidFill>
                  <a:effectLst/>
                  <a:uLnTx/>
                  <a:uFillTx/>
                  <a:latin typeface="Segoe UI"/>
                  <a:ea typeface="+mn-ea"/>
                  <a:cs typeface="+mn-cs"/>
                </a:rPr>
                <a:t>Total 41 reactors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lang="en-US" sz="1400" dirty="0">
                  <a:solidFill>
                    <a:srgbClr val="FBB425"/>
                  </a:solidFill>
                  <a:latin typeface="Segoe UI"/>
                </a:rPr>
                <a:t>30 – 300 – 1000 lit</a:t>
              </a:r>
            </a:p>
          </p:txBody>
        </p:sp>
        <p:sp>
          <p:nvSpPr>
            <p:cNvPr id="32" name="Oval 31">
              <a:extLst>
                <a:ext uri="{FF2B5EF4-FFF2-40B4-BE49-F238E27FC236}">
                  <a16:creationId xmlns:a16="http://schemas.microsoft.com/office/drawing/2014/main" id="{FBFAE970-23B0-4B7D-97C7-750B799537A0}"/>
                </a:ext>
              </a:extLst>
            </p:cNvPr>
            <p:cNvSpPr/>
            <p:nvPr/>
          </p:nvSpPr>
          <p:spPr>
            <a:xfrm>
              <a:off x="838200" y="3938675"/>
              <a:ext cx="430161" cy="430161"/>
            </a:xfrm>
            <a:prstGeom prst="ellipse">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33" name="Oval 32">
              <a:extLst>
                <a:ext uri="{FF2B5EF4-FFF2-40B4-BE49-F238E27FC236}">
                  <a16:creationId xmlns:a16="http://schemas.microsoft.com/office/drawing/2014/main" id="{91606EEA-E3F2-4DBB-A6DC-CAFF9B1F2794}"/>
                </a:ext>
              </a:extLst>
            </p:cNvPr>
            <p:cNvSpPr/>
            <p:nvPr/>
          </p:nvSpPr>
          <p:spPr>
            <a:xfrm>
              <a:off x="838200" y="5093048"/>
              <a:ext cx="430161" cy="43016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265590A8-3287-4A82-83B7-98DEBD74212A}"/>
              </a:ext>
            </a:extLst>
          </p:cNvPr>
          <p:cNvGrpSpPr/>
          <p:nvPr/>
        </p:nvGrpSpPr>
        <p:grpSpPr>
          <a:xfrm>
            <a:off x="3983820" y="3701661"/>
            <a:ext cx="3235110" cy="2247012"/>
            <a:chOff x="838200" y="3938675"/>
            <a:chExt cx="3235110" cy="2247012"/>
          </a:xfrm>
        </p:grpSpPr>
        <p:cxnSp>
          <p:nvCxnSpPr>
            <p:cNvPr id="38" name="Straight Connector 37">
              <a:extLst>
                <a:ext uri="{FF2B5EF4-FFF2-40B4-BE49-F238E27FC236}">
                  <a16:creationId xmlns:a16="http://schemas.microsoft.com/office/drawing/2014/main" id="{742EC27B-963A-4838-995E-DA76C44B06AF}"/>
                </a:ext>
              </a:extLst>
            </p:cNvPr>
            <p:cNvCxnSpPr>
              <a:cxnSpLocks/>
              <a:stCxn id="43" idx="4"/>
            </p:cNvCxnSpPr>
            <p:nvPr/>
          </p:nvCxnSpPr>
          <p:spPr>
            <a:xfrm>
              <a:off x="1053281" y="4368836"/>
              <a:ext cx="0" cy="1816851"/>
            </a:xfrm>
            <a:prstGeom prst="line">
              <a:avLst/>
            </a:prstGeom>
            <a:ln>
              <a:solidFill>
                <a:schemeClr val="bg1">
                  <a:lumMod val="85000"/>
                  <a:alpha val="72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1520344-7BD6-4AB0-98BC-38990E45893B}"/>
                </a:ext>
              </a:extLst>
            </p:cNvPr>
            <p:cNvSpPr txBox="1"/>
            <p:nvPr/>
          </p:nvSpPr>
          <p:spPr>
            <a:xfrm>
              <a:off x="1477560" y="3977012"/>
              <a:ext cx="208198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Manufacturing Facilities</a:t>
              </a:r>
            </a:p>
          </p:txBody>
        </p:sp>
        <p:sp>
          <p:nvSpPr>
            <p:cNvPr id="40" name="TextBox 39">
              <a:extLst>
                <a:ext uri="{FF2B5EF4-FFF2-40B4-BE49-F238E27FC236}">
                  <a16:creationId xmlns:a16="http://schemas.microsoft.com/office/drawing/2014/main" id="{038F231E-9A16-4E44-ADA3-E210E668AA01}"/>
                </a:ext>
              </a:extLst>
            </p:cNvPr>
            <p:cNvSpPr txBox="1"/>
            <p:nvPr/>
          </p:nvSpPr>
          <p:spPr>
            <a:xfrm>
              <a:off x="1477560" y="4264875"/>
              <a:ext cx="2184987" cy="1077218"/>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BB425"/>
                  </a:solidFill>
                  <a:effectLst/>
                  <a:uLnTx/>
                  <a:uFillTx/>
                  <a:latin typeface="Segoe UI"/>
                  <a:ea typeface="+mn-ea"/>
                  <a:cs typeface="+mn-cs"/>
                </a:rPr>
                <a:t>APIs &amp; RSMs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Specialties</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Advanced Intermediates (GMP &amp; non-GMP)</a:t>
              </a:r>
            </a:p>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Bulk Intermediates</a:t>
              </a:r>
            </a:p>
          </p:txBody>
        </p:sp>
        <p:sp>
          <p:nvSpPr>
            <p:cNvPr id="43" name="Oval 42">
              <a:extLst>
                <a:ext uri="{FF2B5EF4-FFF2-40B4-BE49-F238E27FC236}">
                  <a16:creationId xmlns:a16="http://schemas.microsoft.com/office/drawing/2014/main" id="{B4C87DB5-FDCF-496B-BF6C-24EA0DF8722C}"/>
                </a:ext>
              </a:extLst>
            </p:cNvPr>
            <p:cNvSpPr/>
            <p:nvPr/>
          </p:nvSpPr>
          <p:spPr>
            <a:xfrm>
              <a:off x="838200" y="3938675"/>
              <a:ext cx="430161" cy="430161"/>
            </a:xfrm>
            <a:prstGeom prst="ellipse">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5" name="TextBox 44">
              <a:extLst>
                <a:ext uri="{FF2B5EF4-FFF2-40B4-BE49-F238E27FC236}">
                  <a16:creationId xmlns:a16="http://schemas.microsoft.com/office/drawing/2014/main" id="{F97EC1CE-EF3E-4A8F-B019-7C8F189371CC}"/>
                </a:ext>
              </a:extLst>
            </p:cNvPr>
            <p:cNvSpPr txBox="1"/>
            <p:nvPr/>
          </p:nvSpPr>
          <p:spPr>
            <a:xfrm>
              <a:off x="1477560" y="5454051"/>
              <a:ext cx="259575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Effluent Treatment Facilities</a:t>
              </a:r>
            </a:p>
          </p:txBody>
        </p:sp>
        <p:sp>
          <p:nvSpPr>
            <p:cNvPr id="46" name="TextBox 45">
              <a:extLst>
                <a:ext uri="{FF2B5EF4-FFF2-40B4-BE49-F238E27FC236}">
                  <a16:creationId xmlns:a16="http://schemas.microsoft.com/office/drawing/2014/main" id="{DA02AC66-CDD7-436D-8D9E-C18DDF37E135}"/>
                </a:ext>
              </a:extLst>
            </p:cNvPr>
            <p:cNvSpPr txBox="1"/>
            <p:nvPr/>
          </p:nvSpPr>
          <p:spPr>
            <a:xfrm>
              <a:off x="1477560" y="5754800"/>
              <a:ext cx="2595750" cy="430887"/>
            </a:xfrm>
            <a:prstGeom prst="rect">
              <a:avLst/>
            </a:prstGeom>
            <a:noFill/>
          </p:spPr>
          <p:txBody>
            <a:bodyPr wrap="square" lIns="0" tIns="0" rIns="0" bIns="0" rtlCol="0">
              <a:spAutoFit/>
            </a:bodyPr>
            <a:lstStyle/>
            <a:p>
              <a:pPr marL="225425" marR="0" lvl="0" indent="-225425"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500 KL/Day Discharge Permission</a:t>
              </a:r>
            </a:p>
          </p:txBody>
        </p:sp>
        <p:sp>
          <p:nvSpPr>
            <p:cNvPr id="47" name="Oval 46">
              <a:extLst>
                <a:ext uri="{FF2B5EF4-FFF2-40B4-BE49-F238E27FC236}">
                  <a16:creationId xmlns:a16="http://schemas.microsoft.com/office/drawing/2014/main" id="{DCACC4BB-3491-472B-84D1-DB6D9A608554}"/>
                </a:ext>
              </a:extLst>
            </p:cNvPr>
            <p:cNvSpPr/>
            <p:nvPr/>
          </p:nvSpPr>
          <p:spPr>
            <a:xfrm>
              <a:off x="838200" y="5357710"/>
              <a:ext cx="430161" cy="430161"/>
            </a:xfrm>
            <a:prstGeom prst="ellipse">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pic>
        <p:nvPicPr>
          <p:cNvPr id="27" name="Picture 26">
            <a:extLst>
              <a:ext uri="{FF2B5EF4-FFF2-40B4-BE49-F238E27FC236}">
                <a16:creationId xmlns:a16="http://schemas.microsoft.com/office/drawing/2014/main" id="{5627445C-199A-443A-BB07-426C5C6F565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391988" y="3914729"/>
            <a:ext cx="3834553" cy="212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a:extLst>
              <a:ext uri="{FF2B5EF4-FFF2-40B4-BE49-F238E27FC236}">
                <a16:creationId xmlns:a16="http://schemas.microsoft.com/office/drawing/2014/main" id="{FCDD5F7B-203C-47FE-9FEF-71A5242E92D4}"/>
              </a:ext>
            </a:extLst>
          </p:cNvPr>
          <p:cNvSpPr txBox="1"/>
          <p:nvPr/>
        </p:nvSpPr>
        <p:spPr>
          <a:xfrm>
            <a:off x="8794447" y="5602873"/>
            <a:ext cx="3047857" cy="4924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Segoe UI"/>
                <a:ea typeface="+mn-ea"/>
                <a:cs typeface="+mn-cs"/>
              </a:rPr>
              <a:t>5 min Virtual Tour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C5289"/>
                </a:solidFill>
                <a:effectLst/>
                <a:uLnTx/>
                <a:uFillTx/>
                <a:latin typeface="Segoe UI"/>
                <a:ea typeface="+mn-ea"/>
                <a:cs typeface="+mn-cs"/>
              </a:rPr>
              <a:t>https://youtu.be/9rcNlSdsyX8</a:t>
            </a:r>
          </a:p>
        </p:txBody>
      </p:sp>
      <p:pic>
        <p:nvPicPr>
          <p:cNvPr id="51" name="Graphic 50">
            <a:extLst>
              <a:ext uri="{FF2B5EF4-FFF2-40B4-BE49-F238E27FC236}">
                <a16:creationId xmlns:a16="http://schemas.microsoft.com/office/drawing/2014/main" id="{02C56207-CDA7-4FDB-B3A8-13E5476B43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4609" y="3829126"/>
            <a:ext cx="229001" cy="229001"/>
          </a:xfrm>
          <a:prstGeom prst="rect">
            <a:avLst/>
          </a:prstGeom>
        </p:spPr>
      </p:pic>
      <p:pic>
        <p:nvPicPr>
          <p:cNvPr id="53" name="Graphic 52">
            <a:extLst>
              <a:ext uri="{FF2B5EF4-FFF2-40B4-BE49-F238E27FC236}">
                <a16:creationId xmlns:a16="http://schemas.microsoft.com/office/drawing/2014/main" id="{099F2613-D7D2-4DD3-A086-AD2E23378D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451" y="4966198"/>
            <a:ext cx="233316" cy="233316"/>
          </a:xfrm>
          <a:prstGeom prst="rect">
            <a:avLst/>
          </a:prstGeom>
        </p:spPr>
      </p:pic>
      <p:pic>
        <p:nvPicPr>
          <p:cNvPr id="55" name="Graphic 54">
            <a:extLst>
              <a:ext uri="{FF2B5EF4-FFF2-40B4-BE49-F238E27FC236}">
                <a16:creationId xmlns:a16="http://schemas.microsoft.com/office/drawing/2014/main" id="{007B4BE2-B12E-43BF-9503-A0E882C0FB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93288" y="3831094"/>
            <a:ext cx="223422" cy="223422"/>
          </a:xfrm>
          <a:prstGeom prst="rect">
            <a:avLst/>
          </a:prstGeom>
        </p:spPr>
      </p:pic>
      <p:pic>
        <p:nvPicPr>
          <p:cNvPr id="57" name="Graphic 56">
            <a:extLst>
              <a:ext uri="{FF2B5EF4-FFF2-40B4-BE49-F238E27FC236}">
                <a16:creationId xmlns:a16="http://schemas.microsoft.com/office/drawing/2014/main" id="{54BF8CBA-A30F-4E1E-A064-72941A8C9F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85317" y="5250095"/>
            <a:ext cx="232771" cy="232771"/>
          </a:xfrm>
          <a:prstGeom prst="rect">
            <a:avLst/>
          </a:prstGeom>
        </p:spPr>
      </p:pic>
      <p:sp>
        <p:nvSpPr>
          <p:cNvPr id="3" name="TextBox 2">
            <a:extLst>
              <a:ext uri="{FF2B5EF4-FFF2-40B4-BE49-F238E27FC236}">
                <a16:creationId xmlns:a16="http://schemas.microsoft.com/office/drawing/2014/main" id="{CDB8EF80-EE95-40AF-9767-EAECF3E89063}"/>
              </a:ext>
            </a:extLst>
          </p:cNvPr>
          <p:cNvSpPr txBox="1"/>
          <p:nvPr/>
        </p:nvSpPr>
        <p:spPr>
          <a:xfrm>
            <a:off x="8503268" y="474911"/>
            <a:ext cx="3688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BB425"/>
                </a:solidFill>
                <a:effectLst/>
                <a:uLnTx/>
                <a:uFillTx/>
                <a:latin typeface="Segoe UI"/>
                <a:ea typeface="+mn-ea"/>
                <a:cs typeface="+mn-cs"/>
              </a:rPr>
              <a:t>WHO GMP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BB425"/>
                </a:solidFill>
                <a:effectLst/>
                <a:uLnTx/>
                <a:uFillTx/>
                <a:latin typeface="Segoe UI"/>
                <a:ea typeface="+mn-ea"/>
                <a:cs typeface="+mn-cs"/>
              </a:rPr>
              <a:t>ISO 9001, ISO 14001, ISO 45000</a:t>
            </a:r>
          </a:p>
        </p:txBody>
      </p:sp>
    </p:spTree>
    <p:extLst>
      <p:ext uri="{BB962C8B-B14F-4D97-AF65-F5344CB8AC3E}">
        <p14:creationId xmlns:p14="http://schemas.microsoft.com/office/powerpoint/2010/main" val="1234560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92E54E6B-C2C0-4E77-BDE2-96D068456973}"/>
              </a:ext>
            </a:extLst>
          </p:cNvPr>
          <p:cNvSpPr/>
          <p:nvPr/>
        </p:nvSpPr>
        <p:spPr>
          <a:xfrm>
            <a:off x="6461554" y="1636589"/>
            <a:ext cx="5730446" cy="5221412"/>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A22607-D2EF-4D1B-B3D1-EF6980DE15E5}"/>
              </a:ext>
            </a:extLst>
          </p:cNvPr>
          <p:cNvSpPr>
            <a:spLocks noGrp="1"/>
          </p:cNvSpPr>
          <p:nvPr>
            <p:ph type="title"/>
          </p:nvPr>
        </p:nvSpPr>
        <p:spPr/>
        <p:txBody>
          <a:bodyPr/>
          <a:lstStyle/>
          <a:p>
            <a:r>
              <a:rPr lang="en-US" dirty="0">
                <a:solidFill>
                  <a:schemeClr val="bg1"/>
                </a:solidFill>
              </a:rPr>
              <a:t>Integrated </a:t>
            </a:r>
            <a:r>
              <a:rPr lang="en-US" dirty="0">
                <a:solidFill>
                  <a:srgbClr val="FBB425"/>
                </a:solidFill>
              </a:rPr>
              <a:t>Manufacturing Site 1</a:t>
            </a:r>
          </a:p>
        </p:txBody>
      </p:sp>
      <p:sp>
        <p:nvSpPr>
          <p:cNvPr id="4" name="Footer Placeholder 3">
            <a:extLst>
              <a:ext uri="{FF2B5EF4-FFF2-40B4-BE49-F238E27FC236}">
                <a16:creationId xmlns:a16="http://schemas.microsoft.com/office/drawing/2014/main" id="{269106B1-39C9-447E-9084-E4CBC608751F}"/>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6456C6CE-B6E7-4396-98C4-D42BD4B1B23D}"/>
              </a:ext>
            </a:extLst>
          </p:cNvPr>
          <p:cNvSpPr>
            <a:spLocks noGrp="1"/>
          </p:cNvSpPr>
          <p:nvPr>
            <p:ph type="sldNum" sz="quarter" idx="12"/>
          </p:nvPr>
        </p:nvSpPr>
        <p:spPr/>
        <p:txBody>
          <a:bodyPr/>
          <a:lstStyle/>
          <a:p>
            <a:fld id="{8427212B-DAB7-41D9-8B3C-111279E9B140}" type="slidenum">
              <a:rPr lang="en-US" smtClean="0">
                <a:solidFill>
                  <a:schemeClr val="bg1"/>
                </a:solidFill>
              </a:rPr>
              <a:pPr/>
              <a:t>13</a:t>
            </a:fld>
            <a:endParaRPr lang="en-US">
              <a:solidFill>
                <a:schemeClr val="bg1"/>
              </a:solidFill>
            </a:endParaRPr>
          </a:p>
        </p:txBody>
      </p:sp>
      <p:pic>
        <p:nvPicPr>
          <p:cNvPr id="118" name="Grafik 12">
            <a:extLst>
              <a:ext uri="{FF2B5EF4-FFF2-40B4-BE49-F238E27FC236}">
                <a16:creationId xmlns:a16="http://schemas.microsoft.com/office/drawing/2014/main" id="{21563847-0980-495A-9C63-EA096F1F6B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 r="1361" b="5853"/>
          <a:stretch/>
        </p:blipFill>
        <p:spPr>
          <a:xfrm>
            <a:off x="836247" y="3730267"/>
            <a:ext cx="2601979" cy="1640083"/>
          </a:xfrm>
          <a:prstGeom prst="rect">
            <a:avLst/>
          </a:prstGeom>
          <a:effectLst/>
        </p:spPr>
      </p:pic>
      <p:sp>
        <p:nvSpPr>
          <p:cNvPr id="117" name="object 1278">
            <a:extLst>
              <a:ext uri="{FF2B5EF4-FFF2-40B4-BE49-F238E27FC236}">
                <a16:creationId xmlns:a16="http://schemas.microsoft.com/office/drawing/2014/main" id="{DB00DE0E-415D-4514-AC40-6DFBAF92FA09}"/>
              </a:ext>
            </a:extLst>
          </p:cNvPr>
          <p:cNvSpPr/>
          <p:nvPr/>
        </p:nvSpPr>
        <p:spPr>
          <a:xfrm>
            <a:off x="8749867" y="1299343"/>
            <a:ext cx="2600029" cy="1640082"/>
          </a:xfrm>
          <a:prstGeom prst="rect">
            <a:avLst/>
          </a:prstGeom>
          <a:blipFill>
            <a:blip r:embed="rId4" cstate="print"/>
            <a:stretch>
              <a:fillRect r="-31190"/>
            </a:stretch>
          </a:blipFill>
          <a:effectLst/>
        </p:spPr>
        <p:txBody>
          <a:bodyPr wrap="square" lIns="0" tIns="0" rIns="0" bIns="0" rtlCol="0"/>
          <a:lstStyle/>
          <a:p>
            <a:endParaRPr dirty="0">
              <a:latin typeface="EYInterstate" panose="02000503020000020004" pitchFamily="2" charset="0"/>
            </a:endParaRPr>
          </a:p>
        </p:txBody>
      </p:sp>
      <p:sp>
        <p:nvSpPr>
          <p:cNvPr id="115" name="object 1271">
            <a:extLst>
              <a:ext uri="{FF2B5EF4-FFF2-40B4-BE49-F238E27FC236}">
                <a16:creationId xmlns:a16="http://schemas.microsoft.com/office/drawing/2014/main" id="{52170F98-7875-456A-BA63-3E95E2D9ED77}"/>
              </a:ext>
            </a:extLst>
          </p:cNvPr>
          <p:cNvSpPr/>
          <p:nvPr/>
        </p:nvSpPr>
        <p:spPr>
          <a:xfrm>
            <a:off x="6113945" y="1299343"/>
            <a:ext cx="2600029" cy="1640082"/>
          </a:xfrm>
          <a:prstGeom prst="rect">
            <a:avLst/>
          </a:prstGeom>
          <a:blipFill>
            <a:blip r:embed="rId5" cstate="print"/>
            <a:stretch>
              <a:fillRect l="2" r="-32047" b="-2909"/>
            </a:stretch>
          </a:blipFill>
          <a:effectLst/>
        </p:spPr>
        <p:txBody>
          <a:bodyPr wrap="square" lIns="0" tIns="0" rIns="0" bIns="0" rtlCol="0"/>
          <a:lstStyle/>
          <a:p>
            <a:endParaRPr dirty="0">
              <a:latin typeface="EYInterstate" panose="02000503020000020004" pitchFamily="2" charset="0"/>
            </a:endParaRPr>
          </a:p>
        </p:txBody>
      </p:sp>
      <p:sp>
        <p:nvSpPr>
          <p:cNvPr id="111" name="object 18">
            <a:extLst>
              <a:ext uri="{FF2B5EF4-FFF2-40B4-BE49-F238E27FC236}">
                <a16:creationId xmlns:a16="http://schemas.microsoft.com/office/drawing/2014/main" id="{361D255B-DE97-4E73-9CE8-D0512D994907}"/>
              </a:ext>
            </a:extLst>
          </p:cNvPr>
          <p:cNvSpPr/>
          <p:nvPr/>
        </p:nvSpPr>
        <p:spPr>
          <a:xfrm>
            <a:off x="3476073" y="1299345"/>
            <a:ext cx="2601978" cy="1640082"/>
          </a:xfrm>
          <a:prstGeom prst="rect">
            <a:avLst/>
          </a:prstGeom>
          <a:blipFill>
            <a:blip r:embed="rId6" cstate="print"/>
            <a:stretch>
              <a:fillRect r="-31894"/>
            </a:stretch>
          </a:blipFill>
          <a:effectLst/>
        </p:spPr>
        <p:txBody>
          <a:bodyPr wrap="square" lIns="0" tIns="0" rIns="0" bIns="0" rtlCol="0"/>
          <a:lstStyle/>
          <a:p>
            <a:endParaRPr dirty="0">
              <a:latin typeface="EYInterstate" panose="02000503020000020004" pitchFamily="2" charset="0"/>
            </a:endParaRPr>
          </a:p>
        </p:txBody>
      </p:sp>
      <p:pic>
        <p:nvPicPr>
          <p:cNvPr id="6" name="Picture 5">
            <a:extLst>
              <a:ext uri="{FF2B5EF4-FFF2-40B4-BE49-F238E27FC236}">
                <a16:creationId xmlns:a16="http://schemas.microsoft.com/office/drawing/2014/main" id="{3879827E-E6B7-4BAB-BF24-CEBE431E253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364" t="32" r="3924"/>
          <a:stretch/>
        </p:blipFill>
        <p:spPr bwMode="auto">
          <a:xfrm>
            <a:off x="838200" y="1299345"/>
            <a:ext cx="2601979" cy="164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74A85CB-4C21-49DD-ABD0-9C3D065DAD62}"/>
              </a:ext>
            </a:extLst>
          </p:cNvPr>
          <p:cNvSpPr/>
          <p:nvPr/>
        </p:nvSpPr>
        <p:spPr>
          <a:xfrm>
            <a:off x="838200" y="2939428"/>
            <a:ext cx="2601979" cy="670497"/>
          </a:xfrm>
          <a:prstGeom prst="rect">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8" name="Rectangle 87">
            <a:extLst>
              <a:ext uri="{FF2B5EF4-FFF2-40B4-BE49-F238E27FC236}">
                <a16:creationId xmlns:a16="http://schemas.microsoft.com/office/drawing/2014/main" id="{818CCF9E-1A48-40D8-9516-D7587F36612C}"/>
              </a:ext>
            </a:extLst>
          </p:cNvPr>
          <p:cNvSpPr/>
          <p:nvPr/>
        </p:nvSpPr>
        <p:spPr>
          <a:xfrm>
            <a:off x="3476073" y="2939428"/>
            <a:ext cx="2601979" cy="670497"/>
          </a:xfrm>
          <a:prstGeom prst="rect">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Rectangle 90">
            <a:extLst>
              <a:ext uri="{FF2B5EF4-FFF2-40B4-BE49-F238E27FC236}">
                <a16:creationId xmlns:a16="http://schemas.microsoft.com/office/drawing/2014/main" id="{7385AEC3-202C-418F-8379-D1826F9D76D2}"/>
              </a:ext>
            </a:extLst>
          </p:cNvPr>
          <p:cNvSpPr/>
          <p:nvPr/>
        </p:nvSpPr>
        <p:spPr>
          <a:xfrm>
            <a:off x="6113946" y="2939428"/>
            <a:ext cx="2601979" cy="670497"/>
          </a:xfrm>
          <a:prstGeom prst="rect">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4" name="Rectangle 93">
            <a:extLst>
              <a:ext uri="{FF2B5EF4-FFF2-40B4-BE49-F238E27FC236}">
                <a16:creationId xmlns:a16="http://schemas.microsoft.com/office/drawing/2014/main" id="{06217374-B044-4E0A-A8AC-22E8DAF109EA}"/>
              </a:ext>
            </a:extLst>
          </p:cNvPr>
          <p:cNvSpPr/>
          <p:nvPr/>
        </p:nvSpPr>
        <p:spPr>
          <a:xfrm>
            <a:off x="8751820" y="2939428"/>
            <a:ext cx="2601979" cy="670497"/>
          </a:xfrm>
          <a:prstGeom prst="rect">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3" name="Rectangle 102">
            <a:extLst>
              <a:ext uri="{FF2B5EF4-FFF2-40B4-BE49-F238E27FC236}">
                <a16:creationId xmlns:a16="http://schemas.microsoft.com/office/drawing/2014/main" id="{D665D177-7611-4D28-8EBE-9E4F8B2E5A9C}"/>
              </a:ext>
            </a:extLst>
          </p:cNvPr>
          <p:cNvSpPr/>
          <p:nvPr/>
        </p:nvSpPr>
        <p:spPr>
          <a:xfrm flipH="1">
            <a:off x="838199" y="5370351"/>
            <a:ext cx="2601979" cy="670497"/>
          </a:xfrm>
          <a:prstGeom prst="rect">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0" name="Oval 109">
            <a:extLst>
              <a:ext uri="{FF2B5EF4-FFF2-40B4-BE49-F238E27FC236}">
                <a16:creationId xmlns:a16="http://schemas.microsoft.com/office/drawing/2014/main" id="{D2B28315-3D22-47D3-8249-40093D5CA267}"/>
              </a:ext>
            </a:extLst>
          </p:cNvPr>
          <p:cNvSpPr/>
          <p:nvPr/>
        </p:nvSpPr>
        <p:spPr>
          <a:xfrm>
            <a:off x="956617"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1</a:t>
            </a:r>
          </a:p>
        </p:txBody>
      </p:sp>
      <p:sp>
        <p:nvSpPr>
          <p:cNvPr id="120" name="TextBox 119">
            <a:extLst>
              <a:ext uri="{FF2B5EF4-FFF2-40B4-BE49-F238E27FC236}">
                <a16:creationId xmlns:a16="http://schemas.microsoft.com/office/drawing/2014/main" id="{943ACD3D-2538-4923-ACA8-E6D93AC1DA8B}"/>
              </a:ext>
            </a:extLst>
          </p:cNvPr>
          <p:cNvSpPr txBox="1"/>
          <p:nvPr/>
        </p:nvSpPr>
        <p:spPr>
          <a:xfrm>
            <a:off x="1425037" y="3112719"/>
            <a:ext cx="1642014" cy="338554"/>
          </a:xfrm>
          <a:prstGeom prst="rect">
            <a:avLst/>
          </a:prstGeom>
          <a:noFill/>
        </p:spPr>
        <p:txBody>
          <a:bodyPr wrap="square" lIns="0" tIns="0" rIns="0" bIns="0" rtlCol="0" anchor="ctr">
            <a:spAutoFit/>
          </a:bodyPr>
          <a:lstStyle/>
          <a:p>
            <a:r>
              <a:rPr lang="en-US" sz="1100" b="1" dirty="0">
                <a:solidFill>
                  <a:schemeClr val="bg1"/>
                </a:solidFill>
              </a:rPr>
              <a:t>Knowledge Centre – </a:t>
            </a:r>
            <a:r>
              <a:rPr lang="en-US" sz="1100" dirty="0">
                <a:solidFill>
                  <a:schemeClr val="bg1"/>
                </a:solidFill>
              </a:rPr>
              <a:t>R&amp;D, Process Engg</a:t>
            </a:r>
            <a:endParaRPr lang="en-US" sz="1100" b="1" dirty="0">
              <a:solidFill>
                <a:schemeClr val="bg1"/>
              </a:solidFill>
            </a:endParaRPr>
          </a:p>
        </p:txBody>
      </p:sp>
      <p:sp>
        <p:nvSpPr>
          <p:cNvPr id="121" name="Oval 120">
            <a:extLst>
              <a:ext uri="{FF2B5EF4-FFF2-40B4-BE49-F238E27FC236}">
                <a16:creationId xmlns:a16="http://schemas.microsoft.com/office/drawing/2014/main" id="{3B53C7B0-20E2-4B8A-937D-EEF54259973B}"/>
              </a:ext>
            </a:extLst>
          </p:cNvPr>
          <p:cNvSpPr/>
          <p:nvPr/>
        </p:nvSpPr>
        <p:spPr>
          <a:xfrm>
            <a:off x="3630384"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2</a:t>
            </a:r>
          </a:p>
        </p:txBody>
      </p:sp>
      <p:sp>
        <p:nvSpPr>
          <p:cNvPr id="122" name="TextBox 121">
            <a:extLst>
              <a:ext uri="{FF2B5EF4-FFF2-40B4-BE49-F238E27FC236}">
                <a16:creationId xmlns:a16="http://schemas.microsoft.com/office/drawing/2014/main" id="{5DD42B5B-DDF2-4AC6-94D3-545752BDFD5C}"/>
              </a:ext>
            </a:extLst>
          </p:cNvPr>
          <p:cNvSpPr txBox="1"/>
          <p:nvPr/>
        </p:nvSpPr>
        <p:spPr>
          <a:xfrm>
            <a:off x="4098803" y="3082836"/>
            <a:ext cx="1740021" cy="338554"/>
          </a:xfrm>
          <a:prstGeom prst="rect">
            <a:avLst/>
          </a:prstGeom>
          <a:noFill/>
        </p:spPr>
        <p:txBody>
          <a:bodyPr wrap="square" lIns="0" tIns="0" rIns="0" bIns="0" rtlCol="0" anchor="ctr">
            <a:spAutoFit/>
          </a:bodyPr>
          <a:lstStyle/>
          <a:p>
            <a:r>
              <a:rPr lang="en-US" sz="1100" b="1">
                <a:solidFill>
                  <a:schemeClr val="bg1"/>
                </a:solidFill>
              </a:rPr>
              <a:t>Plant 1 – </a:t>
            </a:r>
            <a:r>
              <a:rPr lang="en-US" sz="1100">
                <a:solidFill>
                  <a:schemeClr val="bg1"/>
                </a:solidFill>
              </a:rPr>
              <a:t>Advance Intermediates</a:t>
            </a:r>
          </a:p>
        </p:txBody>
      </p:sp>
      <p:sp>
        <p:nvSpPr>
          <p:cNvPr id="123" name="Oval 122">
            <a:extLst>
              <a:ext uri="{FF2B5EF4-FFF2-40B4-BE49-F238E27FC236}">
                <a16:creationId xmlns:a16="http://schemas.microsoft.com/office/drawing/2014/main" id="{E9FDEA49-A06F-4582-BA0D-73B931351B61}"/>
              </a:ext>
            </a:extLst>
          </p:cNvPr>
          <p:cNvSpPr/>
          <p:nvPr/>
        </p:nvSpPr>
        <p:spPr>
          <a:xfrm>
            <a:off x="6268258"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3</a:t>
            </a:r>
          </a:p>
        </p:txBody>
      </p:sp>
      <p:sp>
        <p:nvSpPr>
          <p:cNvPr id="124" name="TextBox 123">
            <a:extLst>
              <a:ext uri="{FF2B5EF4-FFF2-40B4-BE49-F238E27FC236}">
                <a16:creationId xmlns:a16="http://schemas.microsoft.com/office/drawing/2014/main" id="{87E6CD79-036D-4F5F-85E1-28FD66241ACA}"/>
              </a:ext>
            </a:extLst>
          </p:cNvPr>
          <p:cNvSpPr txBox="1"/>
          <p:nvPr/>
        </p:nvSpPr>
        <p:spPr>
          <a:xfrm>
            <a:off x="6736677" y="3082836"/>
            <a:ext cx="1642015" cy="338554"/>
          </a:xfrm>
          <a:prstGeom prst="rect">
            <a:avLst/>
          </a:prstGeom>
          <a:noFill/>
        </p:spPr>
        <p:txBody>
          <a:bodyPr wrap="square" lIns="0" tIns="0" rIns="0" bIns="0" rtlCol="0" anchor="ctr">
            <a:spAutoFit/>
          </a:bodyPr>
          <a:lstStyle/>
          <a:p>
            <a:r>
              <a:rPr lang="en-US" sz="1100" b="1">
                <a:solidFill>
                  <a:schemeClr val="bg1"/>
                </a:solidFill>
              </a:rPr>
              <a:t>Plant 2A/2B – </a:t>
            </a:r>
            <a:r>
              <a:rPr lang="en-US" sz="1100">
                <a:solidFill>
                  <a:schemeClr val="bg1"/>
                </a:solidFill>
              </a:rPr>
              <a:t>Cyanation &amp; Multi-Purpose Plants</a:t>
            </a:r>
          </a:p>
        </p:txBody>
      </p:sp>
      <p:sp>
        <p:nvSpPr>
          <p:cNvPr id="125" name="Oval 124">
            <a:extLst>
              <a:ext uri="{FF2B5EF4-FFF2-40B4-BE49-F238E27FC236}">
                <a16:creationId xmlns:a16="http://schemas.microsoft.com/office/drawing/2014/main" id="{F48E9BDB-3FBD-462F-BFC9-E48ADBA6FDDF}"/>
              </a:ext>
            </a:extLst>
          </p:cNvPr>
          <p:cNvSpPr/>
          <p:nvPr/>
        </p:nvSpPr>
        <p:spPr>
          <a:xfrm>
            <a:off x="8926579" y="3121615"/>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4a</a:t>
            </a:r>
          </a:p>
        </p:txBody>
      </p:sp>
      <p:sp>
        <p:nvSpPr>
          <p:cNvPr id="126" name="TextBox 125">
            <a:extLst>
              <a:ext uri="{FF2B5EF4-FFF2-40B4-BE49-F238E27FC236}">
                <a16:creationId xmlns:a16="http://schemas.microsoft.com/office/drawing/2014/main" id="{28833EE2-7864-4463-958B-F7433C9E4056}"/>
              </a:ext>
            </a:extLst>
          </p:cNvPr>
          <p:cNvSpPr txBox="1"/>
          <p:nvPr/>
        </p:nvSpPr>
        <p:spPr>
          <a:xfrm>
            <a:off x="9394998" y="3082836"/>
            <a:ext cx="1740021" cy="338554"/>
          </a:xfrm>
          <a:prstGeom prst="rect">
            <a:avLst/>
          </a:prstGeom>
          <a:noFill/>
        </p:spPr>
        <p:txBody>
          <a:bodyPr wrap="square" lIns="0" tIns="0" rIns="0" bIns="0" rtlCol="0" anchor="ctr">
            <a:spAutoFit/>
          </a:bodyPr>
          <a:lstStyle/>
          <a:p>
            <a:r>
              <a:rPr lang="en-US" sz="1100" b="1">
                <a:solidFill>
                  <a:schemeClr val="bg1"/>
                </a:solidFill>
              </a:rPr>
              <a:t>Plant 2C1 &amp; 2C2 – </a:t>
            </a:r>
            <a:r>
              <a:rPr lang="en-US" sz="1100">
                <a:solidFill>
                  <a:schemeClr val="bg1"/>
                </a:solidFill>
              </a:rPr>
              <a:t>Advanced Intermediates </a:t>
            </a:r>
          </a:p>
        </p:txBody>
      </p:sp>
      <p:sp>
        <p:nvSpPr>
          <p:cNvPr id="127" name="Oval 126">
            <a:extLst>
              <a:ext uri="{FF2B5EF4-FFF2-40B4-BE49-F238E27FC236}">
                <a16:creationId xmlns:a16="http://schemas.microsoft.com/office/drawing/2014/main" id="{CA036D61-D330-4DC8-9D93-0354BA345D88}"/>
              </a:ext>
            </a:extLst>
          </p:cNvPr>
          <p:cNvSpPr/>
          <p:nvPr/>
        </p:nvSpPr>
        <p:spPr>
          <a:xfrm>
            <a:off x="956618" y="5555354"/>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4b</a:t>
            </a:r>
          </a:p>
        </p:txBody>
      </p:sp>
      <p:sp>
        <p:nvSpPr>
          <p:cNvPr id="128" name="TextBox 127">
            <a:extLst>
              <a:ext uri="{FF2B5EF4-FFF2-40B4-BE49-F238E27FC236}">
                <a16:creationId xmlns:a16="http://schemas.microsoft.com/office/drawing/2014/main" id="{3B8C6386-BA29-4C6F-A162-83124D440647}"/>
              </a:ext>
            </a:extLst>
          </p:cNvPr>
          <p:cNvSpPr txBox="1"/>
          <p:nvPr/>
        </p:nvSpPr>
        <p:spPr>
          <a:xfrm>
            <a:off x="1425037" y="5516575"/>
            <a:ext cx="1740021" cy="338554"/>
          </a:xfrm>
          <a:prstGeom prst="rect">
            <a:avLst/>
          </a:prstGeom>
          <a:noFill/>
        </p:spPr>
        <p:txBody>
          <a:bodyPr wrap="square" lIns="0" tIns="0" rIns="0" bIns="0" rtlCol="0" anchor="ctr">
            <a:spAutoFit/>
          </a:bodyPr>
          <a:lstStyle/>
          <a:p>
            <a:r>
              <a:rPr lang="en-US" sz="1100" b="1">
                <a:solidFill>
                  <a:schemeClr val="bg1"/>
                </a:solidFill>
              </a:rPr>
              <a:t>Plant 2C3, 2C4 &amp; 2C5 – </a:t>
            </a:r>
            <a:r>
              <a:rPr lang="en-US" sz="1100">
                <a:solidFill>
                  <a:schemeClr val="bg1"/>
                </a:solidFill>
              </a:rPr>
              <a:t>Advanced Intermediates</a:t>
            </a:r>
          </a:p>
        </p:txBody>
      </p:sp>
      <p:sp>
        <p:nvSpPr>
          <p:cNvPr id="35" name="object 1271">
            <a:extLst>
              <a:ext uri="{FF2B5EF4-FFF2-40B4-BE49-F238E27FC236}">
                <a16:creationId xmlns:a16="http://schemas.microsoft.com/office/drawing/2014/main" id="{00A8EFA1-2F70-4BEF-9C2E-E806A992B539}"/>
              </a:ext>
            </a:extLst>
          </p:cNvPr>
          <p:cNvSpPr/>
          <p:nvPr/>
        </p:nvSpPr>
        <p:spPr>
          <a:xfrm>
            <a:off x="6113945" y="3730266"/>
            <a:ext cx="2600029" cy="1640082"/>
          </a:xfrm>
          <a:prstGeom prst="rect">
            <a:avLst/>
          </a:prstGeom>
          <a:blipFill>
            <a:blip r:embed="rId8">
              <a:extLst>
                <a:ext uri="{28A0092B-C50C-407E-A947-70E740481C1C}">
                  <a14:useLocalDpi xmlns:a14="http://schemas.microsoft.com/office/drawing/2010/main" val="0"/>
                </a:ext>
              </a:extLst>
            </a:blip>
            <a:stretch>
              <a:fillRect/>
            </a:stretch>
          </a:blipFill>
          <a:effectLst/>
        </p:spPr>
        <p:txBody>
          <a:bodyPr wrap="square" lIns="0" tIns="0" rIns="0" bIns="0" rtlCol="0"/>
          <a:lstStyle/>
          <a:p>
            <a:endParaRPr dirty="0">
              <a:latin typeface="EYInterstate" panose="02000503020000020004" pitchFamily="2" charset="0"/>
            </a:endParaRPr>
          </a:p>
        </p:txBody>
      </p:sp>
      <p:sp>
        <p:nvSpPr>
          <p:cNvPr id="36" name="object 18">
            <a:extLst>
              <a:ext uri="{FF2B5EF4-FFF2-40B4-BE49-F238E27FC236}">
                <a16:creationId xmlns:a16="http://schemas.microsoft.com/office/drawing/2014/main" id="{DEE8414F-0753-4F93-9A50-C1E4A2739682}"/>
              </a:ext>
            </a:extLst>
          </p:cNvPr>
          <p:cNvSpPr/>
          <p:nvPr/>
        </p:nvSpPr>
        <p:spPr>
          <a:xfrm>
            <a:off x="3476073" y="3730268"/>
            <a:ext cx="2601978" cy="16400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effectLst/>
        </p:spPr>
        <p:txBody>
          <a:bodyPr wrap="square" lIns="0" tIns="0" rIns="0" bIns="0" rtlCol="0"/>
          <a:lstStyle/>
          <a:p>
            <a:endParaRPr dirty="0">
              <a:latin typeface="EYInterstate" panose="02000503020000020004" pitchFamily="2" charset="0"/>
            </a:endParaRPr>
          </a:p>
        </p:txBody>
      </p:sp>
      <p:sp>
        <p:nvSpPr>
          <p:cNvPr id="37" name="Rectangle 36">
            <a:extLst>
              <a:ext uri="{FF2B5EF4-FFF2-40B4-BE49-F238E27FC236}">
                <a16:creationId xmlns:a16="http://schemas.microsoft.com/office/drawing/2014/main" id="{22B3441E-D6AC-4C3C-BE13-A3BBE3643899}"/>
              </a:ext>
            </a:extLst>
          </p:cNvPr>
          <p:cNvSpPr/>
          <p:nvPr/>
        </p:nvSpPr>
        <p:spPr>
          <a:xfrm>
            <a:off x="3476073" y="5370351"/>
            <a:ext cx="2601979" cy="670497"/>
          </a:xfrm>
          <a:prstGeom prst="rect">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37">
            <a:extLst>
              <a:ext uri="{FF2B5EF4-FFF2-40B4-BE49-F238E27FC236}">
                <a16:creationId xmlns:a16="http://schemas.microsoft.com/office/drawing/2014/main" id="{6A57F812-9682-4493-B2F4-8E0B8C78A967}"/>
              </a:ext>
            </a:extLst>
          </p:cNvPr>
          <p:cNvSpPr/>
          <p:nvPr/>
        </p:nvSpPr>
        <p:spPr>
          <a:xfrm>
            <a:off x="6113946" y="5370351"/>
            <a:ext cx="2601979" cy="6704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Oval 38">
            <a:extLst>
              <a:ext uri="{FF2B5EF4-FFF2-40B4-BE49-F238E27FC236}">
                <a16:creationId xmlns:a16="http://schemas.microsoft.com/office/drawing/2014/main" id="{CCBD868B-7395-4A0A-9AEB-0A4CE3EFB80D}"/>
              </a:ext>
            </a:extLst>
          </p:cNvPr>
          <p:cNvSpPr/>
          <p:nvPr/>
        </p:nvSpPr>
        <p:spPr>
          <a:xfrm>
            <a:off x="3630384" y="5552538"/>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5</a:t>
            </a:r>
          </a:p>
        </p:txBody>
      </p:sp>
      <p:sp>
        <p:nvSpPr>
          <p:cNvPr id="40" name="TextBox 39">
            <a:extLst>
              <a:ext uri="{FF2B5EF4-FFF2-40B4-BE49-F238E27FC236}">
                <a16:creationId xmlns:a16="http://schemas.microsoft.com/office/drawing/2014/main" id="{E104B4CD-259B-4E8D-A0D8-696CD1EF0BD0}"/>
              </a:ext>
            </a:extLst>
          </p:cNvPr>
          <p:cNvSpPr txBox="1"/>
          <p:nvPr/>
        </p:nvSpPr>
        <p:spPr>
          <a:xfrm>
            <a:off x="4098803" y="5598397"/>
            <a:ext cx="1740021" cy="169277"/>
          </a:xfrm>
          <a:prstGeom prst="rect">
            <a:avLst/>
          </a:prstGeom>
          <a:noFill/>
        </p:spPr>
        <p:txBody>
          <a:bodyPr wrap="square" lIns="0" tIns="0" rIns="0" bIns="0" rtlCol="0" anchor="ctr">
            <a:spAutoFit/>
          </a:bodyPr>
          <a:lstStyle/>
          <a:p>
            <a:r>
              <a:rPr lang="en-US" sz="1100" b="1" dirty="0">
                <a:solidFill>
                  <a:schemeClr val="bg1"/>
                </a:solidFill>
              </a:rPr>
              <a:t>Plant 3AB – </a:t>
            </a:r>
            <a:r>
              <a:rPr lang="en-US" sz="1100" dirty="0">
                <a:solidFill>
                  <a:schemeClr val="bg1"/>
                </a:solidFill>
              </a:rPr>
              <a:t>API</a:t>
            </a:r>
          </a:p>
        </p:txBody>
      </p:sp>
      <p:sp>
        <p:nvSpPr>
          <p:cNvPr id="41" name="Oval 40">
            <a:extLst>
              <a:ext uri="{FF2B5EF4-FFF2-40B4-BE49-F238E27FC236}">
                <a16:creationId xmlns:a16="http://schemas.microsoft.com/office/drawing/2014/main" id="{520B1571-86E1-40EB-BC3C-96D72F0EA0E4}"/>
              </a:ext>
            </a:extLst>
          </p:cNvPr>
          <p:cNvSpPr/>
          <p:nvPr/>
        </p:nvSpPr>
        <p:spPr>
          <a:xfrm>
            <a:off x="6268258" y="5552538"/>
            <a:ext cx="299775" cy="299775"/>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chemeClr val="accent1"/>
                </a:solidFill>
              </a:rPr>
              <a:t>6</a:t>
            </a:r>
          </a:p>
        </p:txBody>
      </p:sp>
      <p:sp>
        <p:nvSpPr>
          <p:cNvPr id="42" name="TextBox 41">
            <a:extLst>
              <a:ext uri="{FF2B5EF4-FFF2-40B4-BE49-F238E27FC236}">
                <a16:creationId xmlns:a16="http://schemas.microsoft.com/office/drawing/2014/main" id="{CBD45B58-8367-4649-9DA4-1E15897051F8}"/>
              </a:ext>
            </a:extLst>
          </p:cNvPr>
          <p:cNvSpPr txBox="1"/>
          <p:nvPr/>
        </p:nvSpPr>
        <p:spPr>
          <a:xfrm>
            <a:off x="6736677" y="5513759"/>
            <a:ext cx="1642015" cy="338554"/>
          </a:xfrm>
          <a:prstGeom prst="rect">
            <a:avLst/>
          </a:prstGeom>
          <a:noFill/>
        </p:spPr>
        <p:txBody>
          <a:bodyPr wrap="square" lIns="0" tIns="0" rIns="0" bIns="0" rtlCol="0" anchor="ctr">
            <a:spAutoFit/>
          </a:bodyPr>
          <a:lstStyle/>
          <a:p>
            <a:r>
              <a:rPr lang="en-US" sz="1100" b="1" dirty="0">
                <a:solidFill>
                  <a:schemeClr val="bg1"/>
                </a:solidFill>
              </a:rPr>
              <a:t>Plant 6 – </a:t>
            </a:r>
          </a:p>
          <a:p>
            <a:r>
              <a:rPr lang="en-US" sz="1100" dirty="0">
                <a:solidFill>
                  <a:schemeClr val="bg1"/>
                </a:solidFill>
              </a:rPr>
              <a:t>Hydrogenation Plant</a:t>
            </a:r>
          </a:p>
        </p:txBody>
      </p:sp>
      <p:sp>
        <p:nvSpPr>
          <p:cNvPr id="44" name="TextBox 43">
            <a:extLst>
              <a:ext uri="{FF2B5EF4-FFF2-40B4-BE49-F238E27FC236}">
                <a16:creationId xmlns:a16="http://schemas.microsoft.com/office/drawing/2014/main" id="{2608C495-4D1E-42BD-968E-66E16609082E}"/>
              </a:ext>
            </a:extLst>
          </p:cNvPr>
          <p:cNvSpPr txBox="1"/>
          <p:nvPr/>
        </p:nvSpPr>
        <p:spPr>
          <a:xfrm>
            <a:off x="8909331" y="3929006"/>
            <a:ext cx="2389574" cy="2154436"/>
          </a:xfrm>
          <a:prstGeom prst="rect">
            <a:avLst/>
          </a:prstGeom>
          <a:noFill/>
        </p:spPr>
        <p:txBody>
          <a:bodyPr wrap="square" lIns="0" tIns="0" rIns="0" bIns="0" rtlCol="0">
            <a:spAutoFit/>
          </a:bodyPr>
          <a:lstStyle/>
          <a:p>
            <a:pPr algn="r"/>
            <a:r>
              <a:rPr lang="en-US" sz="2000" b="1" dirty="0">
                <a:solidFill>
                  <a:schemeClr val="bg1"/>
                </a:solidFill>
                <a:ea typeface="Microsoft JhengHei UI" panose="020B0604030504040204" pitchFamily="34" charset="-120"/>
              </a:rPr>
              <a:t>Inventys production plants are highly automated. </a:t>
            </a:r>
          </a:p>
          <a:p>
            <a:pPr algn="r"/>
            <a:r>
              <a:rPr lang="en-US" sz="2000" b="1" dirty="0">
                <a:solidFill>
                  <a:schemeClr val="bg1"/>
                </a:solidFill>
                <a:ea typeface="Microsoft JhengHei UI" panose="020B0604030504040204" pitchFamily="34" charset="-120"/>
              </a:rPr>
              <a:t>BMRs can be generated automatically</a:t>
            </a:r>
          </a:p>
        </p:txBody>
      </p:sp>
      <p:cxnSp>
        <p:nvCxnSpPr>
          <p:cNvPr id="9" name="Straight Connector 8">
            <a:extLst>
              <a:ext uri="{FF2B5EF4-FFF2-40B4-BE49-F238E27FC236}">
                <a16:creationId xmlns:a16="http://schemas.microsoft.com/office/drawing/2014/main" id="{5332FF76-A85F-4E32-86A7-1FB541FD3256}"/>
              </a:ext>
            </a:extLst>
          </p:cNvPr>
          <p:cNvCxnSpPr>
            <a:cxnSpLocks/>
          </p:cNvCxnSpPr>
          <p:nvPr/>
        </p:nvCxnSpPr>
        <p:spPr>
          <a:xfrm>
            <a:off x="8749867" y="6040848"/>
            <a:ext cx="2549037" cy="0"/>
          </a:xfrm>
          <a:prstGeom prst="line">
            <a:avLst/>
          </a:prstGeom>
          <a:ln>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484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FD52E96-5A05-4946-854E-1C47DDEFAC8C}"/>
              </a:ext>
            </a:extLst>
          </p:cNvPr>
          <p:cNvSpPr/>
          <p:nvPr/>
        </p:nvSpPr>
        <p:spPr>
          <a:xfrm flipV="1">
            <a:off x="8006216" y="-4348"/>
            <a:ext cx="4185783" cy="3813961"/>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D36C590B-EB3C-4B80-A82C-CF16D4E95CD0}"/>
              </a:ext>
            </a:extLst>
          </p:cNvPr>
          <p:cNvSpPr>
            <a:spLocks noGrp="1"/>
          </p:cNvSpPr>
          <p:nvPr>
            <p:ph type="title"/>
          </p:nvPr>
        </p:nvSpPr>
        <p:spPr>
          <a:xfrm>
            <a:off x="838200" y="508562"/>
            <a:ext cx="10515600" cy="443198"/>
          </a:xfrm>
        </p:spPr>
        <p:txBody>
          <a:bodyPr/>
          <a:lstStyle/>
          <a:p>
            <a:r>
              <a:rPr lang="en-US" dirty="0">
                <a:solidFill>
                  <a:schemeClr val="bg1"/>
                </a:solidFill>
              </a:rPr>
              <a:t>New Site 2 – </a:t>
            </a:r>
            <a:r>
              <a:rPr lang="en-US" dirty="0">
                <a:solidFill>
                  <a:srgbClr val="FBB425"/>
                </a:solidFill>
              </a:rPr>
              <a:t>Production Capacities (33% in 2024)</a:t>
            </a:r>
          </a:p>
        </p:txBody>
      </p:sp>
      <p:sp>
        <p:nvSpPr>
          <p:cNvPr id="4" name="Footer Placeholder 3">
            <a:extLst>
              <a:ext uri="{FF2B5EF4-FFF2-40B4-BE49-F238E27FC236}">
                <a16:creationId xmlns:a16="http://schemas.microsoft.com/office/drawing/2014/main" id="{B798DFBA-EE7B-470D-BBA2-E9B52F667537}"/>
              </a:ext>
            </a:extLst>
          </p:cNvPr>
          <p:cNvSpPr>
            <a:spLocks noGrp="1"/>
          </p:cNvSpPr>
          <p:nvPr>
            <p:ph type="ftr" sz="quarter" idx="11"/>
          </p:nvPr>
        </p:nvSpPr>
        <p:spPr>
          <a:xfrm>
            <a:off x="6361043" y="6356350"/>
            <a:ext cx="4615070" cy="365125"/>
          </a:xfrm>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BC66B56F-08AE-4056-91AC-AE916B7BEA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9E757AA3-A7A8-47DA-9765-24593B22A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6264275"/>
            <a:ext cx="968188" cy="457200"/>
          </a:xfrm>
          <a:prstGeom prst="rect">
            <a:avLst/>
          </a:prstGeom>
        </p:spPr>
      </p:pic>
      <p:sp>
        <p:nvSpPr>
          <p:cNvPr id="35" name="TextBox 34">
            <a:extLst>
              <a:ext uri="{FF2B5EF4-FFF2-40B4-BE49-F238E27FC236}">
                <a16:creationId xmlns:a16="http://schemas.microsoft.com/office/drawing/2014/main" id="{2785542A-EA12-420F-995B-75ABDEDB7199}"/>
              </a:ext>
            </a:extLst>
          </p:cNvPr>
          <p:cNvSpPr txBox="1"/>
          <p:nvPr/>
        </p:nvSpPr>
        <p:spPr>
          <a:xfrm>
            <a:off x="1308100" y="1089325"/>
            <a:ext cx="468512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Actives (Fungicides &amp; Insecticides)</a:t>
            </a:r>
          </a:p>
        </p:txBody>
      </p:sp>
      <p:sp>
        <p:nvSpPr>
          <p:cNvPr id="36" name="TextBox 35">
            <a:extLst>
              <a:ext uri="{FF2B5EF4-FFF2-40B4-BE49-F238E27FC236}">
                <a16:creationId xmlns:a16="http://schemas.microsoft.com/office/drawing/2014/main" id="{02C429FF-A52B-4FD3-A02F-646B0AD3C78F}"/>
              </a:ext>
            </a:extLst>
          </p:cNvPr>
          <p:cNvSpPr txBox="1"/>
          <p:nvPr/>
        </p:nvSpPr>
        <p:spPr>
          <a:xfrm>
            <a:off x="1308099" y="1424461"/>
            <a:ext cx="4965701" cy="64633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3 Production Blocks (6 Production Lines)</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36 Reactors (Batch/Flow) – 200+ KL</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Plus other supporting equipment</a:t>
            </a:r>
          </a:p>
        </p:txBody>
      </p:sp>
      <p:sp>
        <p:nvSpPr>
          <p:cNvPr id="37" name="TextBox 36">
            <a:extLst>
              <a:ext uri="{FF2B5EF4-FFF2-40B4-BE49-F238E27FC236}">
                <a16:creationId xmlns:a16="http://schemas.microsoft.com/office/drawing/2014/main" id="{7459DDD9-C337-4C5A-8BCE-970163477F3C}"/>
              </a:ext>
            </a:extLst>
          </p:cNvPr>
          <p:cNvSpPr txBox="1"/>
          <p:nvPr/>
        </p:nvSpPr>
        <p:spPr>
          <a:xfrm>
            <a:off x="1308100" y="2222816"/>
            <a:ext cx="468512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Registered Starting Materials / Adv Intermediates /  Specialty Chemicals </a:t>
            </a:r>
          </a:p>
        </p:txBody>
      </p:sp>
      <p:sp>
        <p:nvSpPr>
          <p:cNvPr id="38" name="TextBox 37">
            <a:extLst>
              <a:ext uri="{FF2B5EF4-FFF2-40B4-BE49-F238E27FC236}">
                <a16:creationId xmlns:a16="http://schemas.microsoft.com/office/drawing/2014/main" id="{8C2DE58D-2094-4BD6-B077-7010BD78FF73}"/>
              </a:ext>
            </a:extLst>
          </p:cNvPr>
          <p:cNvSpPr txBox="1"/>
          <p:nvPr/>
        </p:nvSpPr>
        <p:spPr>
          <a:xfrm>
            <a:off x="1308099" y="2803151"/>
            <a:ext cx="4965701" cy="646331"/>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6 Production Blocks</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150 Reactors (Batch/Flow) – 900+ KL</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a:ea typeface="+mn-ea"/>
                <a:cs typeface="+mn-cs"/>
              </a:rPr>
              <a:t>Plus other supporting equipment  </a:t>
            </a:r>
          </a:p>
        </p:txBody>
      </p:sp>
      <p:sp>
        <p:nvSpPr>
          <p:cNvPr id="39" name="Oval 38">
            <a:extLst>
              <a:ext uri="{FF2B5EF4-FFF2-40B4-BE49-F238E27FC236}">
                <a16:creationId xmlns:a16="http://schemas.microsoft.com/office/drawing/2014/main" id="{18CF981A-E625-4CEB-A045-F253518C0B11}"/>
              </a:ext>
            </a:extLst>
          </p:cNvPr>
          <p:cNvSpPr/>
          <p:nvPr/>
        </p:nvSpPr>
        <p:spPr>
          <a:xfrm>
            <a:off x="867892" y="1136398"/>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40" name="Oval 39">
            <a:extLst>
              <a:ext uri="{FF2B5EF4-FFF2-40B4-BE49-F238E27FC236}">
                <a16:creationId xmlns:a16="http://schemas.microsoft.com/office/drawing/2014/main" id="{BFF8FC8E-EDB9-4E18-8785-6410DB5018C7}"/>
              </a:ext>
            </a:extLst>
          </p:cNvPr>
          <p:cNvSpPr/>
          <p:nvPr/>
        </p:nvSpPr>
        <p:spPr>
          <a:xfrm>
            <a:off x="867892" y="2265621"/>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41" name="TextBox 40">
            <a:extLst>
              <a:ext uri="{FF2B5EF4-FFF2-40B4-BE49-F238E27FC236}">
                <a16:creationId xmlns:a16="http://schemas.microsoft.com/office/drawing/2014/main" id="{B4B2A95F-4571-4EE5-A042-EC1C65162D30}"/>
              </a:ext>
            </a:extLst>
          </p:cNvPr>
          <p:cNvSpPr txBox="1"/>
          <p:nvPr/>
        </p:nvSpPr>
        <p:spPr>
          <a:xfrm>
            <a:off x="1314728" y="3541406"/>
            <a:ext cx="468512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Hydrogenation</a:t>
            </a:r>
          </a:p>
        </p:txBody>
      </p:sp>
      <p:sp>
        <p:nvSpPr>
          <p:cNvPr id="42" name="TextBox 41">
            <a:extLst>
              <a:ext uri="{FF2B5EF4-FFF2-40B4-BE49-F238E27FC236}">
                <a16:creationId xmlns:a16="http://schemas.microsoft.com/office/drawing/2014/main" id="{840A3390-0BE0-41B3-9518-1F2F702C6583}"/>
              </a:ext>
            </a:extLst>
          </p:cNvPr>
          <p:cNvSpPr txBox="1"/>
          <p:nvPr/>
        </p:nvSpPr>
        <p:spPr>
          <a:xfrm>
            <a:off x="1314727" y="3830197"/>
            <a:ext cx="4965701" cy="43088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1 Production Block</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6 Reactors (Batch/Flow) – 50+ KL</a:t>
            </a:r>
          </a:p>
        </p:txBody>
      </p:sp>
      <p:sp>
        <p:nvSpPr>
          <p:cNvPr id="43" name="Oval 42">
            <a:extLst>
              <a:ext uri="{FF2B5EF4-FFF2-40B4-BE49-F238E27FC236}">
                <a16:creationId xmlns:a16="http://schemas.microsoft.com/office/drawing/2014/main" id="{14FCA9B2-4641-4347-B7BF-0AA90191223F}"/>
              </a:ext>
            </a:extLst>
          </p:cNvPr>
          <p:cNvSpPr/>
          <p:nvPr/>
        </p:nvSpPr>
        <p:spPr>
          <a:xfrm>
            <a:off x="874520" y="3584211"/>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44" name="TextBox 43">
            <a:extLst>
              <a:ext uri="{FF2B5EF4-FFF2-40B4-BE49-F238E27FC236}">
                <a16:creationId xmlns:a16="http://schemas.microsoft.com/office/drawing/2014/main" id="{F194878C-EEC4-4CA4-B9CA-D2EDB678AF92}"/>
              </a:ext>
            </a:extLst>
          </p:cNvPr>
          <p:cNvSpPr txBox="1"/>
          <p:nvPr/>
        </p:nvSpPr>
        <p:spPr>
          <a:xfrm>
            <a:off x="1321356" y="4409425"/>
            <a:ext cx="468512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Halogenation (HF/KF/</a:t>
            </a:r>
            <a:r>
              <a:rPr kumimoji="0" lang="en-US" sz="1600" b="1" i="0" u="none" strike="noStrike" kern="1200" cap="none" spc="0" normalizeH="0" baseline="0" noProof="0" dirty="0" err="1">
                <a:ln>
                  <a:noFill/>
                </a:ln>
                <a:solidFill>
                  <a:prstClr val="white"/>
                </a:solidFill>
                <a:effectLst/>
                <a:uLnTx/>
                <a:uFillTx/>
                <a:latin typeface="Segoe UI"/>
                <a:ea typeface="+mn-ea"/>
                <a:cs typeface="+mn-cs"/>
              </a:rPr>
              <a:t>etc</a:t>
            </a:r>
            <a:r>
              <a:rPr kumimoji="0" lang="en-US" sz="1600" b="1" i="0" u="none" strike="noStrike" kern="1200" cap="none" spc="0" normalizeH="0" baseline="0" noProof="0" dirty="0">
                <a:ln>
                  <a:noFill/>
                </a:ln>
                <a:solidFill>
                  <a:prstClr val="white"/>
                </a:solidFill>
                <a:effectLst/>
                <a:uLnTx/>
                <a:uFillTx/>
                <a:latin typeface="Segoe UI"/>
                <a:ea typeface="+mn-ea"/>
                <a:cs typeface="+mn-cs"/>
              </a:rPr>
              <a:t>)</a:t>
            </a:r>
          </a:p>
        </p:txBody>
      </p:sp>
      <p:sp>
        <p:nvSpPr>
          <p:cNvPr id="45" name="TextBox 44">
            <a:extLst>
              <a:ext uri="{FF2B5EF4-FFF2-40B4-BE49-F238E27FC236}">
                <a16:creationId xmlns:a16="http://schemas.microsoft.com/office/drawing/2014/main" id="{BED0F4EB-3D87-46F5-9FD5-F336796182B2}"/>
              </a:ext>
            </a:extLst>
          </p:cNvPr>
          <p:cNvSpPr txBox="1"/>
          <p:nvPr/>
        </p:nvSpPr>
        <p:spPr>
          <a:xfrm>
            <a:off x="1321355" y="4698216"/>
            <a:ext cx="4965701" cy="43088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1 Production Block</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10 Reactors (Batch/Flow) – 50+ KL</a:t>
            </a:r>
          </a:p>
        </p:txBody>
      </p:sp>
      <p:sp>
        <p:nvSpPr>
          <p:cNvPr id="46" name="Oval 45">
            <a:extLst>
              <a:ext uri="{FF2B5EF4-FFF2-40B4-BE49-F238E27FC236}">
                <a16:creationId xmlns:a16="http://schemas.microsoft.com/office/drawing/2014/main" id="{B35D2528-7282-417B-BFE5-4671054A65A2}"/>
              </a:ext>
            </a:extLst>
          </p:cNvPr>
          <p:cNvSpPr/>
          <p:nvPr/>
        </p:nvSpPr>
        <p:spPr>
          <a:xfrm>
            <a:off x="881148" y="4452230"/>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72614828-7628-4AD7-AE40-74EDB3C9F650}"/>
              </a:ext>
            </a:extLst>
          </p:cNvPr>
          <p:cNvSpPr txBox="1"/>
          <p:nvPr/>
        </p:nvSpPr>
        <p:spPr>
          <a:xfrm>
            <a:off x="1314730" y="5290697"/>
            <a:ext cx="468512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Fermentation Products</a:t>
            </a:r>
          </a:p>
        </p:txBody>
      </p:sp>
      <p:sp>
        <p:nvSpPr>
          <p:cNvPr id="48" name="TextBox 47">
            <a:extLst>
              <a:ext uri="{FF2B5EF4-FFF2-40B4-BE49-F238E27FC236}">
                <a16:creationId xmlns:a16="http://schemas.microsoft.com/office/drawing/2014/main" id="{AF394053-22F8-4D8A-8E26-0F31E6C6E184}"/>
              </a:ext>
            </a:extLst>
          </p:cNvPr>
          <p:cNvSpPr txBox="1"/>
          <p:nvPr/>
        </p:nvSpPr>
        <p:spPr>
          <a:xfrm>
            <a:off x="1314729" y="5579488"/>
            <a:ext cx="4965701" cy="43088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1 Production Block</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IN" sz="1400" b="0" i="0" u="none" strike="noStrike" kern="1200" cap="none" spc="0" normalizeH="0" baseline="0" noProof="0" dirty="0">
                <a:ln>
                  <a:noFill/>
                </a:ln>
                <a:solidFill>
                  <a:prstClr val="white"/>
                </a:solidFill>
                <a:effectLst/>
                <a:uLnTx/>
                <a:uFillTx/>
                <a:latin typeface="Segoe UI"/>
                <a:ea typeface="+mn-ea"/>
                <a:cs typeface="+mn-cs"/>
              </a:rPr>
              <a:t>To be decided</a:t>
            </a:r>
          </a:p>
        </p:txBody>
      </p:sp>
      <p:sp>
        <p:nvSpPr>
          <p:cNvPr id="49" name="Oval 48">
            <a:extLst>
              <a:ext uri="{FF2B5EF4-FFF2-40B4-BE49-F238E27FC236}">
                <a16:creationId xmlns:a16="http://schemas.microsoft.com/office/drawing/2014/main" id="{33DFE12A-12E9-4F93-9FDD-446E79488E27}"/>
              </a:ext>
            </a:extLst>
          </p:cNvPr>
          <p:cNvSpPr/>
          <p:nvPr/>
        </p:nvSpPr>
        <p:spPr>
          <a:xfrm>
            <a:off x="874522" y="5333502"/>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cxnSp>
        <p:nvCxnSpPr>
          <p:cNvPr id="50" name="Straight Connector 49">
            <a:extLst>
              <a:ext uri="{FF2B5EF4-FFF2-40B4-BE49-F238E27FC236}">
                <a16:creationId xmlns:a16="http://schemas.microsoft.com/office/drawing/2014/main" id="{489822DF-D683-409D-8831-B1274CFC051A}"/>
              </a:ext>
            </a:extLst>
          </p:cNvPr>
          <p:cNvCxnSpPr>
            <a:cxnSpLocks/>
          </p:cNvCxnSpPr>
          <p:nvPr/>
        </p:nvCxnSpPr>
        <p:spPr>
          <a:xfrm>
            <a:off x="952500" y="1211796"/>
            <a:ext cx="0" cy="486715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pic>
        <p:nvPicPr>
          <p:cNvPr id="6" name="Inventys SpecialtyActives 3DwalkthroughSHORT 2023june29">
            <a:hlinkClick r:id="" action="ppaction://media"/>
            <a:extLst>
              <a:ext uri="{FF2B5EF4-FFF2-40B4-BE49-F238E27FC236}">
                <a16:creationId xmlns:a16="http://schemas.microsoft.com/office/drawing/2014/main" id="{CEE8B84A-3258-4B50-8E81-808F541270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15199" y="3664516"/>
            <a:ext cx="4876800" cy="2743200"/>
          </a:xfrm>
          <a:prstGeom prst="rect">
            <a:avLst/>
          </a:prstGeom>
        </p:spPr>
      </p:pic>
    </p:spTree>
    <p:extLst>
      <p:ext uri="{BB962C8B-B14F-4D97-AF65-F5344CB8AC3E}">
        <p14:creationId xmlns:p14="http://schemas.microsoft.com/office/powerpoint/2010/main" val="4769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E529569C-B67C-4EA6-B3CE-9872855BDCB5}"/>
              </a:ext>
            </a:extLst>
          </p:cNvPr>
          <p:cNvSpPr/>
          <p:nvPr/>
        </p:nvSpPr>
        <p:spPr>
          <a:xfrm>
            <a:off x="5429252" y="695984"/>
            <a:ext cx="6762750" cy="6162016"/>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87B24A72-E3C1-42B8-89DA-24E687332BFA}"/>
              </a:ext>
            </a:extLst>
          </p:cNvPr>
          <p:cNvSpPr>
            <a:spLocks noGrp="1"/>
          </p:cNvSpPr>
          <p:nvPr>
            <p:ph type="title"/>
          </p:nvPr>
        </p:nvSpPr>
        <p:spPr>
          <a:xfrm>
            <a:off x="740226" y="540646"/>
            <a:ext cx="10515600" cy="443198"/>
          </a:xfrm>
        </p:spPr>
        <p:txBody>
          <a:bodyPr/>
          <a:lstStyle/>
          <a:p>
            <a:r>
              <a:rPr lang="en-US" dirty="0">
                <a:solidFill>
                  <a:schemeClr val="bg1"/>
                </a:solidFill>
              </a:rPr>
              <a:t>New Site 3 – </a:t>
            </a:r>
            <a:r>
              <a:rPr lang="en-US" dirty="0">
                <a:solidFill>
                  <a:srgbClr val="FBB425"/>
                </a:solidFill>
              </a:rPr>
              <a:t>Production Capacities (40% in 2024)</a:t>
            </a:r>
          </a:p>
        </p:txBody>
      </p:sp>
      <p:sp>
        <p:nvSpPr>
          <p:cNvPr id="4" name="Footer Placeholder 3">
            <a:extLst>
              <a:ext uri="{FF2B5EF4-FFF2-40B4-BE49-F238E27FC236}">
                <a16:creationId xmlns:a16="http://schemas.microsoft.com/office/drawing/2014/main" id="{464A2CD2-6B98-421E-8672-F355CE76B0CC}"/>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3D3E3155-4BE4-4261-B412-1A2EF7CDCD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70DEC191-C91C-45A5-BEF5-E2DC831F5A31}"/>
              </a:ext>
            </a:extLst>
          </p:cNvPr>
          <p:cNvGrpSpPr/>
          <p:nvPr/>
        </p:nvGrpSpPr>
        <p:grpSpPr>
          <a:xfrm>
            <a:off x="740226" y="1421696"/>
            <a:ext cx="11353802" cy="4070882"/>
            <a:chOff x="838198" y="1696072"/>
            <a:chExt cx="11353802" cy="4070882"/>
          </a:xfrm>
        </p:grpSpPr>
        <p:grpSp>
          <p:nvGrpSpPr>
            <p:cNvPr id="15" name="Group 14">
              <a:extLst>
                <a:ext uri="{FF2B5EF4-FFF2-40B4-BE49-F238E27FC236}">
                  <a16:creationId xmlns:a16="http://schemas.microsoft.com/office/drawing/2014/main" id="{409C3665-7A0A-4975-B213-DC7C9C38CC25}"/>
                </a:ext>
              </a:extLst>
            </p:cNvPr>
            <p:cNvGrpSpPr/>
            <p:nvPr/>
          </p:nvGrpSpPr>
          <p:grpSpPr>
            <a:xfrm>
              <a:off x="838198" y="2451988"/>
              <a:ext cx="4597325" cy="3314966"/>
              <a:chOff x="838198" y="1809750"/>
              <a:chExt cx="3593749" cy="2591319"/>
            </a:xfrm>
          </p:grpSpPr>
          <p:sp>
            <p:nvSpPr>
              <p:cNvPr id="6" name="Rectangle: Rounded Corners 5">
                <a:extLst>
                  <a:ext uri="{FF2B5EF4-FFF2-40B4-BE49-F238E27FC236}">
                    <a16:creationId xmlns:a16="http://schemas.microsoft.com/office/drawing/2014/main" id="{846B5D23-5A4C-4575-A1A5-B67B182E81ED}"/>
                  </a:ext>
                </a:extLst>
              </p:cNvPr>
              <p:cNvSpPr/>
              <p:nvPr/>
            </p:nvSpPr>
            <p:spPr>
              <a:xfrm>
                <a:off x="838200" y="2047875"/>
                <a:ext cx="3472683" cy="2353194"/>
              </a:xfrm>
              <a:prstGeom prst="roundRect">
                <a:avLst>
                  <a:gd name="adj" fmla="val 249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8750D471-04A1-4D24-9499-CA30137B1A1A}"/>
                  </a:ext>
                </a:extLst>
              </p:cNvPr>
              <p:cNvSpPr txBox="1"/>
              <p:nvPr/>
            </p:nvSpPr>
            <p:spPr>
              <a:xfrm>
                <a:off x="978356" y="2563905"/>
                <a:ext cx="3453591" cy="1539775"/>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45 Reactors (Batch/Flow) – ~500+ KL </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Plus, other supporting equipment</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Quality Control</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Quality Assurance </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Warehouses</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Primary Effluent Treatment</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Byproduct Recovery</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Parking</a:t>
                </a:r>
              </a:p>
            </p:txBody>
          </p:sp>
          <p:sp>
            <p:nvSpPr>
              <p:cNvPr id="11" name="Rectangle: Top Corners Rounded 10">
                <a:extLst>
                  <a:ext uri="{FF2B5EF4-FFF2-40B4-BE49-F238E27FC236}">
                    <a16:creationId xmlns:a16="http://schemas.microsoft.com/office/drawing/2014/main" id="{1A838928-5601-4887-ADCE-6644CB9CBB83}"/>
                  </a:ext>
                </a:extLst>
              </p:cNvPr>
              <p:cNvSpPr/>
              <p:nvPr/>
            </p:nvSpPr>
            <p:spPr>
              <a:xfrm>
                <a:off x="838198" y="1809750"/>
                <a:ext cx="3472683" cy="535818"/>
              </a:xfrm>
              <a:prstGeom prst="round2SameRect">
                <a:avLst>
                  <a:gd name="adj1" fmla="val 22345"/>
                  <a:gd name="adj2" fmla="val 0"/>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a:ea typeface="+mn-ea"/>
                    <a:cs typeface="+mn-cs"/>
                  </a:rPr>
                  <a:t>5 Production Blocks </a:t>
                </a:r>
              </a:p>
            </p:txBody>
          </p:sp>
        </p:grpSp>
        <p:sp>
          <p:nvSpPr>
            <p:cNvPr id="17" name="TextBox 16">
              <a:extLst>
                <a:ext uri="{FF2B5EF4-FFF2-40B4-BE49-F238E27FC236}">
                  <a16:creationId xmlns:a16="http://schemas.microsoft.com/office/drawing/2014/main" id="{FDB031C0-7305-4D94-B279-8E67DCFF319A}"/>
                </a:ext>
              </a:extLst>
            </p:cNvPr>
            <p:cNvSpPr txBox="1"/>
            <p:nvPr/>
          </p:nvSpPr>
          <p:spPr>
            <a:xfrm>
              <a:off x="838198" y="1696072"/>
              <a:ext cx="2295527"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egoe UI"/>
                  <a:ea typeface="+mn-ea"/>
                  <a:cs typeface="+mn-cs"/>
                </a:rPr>
                <a:t>Herbicides </a:t>
              </a:r>
            </a:p>
          </p:txBody>
        </p:sp>
        <p:cxnSp>
          <p:nvCxnSpPr>
            <p:cNvPr id="19" name="Straight Connector 18">
              <a:extLst>
                <a:ext uri="{FF2B5EF4-FFF2-40B4-BE49-F238E27FC236}">
                  <a16:creationId xmlns:a16="http://schemas.microsoft.com/office/drawing/2014/main" id="{99562AAE-42F4-4781-993C-E3824C34B202}"/>
                </a:ext>
              </a:extLst>
            </p:cNvPr>
            <p:cNvCxnSpPr>
              <a:cxnSpLocks/>
              <a:stCxn id="17" idx="3"/>
            </p:cNvCxnSpPr>
            <p:nvPr/>
          </p:nvCxnSpPr>
          <p:spPr>
            <a:xfrm>
              <a:off x="3133725" y="1942294"/>
              <a:ext cx="9058275" cy="53932"/>
            </a:xfrm>
            <a:prstGeom prst="line">
              <a:avLst/>
            </a:prstGeom>
            <a:ln>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grpSp>
      <p:pic>
        <p:nvPicPr>
          <p:cNvPr id="7" name="Inventys Herbicides 3DwalkthroughSHORT 2023june29">
            <a:hlinkClick r:id="" action="ppaction://media"/>
            <a:extLst>
              <a:ext uri="{FF2B5EF4-FFF2-40B4-BE49-F238E27FC236}">
                <a16:creationId xmlns:a16="http://schemas.microsoft.com/office/drawing/2014/main" id="{95C5087A-7938-4452-A2B4-9DD8DB2EA6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5200" y="3613150"/>
            <a:ext cx="4876800" cy="2743200"/>
          </a:xfrm>
          <a:prstGeom prst="rect">
            <a:avLst/>
          </a:prstGeom>
        </p:spPr>
      </p:pic>
    </p:spTree>
    <p:extLst>
      <p:ext uri="{BB962C8B-B14F-4D97-AF65-F5344CB8AC3E}">
        <p14:creationId xmlns:p14="http://schemas.microsoft.com/office/powerpoint/2010/main" val="42165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84A9CE-4041-4C6A-9CF6-D3C83EC259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915E07A3-ED80-49D4-8D31-0421231336D8}"/>
              </a:ext>
            </a:extLst>
          </p:cNvPr>
          <p:cNvSpPr txBox="1"/>
          <p:nvPr/>
        </p:nvSpPr>
        <p:spPr>
          <a:xfrm>
            <a:off x="10156063" y="180601"/>
            <a:ext cx="1543685" cy="299720"/>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IN" sz="1800" b="0" i="0" u="none" strike="noStrike" kern="0" cap="none" spc="-10" normalizeH="0" baseline="0" noProof="0" dirty="0">
                <a:ln>
                  <a:noFill/>
                </a:ln>
                <a:solidFill>
                  <a:srgbClr val="FFFF00"/>
                </a:solidFill>
                <a:effectLst/>
                <a:uLnTx/>
                <a:uFillTx/>
                <a:latin typeface="Carlito"/>
                <a:cs typeface="Carlito"/>
              </a:rPr>
              <a:t>June 2024</a:t>
            </a:r>
            <a:endParaRPr kumimoji="0" lang="en-IN" sz="1800" b="0" i="0" u="none" strike="noStrike" kern="0" cap="none" spc="0" normalizeH="0" baseline="0" noProof="0" dirty="0">
              <a:ln>
                <a:noFill/>
              </a:ln>
              <a:solidFill>
                <a:srgbClr val="FFFF00"/>
              </a:solidFill>
              <a:effectLst/>
              <a:uLnTx/>
              <a:uFillTx/>
              <a:latin typeface="Carlito"/>
              <a:cs typeface="Carlito"/>
            </a:endParaRPr>
          </a:p>
        </p:txBody>
      </p:sp>
      <p:sp>
        <p:nvSpPr>
          <p:cNvPr id="8" name="object 2">
            <a:extLst>
              <a:ext uri="{FF2B5EF4-FFF2-40B4-BE49-F238E27FC236}">
                <a16:creationId xmlns:a16="http://schemas.microsoft.com/office/drawing/2014/main" id="{F5C89F4D-EC7C-41D0-AA3D-917ACCB36209}"/>
              </a:ext>
            </a:extLst>
          </p:cNvPr>
          <p:cNvSpPr txBox="1"/>
          <p:nvPr/>
        </p:nvSpPr>
        <p:spPr>
          <a:xfrm>
            <a:off x="158872" y="170009"/>
            <a:ext cx="4852670" cy="299720"/>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Carlito"/>
                <a:cs typeface="Carlito"/>
              </a:rPr>
              <a:t>Inventys New Sites 2 &amp; 3</a:t>
            </a:r>
            <a:endParaRPr kumimoji="0" sz="1800" b="0" i="0" u="none" strike="noStrike" kern="0" cap="none" spc="0" normalizeH="0" baseline="0" noProof="0" dirty="0">
              <a:ln>
                <a:noFill/>
              </a:ln>
              <a:solidFill>
                <a:srgbClr val="FFFF00"/>
              </a:solidFill>
              <a:effectLst/>
              <a:uLnTx/>
              <a:uFillTx/>
              <a:latin typeface="Carlito"/>
              <a:cs typeface="Carlito"/>
            </a:endParaRPr>
          </a:p>
        </p:txBody>
      </p:sp>
      <p:sp>
        <p:nvSpPr>
          <p:cNvPr id="11" name="Footer Placeholder 3">
            <a:extLst>
              <a:ext uri="{FF2B5EF4-FFF2-40B4-BE49-F238E27FC236}">
                <a16:creationId xmlns:a16="http://schemas.microsoft.com/office/drawing/2014/main" id="{92533084-6942-4770-8450-66DB51BA3AC6}"/>
              </a:ext>
            </a:extLst>
          </p:cNvPr>
          <p:cNvSpPr txBox="1">
            <a:spLocks/>
          </p:cNvSpPr>
          <p:nvPr/>
        </p:nvSpPr>
        <p:spPr>
          <a:xfrm>
            <a:off x="6361043" y="6356350"/>
            <a:ext cx="46150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50">
                <a:solidFill>
                  <a:prstClr val="white"/>
                </a:solidFill>
                <a:latin typeface="Segoe UI"/>
              </a:rPr>
              <a:t>Copyright © 2005-2024  Inventys Research Company, All Rights Reserved. </a:t>
            </a:r>
            <a:endParaRPr lang="en-US" sz="1050" dirty="0">
              <a:solidFill>
                <a:prstClr val="white"/>
              </a:solidFill>
              <a:latin typeface="Segoe UI"/>
            </a:endParaRPr>
          </a:p>
        </p:txBody>
      </p:sp>
      <p:sp>
        <p:nvSpPr>
          <p:cNvPr id="12" name="Slide Number Placeholder 4">
            <a:extLst>
              <a:ext uri="{FF2B5EF4-FFF2-40B4-BE49-F238E27FC236}">
                <a16:creationId xmlns:a16="http://schemas.microsoft.com/office/drawing/2014/main" id="{EDD9ABDA-A3A9-4839-B6CD-6140ACCBB538}"/>
              </a:ext>
            </a:extLst>
          </p:cNvPr>
          <p:cNvSpPr txBox="1">
            <a:spLocks/>
          </p:cNvSpPr>
          <p:nvPr/>
        </p:nvSpPr>
        <p:spPr>
          <a:xfrm>
            <a:off x="11072190" y="6356350"/>
            <a:ext cx="3701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27212B-DAB7-41D9-8B3C-111279E9B140}" type="slidenum">
              <a:rPr lang="en-US" sz="1050" smtClean="0">
                <a:solidFill>
                  <a:prstClr val="white"/>
                </a:solidFill>
                <a:latin typeface="Segoe UI"/>
              </a:rPr>
              <a:pPr algn="r">
                <a:defRPr/>
              </a:pPr>
              <a:t>16</a:t>
            </a:fld>
            <a:endParaRPr lang="en-US" sz="1050" dirty="0">
              <a:solidFill>
                <a:prstClr val="white"/>
              </a:solidFill>
              <a:latin typeface="Segoe UI"/>
            </a:endParaRPr>
          </a:p>
        </p:txBody>
      </p:sp>
    </p:spTree>
    <p:extLst>
      <p:ext uri="{BB962C8B-B14F-4D97-AF65-F5344CB8AC3E}">
        <p14:creationId xmlns:p14="http://schemas.microsoft.com/office/powerpoint/2010/main" val="38004581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C5083E-6915-4A5D-AB5D-6409CEB72FF5}"/>
              </a:ext>
            </a:extLst>
          </p:cNvPr>
          <p:cNvPicPr>
            <a:picLocks noChangeAspect="1"/>
          </p:cNvPicPr>
          <p:nvPr/>
        </p:nvPicPr>
        <p:blipFill>
          <a:blip r:embed="rId2"/>
          <a:stretch>
            <a:fillRect/>
          </a:stretch>
        </p:blipFill>
        <p:spPr>
          <a:xfrm>
            <a:off x="-1" y="-1"/>
            <a:ext cx="12192001" cy="6858001"/>
          </a:xfrm>
          <a:prstGeom prst="rect">
            <a:avLst/>
          </a:prstGeom>
        </p:spPr>
      </p:pic>
      <p:sp>
        <p:nvSpPr>
          <p:cNvPr id="7" name="object 3">
            <a:extLst>
              <a:ext uri="{FF2B5EF4-FFF2-40B4-BE49-F238E27FC236}">
                <a16:creationId xmlns:a16="http://schemas.microsoft.com/office/drawing/2014/main" id="{915E07A3-ED80-49D4-8D31-0421231336D8}"/>
              </a:ext>
            </a:extLst>
          </p:cNvPr>
          <p:cNvSpPr txBox="1"/>
          <p:nvPr/>
        </p:nvSpPr>
        <p:spPr>
          <a:xfrm>
            <a:off x="10156063" y="180601"/>
            <a:ext cx="1543685" cy="299720"/>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IN" sz="1800" b="0" i="0" u="none" strike="noStrike" kern="0" cap="none" spc="-10" normalizeH="0" baseline="0" noProof="0" dirty="0">
                <a:ln>
                  <a:noFill/>
                </a:ln>
                <a:solidFill>
                  <a:srgbClr val="FFFF00"/>
                </a:solidFill>
                <a:effectLst/>
                <a:uLnTx/>
                <a:uFillTx/>
                <a:latin typeface="Carlito"/>
                <a:cs typeface="Carlito"/>
              </a:rPr>
              <a:t>June 2024</a:t>
            </a:r>
            <a:endParaRPr kumimoji="0" lang="en-IN" sz="1800" b="0" i="0" u="none" strike="noStrike" kern="0" cap="none" spc="0" normalizeH="0" baseline="0" noProof="0" dirty="0">
              <a:ln>
                <a:noFill/>
              </a:ln>
              <a:solidFill>
                <a:srgbClr val="FFFF00"/>
              </a:solidFill>
              <a:effectLst/>
              <a:uLnTx/>
              <a:uFillTx/>
              <a:latin typeface="Carlito"/>
              <a:cs typeface="Carlito"/>
            </a:endParaRPr>
          </a:p>
        </p:txBody>
      </p:sp>
      <p:sp>
        <p:nvSpPr>
          <p:cNvPr id="8" name="object 2">
            <a:extLst>
              <a:ext uri="{FF2B5EF4-FFF2-40B4-BE49-F238E27FC236}">
                <a16:creationId xmlns:a16="http://schemas.microsoft.com/office/drawing/2014/main" id="{F5C89F4D-EC7C-41D0-AA3D-917ACCB36209}"/>
              </a:ext>
            </a:extLst>
          </p:cNvPr>
          <p:cNvSpPr txBox="1"/>
          <p:nvPr/>
        </p:nvSpPr>
        <p:spPr>
          <a:xfrm>
            <a:off x="158872" y="170009"/>
            <a:ext cx="4852670" cy="299720"/>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Carlito"/>
                <a:cs typeface="Carlito"/>
              </a:rPr>
              <a:t>Inventys New Site 2 – Intermediates &amp; Actives</a:t>
            </a:r>
            <a:endParaRPr kumimoji="0" sz="1800" b="0" i="0" u="none" strike="noStrike" kern="0" cap="none" spc="0" normalizeH="0" baseline="0" noProof="0" dirty="0">
              <a:ln>
                <a:noFill/>
              </a:ln>
              <a:solidFill>
                <a:srgbClr val="FFFF00"/>
              </a:solidFill>
              <a:effectLst/>
              <a:uLnTx/>
              <a:uFillTx/>
              <a:latin typeface="Carlito"/>
              <a:cs typeface="Carlito"/>
            </a:endParaRPr>
          </a:p>
        </p:txBody>
      </p:sp>
      <p:sp>
        <p:nvSpPr>
          <p:cNvPr id="6" name="Footer Placeholder 3">
            <a:extLst>
              <a:ext uri="{FF2B5EF4-FFF2-40B4-BE49-F238E27FC236}">
                <a16:creationId xmlns:a16="http://schemas.microsoft.com/office/drawing/2014/main" id="{ABA7044A-4EBD-45EB-A5C6-3A6D801F540E}"/>
              </a:ext>
            </a:extLst>
          </p:cNvPr>
          <p:cNvSpPr txBox="1">
            <a:spLocks/>
          </p:cNvSpPr>
          <p:nvPr/>
        </p:nvSpPr>
        <p:spPr>
          <a:xfrm>
            <a:off x="6361043" y="6356350"/>
            <a:ext cx="46150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50">
                <a:solidFill>
                  <a:prstClr val="white"/>
                </a:solidFill>
                <a:latin typeface="Segoe UI"/>
              </a:rPr>
              <a:t>Copyright © 2005-2024  Inventys Research Company, All Rights Reserved. </a:t>
            </a:r>
            <a:endParaRPr lang="en-US" sz="1050" dirty="0">
              <a:solidFill>
                <a:prstClr val="white"/>
              </a:solidFill>
              <a:latin typeface="Segoe UI"/>
            </a:endParaRPr>
          </a:p>
        </p:txBody>
      </p:sp>
      <p:sp>
        <p:nvSpPr>
          <p:cNvPr id="9" name="Slide Number Placeholder 4">
            <a:extLst>
              <a:ext uri="{FF2B5EF4-FFF2-40B4-BE49-F238E27FC236}">
                <a16:creationId xmlns:a16="http://schemas.microsoft.com/office/drawing/2014/main" id="{DD612051-1DEC-46E3-A453-70EEFA73CEA7}"/>
              </a:ext>
            </a:extLst>
          </p:cNvPr>
          <p:cNvSpPr txBox="1">
            <a:spLocks/>
          </p:cNvSpPr>
          <p:nvPr/>
        </p:nvSpPr>
        <p:spPr>
          <a:xfrm>
            <a:off x="11072190" y="6356350"/>
            <a:ext cx="3701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27212B-DAB7-41D9-8B3C-111279E9B140}" type="slidenum">
              <a:rPr lang="en-US" sz="1050" smtClean="0">
                <a:solidFill>
                  <a:prstClr val="white"/>
                </a:solidFill>
                <a:latin typeface="Segoe UI"/>
              </a:rPr>
              <a:pPr algn="r">
                <a:defRPr/>
              </a:pPr>
              <a:t>17</a:t>
            </a:fld>
            <a:endParaRPr lang="en-US" sz="1050" dirty="0">
              <a:solidFill>
                <a:prstClr val="white"/>
              </a:solidFill>
              <a:latin typeface="Segoe UI"/>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0AA8DB-4A62-4CE8-A9CE-7F4B3E82F5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915E07A3-ED80-49D4-8D31-0421231336D8}"/>
              </a:ext>
            </a:extLst>
          </p:cNvPr>
          <p:cNvSpPr txBox="1"/>
          <p:nvPr/>
        </p:nvSpPr>
        <p:spPr>
          <a:xfrm>
            <a:off x="10156063" y="180601"/>
            <a:ext cx="1543685" cy="299720"/>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IN" sz="1800" b="0" i="0" u="none" strike="noStrike" kern="0" cap="none" spc="-10" normalizeH="0" baseline="0" noProof="0" dirty="0">
                <a:ln>
                  <a:noFill/>
                </a:ln>
                <a:solidFill>
                  <a:srgbClr val="FFFF00"/>
                </a:solidFill>
                <a:effectLst/>
                <a:uLnTx/>
                <a:uFillTx/>
                <a:latin typeface="Carlito"/>
                <a:cs typeface="Carlito"/>
              </a:rPr>
              <a:t>June 2024</a:t>
            </a:r>
            <a:endParaRPr kumimoji="0" lang="en-IN" sz="1800" b="0" i="0" u="none" strike="noStrike" kern="0" cap="none" spc="0" normalizeH="0" baseline="0" noProof="0" dirty="0">
              <a:ln>
                <a:noFill/>
              </a:ln>
              <a:solidFill>
                <a:srgbClr val="FFFF00"/>
              </a:solidFill>
              <a:effectLst/>
              <a:uLnTx/>
              <a:uFillTx/>
              <a:latin typeface="Carlito"/>
              <a:cs typeface="Carlito"/>
            </a:endParaRPr>
          </a:p>
        </p:txBody>
      </p:sp>
      <p:sp>
        <p:nvSpPr>
          <p:cNvPr id="8" name="object 2">
            <a:extLst>
              <a:ext uri="{FF2B5EF4-FFF2-40B4-BE49-F238E27FC236}">
                <a16:creationId xmlns:a16="http://schemas.microsoft.com/office/drawing/2014/main" id="{F5C89F4D-EC7C-41D0-AA3D-917ACCB36209}"/>
              </a:ext>
            </a:extLst>
          </p:cNvPr>
          <p:cNvSpPr txBox="1"/>
          <p:nvPr/>
        </p:nvSpPr>
        <p:spPr>
          <a:xfrm>
            <a:off x="158872" y="170009"/>
            <a:ext cx="4852670" cy="289823"/>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Carlito"/>
                <a:cs typeface="Carlito"/>
              </a:rPr>
              <a:t>Inventys New Site 3 (Herbicides), Tank Farms </a:t>
            </a:r>
            <a:r>
              <a:rPr kumimoji="0" lang="en-US" sz="1800" b="0" i="0" u="none" strike="noStrike" kern="0" cap="none" spc="0" normalizeH="0" baseline="0" noProof="0" dirty="0" err="1">
                <a:ln>
                  <a:noFill/>
                </a:ln>
                <a:solidFill>
                  <a:srgbClr val="FFFF00"/>
                </a:solidFill>
                <a:effectLst/>
                <a:uLnTx/>
                <a:uFillTx/>
                <a:latin typeface="Carlito"/>
                <a:cs typeface="Carlito"/>
              </a:rPr>
              <a:t>etc</a:t>
            </a:r>
            <a:endParaRPr kumimoji="0" sz="1800" b="0" i="0" u="none" strike="noStrike" kern="0" cap="none" spc="0" normalizeH="0" baseline="0" noProof="0" dirty="0">
              <a:ln>
                <a:noFill/>
              </a:ln>
              <a:solidFill>
                <a:srgbClr val="FFFF00"/>
              </a:solidFill>
              <a:effectLst/>
              <a:uLnTx/>
              <a:uFillTx/>
              <a:latin typeface="Carlito"/>
              <a:cs typeface="Carlito"/>
            </a:endParaRPr>
          </a:p>
        </p:txBody>
      </p:sp>
      <p:sp>
        <p:nvSpPr>
          <p:cNvPr id="9" name="Footer Placeholder 3">
            <a:extLst>
              <a:ext uri="{FF2B5EF4-FFF2-40B4-BE49-F238E27FC236}">
                <a16:creationId xmlns:a16="http://schemas.microsoft.com/office/drawing/2014/main" id="{6CA9C4C6-8B34-429A-AD86-E51A6260F83A}"/>
              </a:ext>
            </a:extLst>
          </p:cNvPr>
          <p:cNvSpPr txBox="1">
            <a:spLocks/>
          </p:cNvSpPr>
          <p:nvPr/>
        </p:nvSpPr>
        <p:spPr>
          <a:xfrm>
            <a:off x="6361043" y="6356350"/>
            <a:ext cx="46150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50">
                <a:solidFill>
                  <a:prstClr val="white"/>
                </a:solidFill>
                <a:latin typeface="Segoe UI"/>
              </a:rPr>
              <a:t>Copyright © 2005-2024  Inventys Research Company, All Rights Reserved. </a:t>
            </a:r>
            <a:endParaRPr lang="en-US" sz="1050" dirty="0">
              <a:solidFill>
                <a:prstClr val="white"/>
              </a:solidFill>
              <a:latin typeface="Segoe UI"/>
            </a:endParaRPr>
          </a:p>
        </p:txBody>
      </p:sp>
      <p:sp>
        <p:nvSpPr>
          <p:cNvPr id="10" name="Slide Number Placeholder 4">
            <a:extLst>
              <a:ext uri="{FF2B5EF4-FFF2-40B4-BE49-F238E27FC236}">
                <a16:creationId xmlns:a16="http://schemas.microsoft.com/office/drawing/2014/main" id="{00995E7E-4756-415F-9453-915C9BF92B3A}"/>
              </a:ext>
            </a:extLst>
          </p:cNvPr>
          <p:cNvSpPr txBox="1">
            <a:spLocks/>
          </p:cNvSpPr>
          <p:nvPr/>
        </p:nvSpPr>
        <p:spPr>
          <a:xfrm>
            <a:off x="11072190" y="6356350"/>
            <a:ext cx="3701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27212B-DAB7-41D9-8B3C-111279E9B140}" type="slidenum">
              <a:rPr lang="en-US" sz="1050" smtClean="0">
                <a:solidFill>
                  <a:prstClr val="white"/>
                </a:solidFill>
                <a:latin typeface="Segoe UI"/>
              </a:rPr>
              <a:pPr algn="r">
                <a:defRPr/>
              </a:pPr>
              <a:t>18</a:t>
            </a:fld>
            <a:endParaRPr lang="en-US" sz="1050" dirty="0">
              <a:solidFill>
                <a:prstClr val="white"/>
              </a:solidFill>
              <a:latin typeface="Segoe UI"/>
            </a:endParaRPr>
          </a:p>
        </p:txBody>
      </p:sp>
    </p:spTree>
    <p:extLst>
      <p:ext uri="{BB962C8B-B14F-4D97-AF65-F5344CB8AC3E}">
        <p14:creationId xmlns:p14="http://schemas.microsoft.com/office/powerpoint/2010/main" val="268321343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EAA46-2304-4B55-BEE5-404066BCF4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915E07A3-ED80-49D4-8D31-0421231336D8}"/>
              </a:ext>
            </a:extLst>
          </p:cNvPr>
          <p:cNvSpPr txBox="1"/>
          <p:nvPr/>
        </p:nvSpPr>
        <p:spPr>
          <a:xfrm>
            <a:off x="10156063" y="180601"/>
            <a:ext cx="1543685" cy="299720"/>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IN" sz="1800" b="0" i="0" u="none" strike="noStrike" kern="0" cap="none" spc="-10" normalizeH="0" baseline="0" noProof="0" dirty="0">
                <a:ln>
                  <a:noFill/>
                </a:ln>
                <a:solidFill>
                  <a:srgbClr val="FFFF00"/>
                </a:solidFill>
                <a:effectLst/>
                <a:uLnTx/>
                <a:uFillTx/>
                <a:latin typeface="Carlito"/>
                <a:cs typeface="Carlito"/>
              </a:rPr>
              <a:t>June 2024</a:t>
            </a:r>
            <a:endParaRPr kumimoji="0" lang="en-IN" sz="1800" b="0" i="0" u="none" strike="noStrike" kern="0" cap="none" spc="0" normalizeH="0" baseline="0" noProof="0" dirty="0">
              <a:ln>
                <a:noFill/>
              </a:ln>
              <a:solidFill>
                <a:srgbClr val="FFFF00"/>
              </a:solidFill>
              <a:effectLst/>
              <a:uLnTx/>
              <a:uFillTx/>
              <a:latin typeface="Carlito"/>
              <a:cs typeface="Carlito"/>
            </a:endParaRPr>
          </a:p>
        </p:txBody>
      </p:sp>
      <p:sp>
        <p:nvSpPr>
          <p:cNvPr id="8" name="object 2">
            <a:extLst>
              <a:ext uri="{FF2B5EF4-FFF2-40B4-BE49-F238E27FC236}">
                <a16:creationId xmlns:a16="http://schemas.microsoft.com/office/drawing/2014/main" id="{F5C89F4D-EC7C-41D0-AA3D-917ACCB36209}"/>
              </a:ext>
            </a:extLst>
          </p:cNvPr>
          <p:cNvSpPr txBox="1"/>
          <p:nvPr/>
        </p:nvSpPr>
        <p:spPr>
          <a:xfrm>
            <a:off x="158872" y="170009"/>
            <a:ext cx="4852670" cy="299720"/>
          </a:xfrm>
          <a:prstGeom prst="rect">
            <a:avLst/>
          </a:prstGeom>
        </p:spPr>
        <p:txBody>
          <a:bodyPr vert="horz" wrap="square" lIns="0" tIns="12700" rIns="0" bIns="0" rtlCol="0">
            <a:spAutoFit/>
          </a:bodyPr>
          <a:lstStyle>
            <a:def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Carlito"/>
                <a:cs typeface="Carlito"/>
              </a:rPr>
              <a:t>Inventys New Sites 2 &amp; 3 – Production Blocks</a:t>
            </a:r>
            <a:endParaRPr kumimoji="0" sz="1800" b="0" i="0" u="none" strike="noStrike" kern="0" cap="none" spc="0" normalizeH="0" baseline="0" noProof="0" dirty="0">
              <a:ln>
                <a:noFill/>
              </a:ln>
              <a:solidFill>
                <a:srgbClr val="FFFF00"/>
              </a:solidFill>
              <a:effectLst/>
              <a:uLnTx/>
              <a:uFillTx/>
              <a:latin typeface="Carlito"/>
              <a:cs typeface="Carlito"/>
            </a:endParaRPr>
          </a:p>
        </p:txBody>
      </p:sp>
      <p:sp>
        <p:nvSpPr>
          <p:cNvPr id="9" name="Footer Placeholder 3">
            <a:extLst>
              <a:ext uri="{FF2B5EF4-FFF2-40B4-BE49-F238E27FC236}">
                <a16:creationId xmlns:a16="http://schemas.microsoft.com/office/drawing/2014/main" id="{1D649DA0-AAED-4CCF-848D-6335AB51EC25}"/>
              </a:ext>
            </a:extLst>
          </p:cNvPr>
          <p:cNvSpPr txBox="1">
            <a:spLocks/>
          </p:cNvSpPr>
          <p:nvPr/>
        </p:nvSpPr>
        <p:spPr>
          <a:xfrm>
            <a:off x="6361043" y="6356350"/>
            <a:ext cx="46150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50">
                <a:solidFill>
                  <a:prstClr val="white"/>
                </a:solidFill>
                <a:latin typeface="Segoe UI"/>
              </a:rPr>
              <a:t>Copyright © 2005-2024  Inventys Research Company, All Rights Reserved. </a:t>
            </a:r>
            <a:endParaRPr lang="en-US" sz="1050" dirty="0">
              <a:solidFill>
                <a:prstClr val="white"/>
              </a:solidFill>
              <a:latin typeface="Segoe UI"/>
            </a:endParaRPr>
          </a:p>
        </p:txBody>
      </p:sp>
      <p:sp>
        <p:nvSpPr>
          <p:cNvPr id="10" name="Slide Number Placeholder 4">
            <a:extLst>
              <a:ext uri="{FF2B5EF4-FFF2-40B4-BE49-F238E27FC236}">
                <a16:creationId xmlns:a16="http://schemas.microsoft.com/office/drawing/2014/main" id="{14C78B55-1300-43F2-A1B6-6DDEBD0BC76E}"/>
              </a:ext>
            </a:extLst>
          </p:cNvPr>
          <p:cNvSpPr txBox="1">
            <a:spLocks/>
          </p:cNvSpPr>
          <p:nvPr/>
        </p:nvSpPr>
        <p:spPr>
          <a:xfrm>
            <a:off x="11072190" y="6356350"/>
            <a:ext cx="37016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8427212B-DAB7-41D9-8B3C-111279E9B140}" type="slidenum">
              <a:rPr lang="en-US" sz="1050" smtClean="0">
                <a:solidFill>
                  <a:prstClr val="white"/>
                </a:solidFill>
                <a:latin typeface="Segoe UI"/>
              </a:rPr>
              <a:pPr algn="r">
                <a:defRPr/>
              </a:pPr>
              <a:t>19</a:t>
            </a:fld>
            <a:endParaRPr lang="en-US" sz="1050" dirty="0">
              <a:solidFill>
                <a:prstClr val="white"/>
              </a:solidFill>
              <a:latin typeface="Segoe UI"/>
            </a:endParaRPr>
          </a:p>
        </p:txBody>
      </p:sp>
    </p:spTree>
    <p:extLst>
      <p:ext uri="{BB962C8B-B14F-4D97-AF65-F5344CB8AC3E}">
        <p14:creationId xmlns:p14="http://schemas.microsoft.com/office/powerpoint/2010/main" val="35616938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A2DBB68-ED4B-49E0-8A44-5E1236167468}"/>
              </a:ext>
            </a:extLst>
          </p:cNvPr>
          <p:cNvSpPr/>
          <p:nvPr/>
        </p:nvSpPr>
        <p:spPr>
          <a:xfrm>
            <a:off x="5034228" y="336052"/>
            <a:ext cx="7157772" cy="6521949"/>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F111066-A0AE-4D5E-86CE-0B91DF8BEDF1}"/>
              </a:ext>
            </a:extLst>
          </p:cNvPr>
          <p:cNvSpPr>
            <a:spLocks noGrp="1"/>
          </p:cNvSpPr>
          <p:nvPr>
            <p:ph type="title"/>
          </p:nvPr>
        </p:nvSpPr>
        <p:spPr>
          <a:xfrm>
            <a:off x="765048" y="540646"/>
            <a:ext cx="10515600" cy="443198"/>
          </a:xfrm>
        </p:spPr>
        <p:txBody>
          <a:bodyPr/>
          <a:lstStyle/>
          <a:p>
            <a:r>
              <a:rPr lang="en-US" dirty="0">
                <a:solidFill>
                  <a:schemeClr val="bg1"/>
                </a:solidFill>
              </a:rPr>
              <a:t>Exclusive Synthesis &amp; </a:t>
            </a:r>
            <a:r>
              <a:rPr lang="en-US" dirty="0">
                <a:solidFill>
                  <a:srgbClr val="FBB425"/>
                </a:solidFill>
              </a:rPr>
              <a:t>CDMO Services</a:t>
            </a:r>
          </a:p>
        </p:txBody>
      </p:sp>
      <p:sp>
        <p:nvSpPr>
          <p:cNvPr id="4" name="Footer Placeholder 3">
            <a:extLst>
              <a:ext uri="{FF2B5EF4-FFF2-40B4-BE49-F238E27FC236}">
                <a16:creationId xmlns:a16="http://schemas.microsoft.com/office/drawing/2014/main" id="{0289C870-9B46-4C0B-AB6C-8435F554E4D3}"/>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CEBCEF64-3DDD-4DD0-B254-B9F155DDE86A}"/>
              </a:ext>
            </a:extLst>
          </p:cNvPr>
          <p:cNvSpPr>
            <a:spLocks noGrp="1"/>
          </p:cNvSpPr>
          <p:nvPr>
            <p:ph type="sldNum" sz="quarter" idx="12"/>
          </p:nvPr>
        </p:nvSpPr>
        <p:spPr/>
        <p:txBody>
          <a:bodyPr/>
          <a:lstStyle/>
          <a:p>
            <a:fld id="{8427212B-DAB7-41D9-8B3C-111279E9B140}" type="slidenum">
              <a:rPr lang="en-US" smtClean="0">
                <a:solidFill>
                  <a:schemeClr val="bg1"/>
                </a:solidFill>
              </a:rPr>
              <a:pPr/>
              <a:t>2</a:t>
            </a:fld>
            <a:endParaRPr lang="en-US">
              <a:solidFill>
                <a:schemeClr val="bg1"/>
              </a:solidFill>
            </a:endParaRPr>
          </a:p>
        </p:txBody>
      </p:sp>
      <p:grpSp>
        <p:nvGrpSpPr>
          <p:cNvPr id="40" name="Group 39">
            <a:extLst>
              <a:ext uri="{FF2B5EF4-FFF2-40B4-BE49-F238E27FC236}">
                <a16:creationId xmlns:a16="http://schemas.microsoft.com/office/drawing/2014/main" id="{3632EAF3-605F-4690-8DFA-44F359D9A4F2}"/>
              </a:ext>
            </a:extLst>
          </p:cNvPr>
          <p:cNvGrpSpPr/>
          <p:nvPr/>
        </p:nvGrpSpPr>
        <p:grpSpPr>
          <a:xfrm>
            <a:off x="838200" y="1428587"/>
            <a:ext cx="10561521" cy="4483020"/>
            <a:chOff x="791495" y="1524489"/>
            <a:chExt cx="10561521" cy="4483020"/>
          </a:xfrm>
        </p:grpSpPr>
        <p:sp>
          <p:nvSpPr>
            <p:cNvPr id="38" name="Right Triangle 37">
              <a:extLst>
                <a:ext uri="{FF2B5EF4-FFF2-40B4-BE49-F238E27FC236}">
                  <a16:creationId xmlns:a16="http://schemas.microsoft.com/office/drawing/2014/main" id="{829BFD53-0639-45D5-ABA1-ED0C511E0E76}"/>
                </a:ext>
              </a:extLst>
            </p:cNvPr>
            <p:cNvSpPr/>
            <p:nvPr/>
          </p:nvSpPr>
          <p:spPr>
            <a:xfrm flipH="1">
              <a:off x="10347498" y="1524489"/>
              <a:ext cx="163082" cy="251901"/>
            </a:xfrm>
            <a:prstGeom prst="rtTriangle">
              <a:avLst/>
            </a:prstGeom>
            <a:solidFill>
              <a:srgbClr val="ED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B565EC6-B575-45CF-B9A9-75AE7B9265FC}"/>
                </a:ext>
              </a:extLst>
            </p:cNvPr>
            <p:cNvGrpSpPr/>
            <p:nvPr/>
          </p:nvGrpSpPr>
          <p:grpSpPr>
            <a:xfrm>
              <a:off x="791495" y="1524490"/>
              <a:ext cx="6825988" cy="4483019"/>
              <a:chOff x="838199" y="1381541"/>
              <a:chExt cx="7486520" cy="4916828"/>
            </a:xfrm>
          </p:grpSpPr>
          <p:sp>
            <p:nvSpPr>
              <p:cNvPr id="7" name="Rectangle: Rounded Corners 6">
                <a:extLst>
                  <a:ext uri="{FF2B5EF4-FFF2-40B4-BE49-F238E27FC236}">
                    <a16:creationId xmlns:a16="http://schemas.microsoft.com/office/drawing/2014/main" id="{CB1A3226-5F75-4DFF-BA57-10ABDA7627D0}"/>
                  </a:ext>
                </a:extLst>
              </p:cNvPr>
              <p:cNvSpPr/>
              <p:nvPr/>
            </p:nvSpPr>
            <p:spPr>
              <a:xfrm>
                <a:off x="838199" y="1381541"/>
                <a:ext cx="3645311" cy="4916828"/>
              </a:xfrm>
              <a:prstGeom prst="roundRect">
                <a:avLst>
                  <a:gd name="adj" fmla="val 249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50C7C4A-47DF-4F77-9787-BD648049130B}"/>
                  </a:ext>
                </a:extLst>
              </p:cNvPr>
              <p:cNvSpPr/>
              <p:nvPr/>
            </p:nvSpPr>
            <p:spPr>
              <a:xfrm rot="5400000">
                <a:off x="2191696" y="294687"/>
                <a:ext cx="771168" cy="3478162"/>
              </a:xfrm>
              <a:prstGeom prst="round2SameRect">
                <a:avLst>
                  <a:gd name="adj1" fmla="val 50000"/>
                  <a:gd name="adj2" fmla="val 0"/>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4D37D2E-60A4-4B0F-9AFB-21CAEC9418B3}"/>
                  </a:ext>
                </a:extLst>
              </p:cNvPr>
              <p:cNvSpPr txBox="1"/>
              <p:nvPr/>
            </p:nvSpPr>
            <p:spPr>
              <a:xfrm>
                <a:off x="1075322" y="1845687"/>
                <a:ext cx="2544208" cy="337560"/>
              </a:xfrm>
              <a:prstGeom prst="rect">
                <a:avLst/>
              </a:prstGeom>
              <a:noFill/>
            </p:spPr>
            <p:txBody>
              <a:bodyPr wrap="square" lIns="0" tIns="0" rIns="0" bIns="0" rtlCol="0">
                <a:spAutoFit/>
              </a:bodyPr>
              <a:lstStyle/>
              <a:p>
                <a:r>
                  <a:rPr lang="en-US" sz="2000" b="1" dirty="0">
                    <a:solidFill>
                      <a:schemeClr val="bg1"/>
                    </a:solidFill>
                  </a:rPr>
                  <a:t>Exclusive Synthesis</a:t>
                </a:r>
              </a:p>
            </p:txBody>
          </p:sp>
          <p:sp>
            <p:nvSpPr>
              <p:cNvPr id="10" name="TextBox 9">
                <a:extLst>
                  <a:ext uri="{FF2B5EF4-FFF2-40B4-BE49-F238E27FC236}">
                    <a16:creationId xmlns:a16="http://schemas.microsoft.com/office/drawing/2014/main" id="{9C46AE41-6536-49B7-9D87-0CAE3318AE23}"/>
                  </a:ext>
                </a:extLst>
              </p:cNvPr>
              <p:cNvSpPr txBox="1"/>
              <p:nvPr/>
            </p:nvSpPr>
            <p:spPr>
              <a:xfrm>
                <a:off x="1145523" y="2578563"/>
                <a:ext cx="2895535" cy="270047"/>
              </a:xfrm>
              <a:prstGeom prst="rect">
                <a:avLst/>
              </a:prstGeom>
              <a:noFill/>
            </p:spPr>
            <p:txBody>
              <a:bodyPr wrap="square" lIns="0" tIns="0" rIns="0" bIns="0" rtlCol="0">
                <a:spAutoFit/>
              </a:bodyPr>
              <a:lstStyle/>
              <a:p>
                <a:r>
                  <a:rPr lang="en-US" sz="1600" b="1" dirty="0"/>
                  <a:t>Manufacturing Services</a:t>
                </a:r>
              </a:p>
            </p:txBody>
          </p:sp>
          <p:sp>
            <p:nvSpPr>
              <p:cNvPr id="11" name="TextBox 10">
                <a:extLst>
                  <a:ext uri="{FF2B5EF4-FFF2-40B4-BE49-F238E27FC236}">
                    <a16:creationId xmlns:a16="http://schemas.microsoft.com/office/drawing/2014/main" id="{719DE8CE-702E-42B1-B6B1-923524C94719}"/>
                  </a:ext>
                </a:extLst>
              </p:cNvPr>
              <p:cNvSpPr txBox="1"/>
              <p:nvPr/>
            </p:nvSpPr>
            <p:spPr>
              <a:xfrm>
                <a:off x="1145523" y="3511726"/>
                <a:ext cx="2895535" cy="1080190"/>
              </a:xfrm>
              <a:prstGeom prst="rect">
                <a:avLst/>
              </a:prstGeom>
              <a:noFill/>
            </p:spPr>
            <p:txBody>
              <a:bodyPr wrap="square" lIns="0" tIns="0" rIns="0" bIns="0" rtlCol="0">
                <a:spAutoFit/>
              </a:bodyPr>
              <a:lstStyle/>
              <a:p>
                <a:pPr marL="285750" indent="-285750">
                  <a:buClr>
                    <a:srgbClr val="ACCF59"/>
                  </a:buClr>
                  <a:buFont typeface="Wingdings" panose="05000000000000000000" pitchFamily="2" charset="2"/>
                  <a:buChar char="ü"/>
                </a:pPr>
                <a:r>
                  <a:rPr lang="en-US" sz="1600" dirty="0"/>
                  <a:t>Up to 100s MT /yr</a:t>
                </a:r>
              </a:p>
              <a:p>
                <a:pPr marL="285750" indent="-285750">
                  <a:buClr>
                    <a:srgbClr val="ACCF59"/>
                  </a:buClr>
                  <a:buFont typeface="Wingdings" panose="05000000000000000000" pitchFamily="2" charset="2"/>
                  <a:buChar char="ü"/>
                </a:pPr>
                <a:r>
                  <a:rPr lang="en-US" sz="1600" dirty="0"/>
                  <a:t>Crop Protection </a:t>
                </a:r>
              </a:p>
              <a:p>
                <a:pPr marL="285750" indent="-285750">
                  <a:buClr>
                    <a:srgbClr val="ACCF59"/>
                  </a:buClr>
                  <a:buFont typeface="Wingdings" panose="05000000000000000000" pitchFamily="2" charset="2"/>
                  <a:buChar char="ü"/>
                </a:pPr>
                <a:r>
                  <a:rPr lang="en-US" sz="1600" dirty="0"/>
                  <a:t>Healthcare </a:t>
                </a:r>
              </a:p>
              <a:p>
                <a:pPr marL="285750" indent="-285750">
                  <a:buClr>
                    <a:srgbClr val="ACCF59"/>
                  </a:buClr>
                  <a:buFont typeface="Wingdings" panose="05000000000000000000" pitchFamily="2" charset="2"/>
                  <a:buChar char="ü"/>
                </a:pPr>
                <a:r>
                  <a:rPr lang="en-US" sz="1600" dirty="0"/>
                  <a:t>Other Specialty Chemicals</a:t>
                </a:r>
              </a:p>
            </p:txBody>
          </p:sp>
          <p:pic>
            <p:nvPicPr>
              <p:cNvPr id="22" name="Graphic 21">
                <a:extLst>
                  <a:ext uri="{FF2B5EF4-FFF2-40B4-BE49-F238E27FC236}">
                    <a16:creationId xmlns:a16="http://schemas.microsoft.com/office/drawing/2014/main" id="{57E38DD3-789B-40E1-B810-45817D2A7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7860" y="1812169"/>
                <a:ext cx="443198" cy="443198"/>
              </a:xfrm>
              <a:prstGeom prst="rect">
                <a:avLst/>
              </a:prstGeom>
            </p:spPr>
          </p:pic>
          <p:sp>
            <p:nvSpPr>
              <p:cNvPr id="19" name="Rectangle: Rounded Corners 18">
                <a:extLst>
                  <a:ext uri="{FF2B5EF4-FFF2-40B4-BE49-F238E27FC236}">
                    <a16:creationId xmlns:a16="http://schemas.microsoft.com/office/drawing/2014/main" id="{8126C64A-6507-48B1-8B26-AE2596D7C276}"/>
                  </a:ext>
                </a:extLst>
              </p:cNvPr>
              <p:cNvSpPr/>
              <p:nvPr/>
            </p:nvSpPr>
            <p:spPr>
              <a:xfrm>
                <a:off x="4679408" y="1381541"/>
                <a:ext cx="3645311" cy="4916828"/>
              </a:xfrm>
              <a:prstGeom prst="roundRect">
                <a:avLst>
                  <a:gd name="adj" fmla="val 249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20">
                <a:extLst>
                  <a:ext uri="{FF2B5EF4-FFF2-40B4-BE49-F238E27FC236}">
                    <a16:creationId xmlns:a16="http://schemas.microsoft.com/office/drawing/2014/main" id="{3FEF5EB9-78BB-4667-8D0F-51A643F951B9}"/>
                  </a:ext>
                </a:extLst>
              </p:cNvPr>
              <p:cNvSpPr/>
              <p:nvPr/>
            </p:nvSpPr>
            <p:spPr>
              <a:xfrm rot="5400000">
                <a:off x="6032905" y="294687"/>
                <a:ext cx="771168" cy="3478162"/>
              </a:xfrm>
              <a:prstGeom prst="round2SameRect">
                <a:avLst>
                  <a:gd name="adj1" fmla="val 50000"/>
                  <a:gd name="adj2" fmla="val 0"/>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45CA34C-737E-4880-9C2E-9C8756F4EC70}"/>
                  </a:ext>
                </a:extLst>
              </p:cNvPr>
              <p:cNvSpPr txBox="1"/>
              <p:nvPr/>
            </p:nvSpPr>
            <p:spPr>
              <a:xfrm>
                <a:off x="4986733" y="1855716"/>
                <a:ext cx="2256438" cy="307777"/>
              </a:xfrm>
              <a:prstGeom prst="rect">
                <a:avLst/>
              </a:prstGeom>
              <a:noFill/>
            </p:spPr>
            <p:txBody>
              <a:bodyPr wrap="square" lIns="0" tIns="0" rIns="0" bIns="0" rtlCol="0">
                <a:spAutoFit/>
              </a:bodyPr>
              <a:lstStyle/>
              <a:p>
                <a:r>
                  <a:rPr lang="en-US" sz="2000" b="1">
                    <a:solidFill>
                      <a:schemeClr val="bg1"/>
                    </a:solidFill>
                  </a:rPr>
                  <a:t>CDMO Services</a:t>
                </a:r>
              </a:p>
            </p:txBody>
          </p:sp>
          <p:sp>
            <p:nvSpPr>
              <p:cNvPr id="26" name="TextBox 25">
                <a:extLst>
                  <a:ext uri="{FF2B5EF4-FFF2-40B4-BE49-F238E27FC236}">
                    <a16:creationId xmlns:a16="http://schemas.microsoft.com/office/drawing/2014/main" id="{1561D7D7-58C7-43ED-B626-0E26CD1F873D}"/>
                  </a:ext>
                </a:extLst>
              </p:cNvPr>
              <p:cNvSpPr txBox="1"/>
              <p:nvPr/>
            </p:nvSpPr>
            <p:spPr>
              <a:xfrm>
                <a:off x="4986732" y="2578563"/>
                <a:ext cx="2895535" cy="540095"/>
              </a:xfrm>
              <a:prstGeom prst="rect">
                <a:avLst/>
              </a:prstGeom>
              <a:noFill/>
            </p:spPr>
            <p:txBody>
              <a:bodyPr wrap="square" lIns="0" tIns="0" rIns="0" bIns="0" rtlCol="0">
                <a:spAutoFit/>
              </a:bodyPr>
              <a:lstStyle/>
              <a:p>
                <a:r>
                  <a:rPr lang="en-US" sz="1600" b="1" dirty="0"/>
                  <a:t>Discovery &amp; Development Support</a:t>
                </a:r>
              </a:p>
            </p:txBody>
          </p:sp>
          <p:sp>
            <p:nvSpPr>
              <p:cNvPr id="27" name="TextBox 26">
                <a:extLst>
                  <a:ext uri="{FF2B5EF4-FFF2-40B4-BE49-F238E27FC236}">
                    <a16:creationId xmlns:a16="http://schemas.microsoft.com/office/drawing/2014/main" id="{29BE2B8E-23DE-4819-B627-64D42117E8FD}"/>
                  </a:ext>
                </a:extLst>
              </p:cNvPr>
              <p:cNvSpPr txBox="1"/>
              <p:nvPr/>
            </p:nvSpPr>
            <p:spPr>
              <a:xfrm>
                <a:off x="4986732" y="3359416"/>
                <a:ext cx="3170839" cy="2160379"/>
              </a:xfrm>
              <a:prstGeom prst="rect">
                <a:avLst/>
              </a:prstGeom>
              <a:noFill/>
            </p:spPr>
            <p:txBody>
              <a:bodyPr wrap="square" lIns="0" tIns="0" rIns="0" bIns="0" rtlCol="0">
                <a:spAutoFit/>
              </a:bodyPr>
              <a:lstStyle/>
              <a:p>
                <a:pPr marL="285750" indent="-285750">
                  <a:buClr>
                    <a:srgbClr val="ACCF59"/>
                  </a:buClr>
                  <a:buFont typeface="Wingdings" panose="05000000000000000000" pitchFamily="2" charset="2"/>
                  <a:buChar char="ü"/>
                </a:pPr>
                <a:r>
                  <a:rPr lang="en-US" sz="1600" dirty="0"/>
                  <a:t>Product Development</a:t>
                </a:r>
              </a:p>
              <a:p>
                <a:pPr marL="742950" lvl="1" indent="-285750">
                  <a:buClr>
                    <a:srgbClr val="ACCF59"/>
                  </a:buClr>
                  <a:buFont typeface="Arial" panose="020B0604020202020204" pitchFamily="34" charset="0"/>
                  <a:buChar char="•"/>
                </a:pPr>
                <a:r>
                  <a:rPr lang="en-US" sz="1600" dirty="0"/>
                  <a:t>Discovery (gm to Kg scale)</a:t>
                </a:r>
              </a:p>
              <a:p>
                <a:pPr marL="742950" lvl="1" indent="-285750">
                  <a:buClr>
                    <a:srgbClr val="ACCF59"/>
                  </a:buClr>
                  <a:buFont typeface="Arial" panose="020B0604020202020204" pitchFamily="34" charset="0"/>
                  <a:buChar char="•"/>
                </a:pPr>
                <a:r>
                  <a:rPr lang="en-US" sz="1600" dirty="0"/>
                  <a:t>Regulatory Trials for </a:t>
                </a:r>
              </a:p>
              <a:p>
                <a:pPr lvl="1">
                  <a:buClr>
                    <a:srgbClr val="ACCF59"/>
                  </a:buClr>
                </a:pPr>
                <a:r>
                  <a:rPr lang="en-US" sz="1600" dirty="0"/>
                  <a:t>	Ph </a:t>
                </a:r>
                <a:r>
                  <a:rPr lang="en-US" sz="1600" dirty="0">
                    <a:latin typeface="Bell MT" panose="02020503060305020303" pitchFamily="18" charset="0"/>
                  </a:rPr>
                  <a:t>I </a:t>
                </a:r>
                <a:r>
                  <a:rPr lang="en-US" sz="1600" dirty="0"/>
                  <a:t>to Ph </a:t>
                </a:r>
                <a:r>
                  <a:rPr lang="en-US" sz="1600" dirty="0">
                    <a:latin typeface="Bell MT" panose="02020503060305020303" pitchFamily="18" charset="0"/>
                  </a:rPr>
                  <a:t>III</a:t>
                </a:r>
                <a:r>
                  <a:rPr lang="en-US" sz="1600" dirty="0"/>
                  <a:t> </a:t>
                </a:r>
              </a:p>
              <a:p>
                <a:pPr lvl="1">
                  <a:buClr>
                    <a:srgbClr val="ACCF59"/>
                  </a:buClr>
                </a:pPr>
                <a:r>
                  <a:rPr lang="en-US" sz="1600" dirty="0"/>
                  <a:t>	(few kgs to 100s kgs)</a:t>
                </a:r>
              </a:p>
              <a:p>
                <a:pPr marL="285750" indent="-285750">
                  <a:buClr>
                    <a:srgbClr val="ACCF59"/>
                  </a:buClr>
                  <a:buFont typeface="Wingdings" panose="05000000000000000000" pitchFamily="2" charset="2"/>
                  <a:buChar char="ü"/>
                </a:pPr>
                <a:r>
                  <a:rPr lang="en-US" sz="1600" dirty="0"/>
                  <a:t>Regulatory support (2024 onwards)</a:t>
                </a:r>
              </a:p>
            </p:txBody>
          </p:sp>
          <p:pic>
            <p:nvPicPr>
              <p:cNvPr id="28" name="Graphic 27">
                <a:extLst>
                  <a:ext uri="{FF2B5EF4-FFF2-40B4-BE49-F238E27FC236}">
                    <a16:creationId xmlns:a16="http://schemas.microsoft.com/office/drawing/2014/main" id="{AFB4AA80-8FFA-46BA-8C5B-6A63CDD20F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9069" y="1812169"/>
                <a:ext cx="443198" cy="443198"/>
              </a:xfrm>
              <a:prstGeom prst="rect">
                <a:avLst/>
              </a:prstGeom>
            </p:spPr>
          </p:pic>
        </p:grpSp>
        <p:cxnSp>
          <p:nvCxnSpPr>
            <p:cNvPr id="33" name="Straight Connector 32">
              <a:extLst>
                <a:ext uri="{FF2B5EF4-FFF2-40B4-BE49-F238E27FC236}">
                  <a16:creationId xmlns:a16="http://schemas.microsoft.com/office/drawing/2014/main" id="{CC5AE989-955C-42CE-975E-6DED0AD081D7}"/>
                </a:ext>
              </a:extLst>
            </p:cNvPr>
            <p:cNvCxnSpPr>
              <a:cxnSpLocks/>
            </p:cNvCxnSpPr>
            <p:nvPr/>
          </p:nvCxnSpPr>
          <p:spPr>
            <a:xfrm flipH="1">
              <a:off x="7617484" y="1776391"/>
              <a:ext cx="3540111" cy="0"/>
            </a:xfrm>
            <a:prstGeom prst="line">
              <a:avLst/>
            </a:prstGeom>
            <a:ln>
              <a:solidFill>
                <a:srgbClr val="FBB425"/>
              </a:solidFill>
            </a:ln>
          </p:spPr>
          <p:style>
            <a:lnRef idx="1">
              <a:schemeClr val="accent1"/>
            </a:lnRef>
            <a:fillRef idx="0">
              <a:schemeClr val="accent1"/>
            </a:fillRef>
            <a:effectRef idx="0">
              <a:schemeClr val="accent1"/>
            </a:effectRef>
            <a:fontRef idx="minor">
              <a:schemeClr val="tx1"/>
            </a:fontRef>
          </p:style>
        </p:cxnSp>
        <p:sp>
          <p:nvSpPr>
            <p:cNvPr id="37" name="Rectangle: Top Corners Rounded 36">
              <a:extLst>
                <a:ext uri="{FF2B5EF4-FFF2-40B4-BE49-F238E27FC236}">
                  <a16:creationId xmlns:a16="http://schemas.microsoft.com/office/drawing/2014/main" id="{1B41847C-2975-4E9F-BCB0-4086F2A364ED}"/>
                </a:ext>
              </a:extLst>
            </p:cNvPr>
            <p:cNvSpPr/>
            <p:nvPr/>
          </p:nvSpPr>
          <p:spPr>
            <a:xfrm rot="10800000">
              <a:off x="10504129" y="1524490"/>
              <a:ext cx="848887" cy="861081"/>
            </a:xfrm>
            <a:prstGeom prst="round2SameRect">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74FD5B4C-3C0E-4076-827B-0110F38159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04383" y="1671130"/>
              <a:ext cx="553212" cy="553212"/>
            </a:xfrm>
            <a:prstGeom prst="rect">
              <a:avLst/>
            </a:prstGeom>
          </p:spPr>
        </p:pic>
      </p:grpSp>
      <p:sp>
        <p:nvSpPr>
          <p:cNvPr id="257" name="TextBox 256">
            <a:extLst>
              <a:ext uri="{FF2B5EF4-FFF2-40B4-BE49-F238E27FC236}">
                <a16:creationId xmlns:a16="http://schemas.microsoft.com/office/drawing/2014/main" id="{F37D19DA-071B-40A6-906D-76D82D3ACEC3}"/>
              </a:ext>
            </a:extLst>
          </p:cNvPr>
          <p:cNvSpPr txBox="1"/>
          <p:nvPr/>
        </p:nvSpPr>
        <p:spPr>
          <a:xfrm>
            <a:off x="7881713" y="3039684"/>
            <a:ext cx="3491657" cy="2954655"/>
          </a:xfrm>
          <a:prstGeom prst="rect">
            <a:avLst/>
          </a:prstGeom>
          <a:noFill/>
        </p:spPr>
        <p:txBody>
          <a:bodyPr wrap="square" lIns="0" tIns="0" rIns="0" bIns="0" rtlCol="0">
            <a:spAutoFit/>
          </a:bodyPr>
          <a:lstStyle/>
          <a:p>
            <a:pPr algn="r"/>
            <a:r>
              <a:rPr lang="en-US" sz="2400" b="1" dirty="0">
                <a:solidFill>
                  <a:srgbClr val="FFC000"/>
                </a:solidFill>
                <a:ea typeface="Microsoft JhengHei UI" panose="020B0604030504040204" pitchFamily="34" charset="-120"/>
              </a:rPr>
              <a:t>Inventys Mission</a:t>
            </a:r>
            <a:r>
              <a:rPr lang="en-US" sz="2400" b="1" dirty="0">
                <a:solidFill>
                  <a:schemeClr val="bg1"/>
                </a:solidFill>
                <a:ea typeface="Microsoft JhengHei UI" panose="020B0604030504040204" pitchFamily="34" charset="-120"/>
              </a:rPr>
              <a:t> </a:t>
            </a:r>
          </a:p>
          <a:p>
            <a:pPr algn="r"/>
            <a:r>
              <a:rPr lang="en-US" sz="2400" b="1" dirty="0">
                <a:solidFill>
                  <a:schemeClr val="bg1"/>
                </a:solidFill>
                <a:ea typeface="Microsoft JhengHei UI" panose="020B0604030504040204" pitchFamily="34" charset="-120"/>
              </a:rPr>
              <a:t>Be the most reliable &amp; trustworthy Exclusive Synthesis &amp; CDMO partner </a:t>
            </a:r>
          </a:p>
          <a:p>
            <a:pPr algn="r"/>
            <a:r>
              <a:rPr lang="en-US" sz="2400" b="1" dirty="0">
                <a:solidFill>
                  <a:schemeClr val="bg1"/>
                </a:solidFill>
                <a:ea typeface="Microsoft JhengHei UI" panose="020B0604030504040204" pitchFamily="34" charset="-120"/>
              </a:rPr>
              <a:t>to Global Innovator Supply Chains in Lifesciences domain</a:t>
            </a:r>
          </a:p>
        </p:txBody>
      </p:sp>
      <p:grpSp>
        <p:nvGrpSpPr>
          <p:cNvPr id="261" name="Group 260">
            <a:extLst>
              <a:ext uri="{FF2B5EF4-FFF2-40B4-BE49-F238E27FC236}">
                <a16:creationId xmlns:a16="http://schemas.microsoft.com/office/drawing/2014/main" id="{1F371610-C7E4-4774-A2BE-C4F702F2CE87}"/>
              </a:ext>
            </a:extLst>
          </p:cNvPr>
          <p:cNvGrpSpPr/>
          <p:nvPr/>
        </p:nvGrpSpPr>
        <p:grpSpPr>
          <a:xfrm>
            <a:off x="7443324" y="142875"/>
            <a:ext cx="4576762" cy="4559300"/>
            <a:chOff x="7443324" y="142875"/>
            <a:chExt cx="4576762" cy="4559300"/>
          </a:xfrm>
        </p:grpSpPr>
        <p:sp>
          <p:nvSpPr>
            <p:cNvPr id="15" name="Freeform 207">
              <a:extLst>
                <a:ext uri="{FF2B5EF4-FFF2-40B4-BE49-F238E27FC236}">
                  <a16:creationId xmlns:a16="http://schemas.microsoft.com/office/drawing/2014/main" id="{797F5603-3960-4048-930F-F265062016CA}"/>
                </a:ext>
              </a:extLst>
            </p:cNvPr>
            <p:cNvSpPr>
              <a:spLocks/>
            </p:cNvSpPr>
            <p:nvPr/>
          </p:nvSpPr>
          <p:spPr bwMode="auto">
            <a:xfrm>
              <a:off x="8403762" y="3086100"/>
              <a:ext cx="661987" cy="1035050"/>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208">
              <a:extLst>
                <a:ext uri="{FF2B5EF4-FFF2-40B4-BE49-F238E27FC236}">
                  <a16:creationId xmlns:a16="http://schemas.microsoft.com/office/drawing/2014/main" id="{E8D0DF8E-B0BB-4AA8-8AB5-52F9C7C9CBFF}"/>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9">
              <a:extLst>
                <a:ext uri="{FF2B5EF4-FFF2-40B4-BE49-F238E27FC236}">
                  <a16:creationId xmlns:a16="http://schemas.microsoft.com/office/drawing/2014/main" id="{AB0E804E-D416-4E8C-9CD2-9269A598D07F}"/>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211">
              <a:extLst>
                <a:ext uri="{FF2B5EF4-FFF2-40B4-BE49-F238E27FC236}">
                  <a16:creationId xmlns:a16="http://schemas.microsoft.com/office/drawing/2014/main" id="{9ECCB344-4506-486C-8C8E-D52B0B619925}"/>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2">
              <a:extLst>
                <a:ext uri="{FF2B5EF4-FFF2-40B4-BE49-F238E27FC236}">
                  <a16:creationId xmlns:a16="http://schemas.microsoft.com/office/drawing/2014/main" id="{6CED2D28-9437-491B-8E73-F338FF4B59D4}"/>
                </a:ext>
              </a:extLst>
            </p:cNvPr>
            <p:cNvSpPr>
              <a:spLocks noChangeArrowheads="1"/>
            </p:cNvSpPr>
            <p:nvPr/>
          </p:nvSpPr>
          <p:spPr bwMode="auto">
            <a:xfrm>
              <a:off x="7443324" y="2801938"/>
              <a:ext cx="676275" cy="222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13">
              <a:extLst>
                <a:ext uri="{FF2B5EF4-FFF2-40B4-BE49-F238E27FC236}">
                  <a16:creationId xmlns:a16="http://schemas.microsoft.com/office/drawing/2014/main" id="{9609B7F3-CD7F-4087-AA47-0C890499CE13}"/>
                </a:ext>
              </a:extLst>
            </p:cNvPr>
            <p:cNvSpPr>
              <a:spLocks noChangeArrowheads="1"/>
            </p:cNvSpPr>
            <p:nvPr/>
          </p:nvSpPr>
          <p:spPr bwMode="auto">
            <a:xfrm>
              <a:off x="7457612" y="2801938"/>
              <a:ext cx="731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404040"/>
                  </a:solidFill>
                  <a:effectLst/>
                  <a:latin typeface="Calibri" panose="020F0502020204030204" pitchFamily="34" charset="0"/>
                </a:rPr>
                <a:t>Mumbai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Oval 220">
              <a:extLst>
                <a:ext uri="{FF2B5EF4-FFF2-40B4-BE49-F238E27FC236}">
                  <a16:creationId xmlns:a16="http://schemas.microsoft.com/office/drawing/2014/main" id="{AFC41C20-4CB5-4134-9777-6C2C5DBC3AB7}"/>
                </a:ext>
              </a:extLst>
            </p:cNvPr>
            <p:cNvSpPr>
              <a:spLocks noChangeArrowheads="1"/>
            </p:cNvSpPr>
            <p:nvPr/>
          </p:nvSpPr>
          <p:spPr bwMode="auto">
            <a:xfrm>
              <a:off x="9148299" y="2684463"/>
              <a:ext cx="84137" cy="84138"/>
            </a:xfrm>
            <a:prstGeom prst="ellipse">
              <a:avLst/>
            </a:pr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221">
              <a:extLst>
                <a:ext uri="{FF2B5EF4-FFF2-40B4-BE49-F238E27FC236}">
                  <a16:creationId xmlns:a16="http://schemas.microsoft.com/office/drawing/2014/main" id="{D488BCC3-6215-4835-9DEF-9E8D55AB509B}"/>
                </a:ext>
              </a:extLst>
            </p:cNvPr>
            <p:cNvSpPr>
              <a:spLocks noEditPoints="1"/>
            </p:cNvSpPr>
            <p:nvPr/>
          </p:nvSpPr>
          <p:spPr bwMode="auto">
            <a:xfrm>
              <a:off x="9065749" y="2601913"/>
              <a:ext cx="234950" cy="234950"/>
            </a:xfrm>
            <a:custGeom>
              <a:avLst/>
              <a:gdLst>
                <a:gd name="T0" fmla="*/ 11 w 272"/>
                <a:gd name="T1" fmla="*/ 188 h 272"/>
                <a:gd name="T2" fmla="*/ 1 w 272"/>
                <a:gd name="T3" fmla="*/ 140 h 272"/>
                <a:gd name="T4" fmla="*/ 1 w 272"/>
                <a:gd name="T5" fmla="*/ 134 h 272"/>
                <a:gd name="T6" fmla="*/ 11 w 272"/>
                <a:gd name="T7" fmla="*/ 85 h 272"/>
                <a:gd name="T8" fmla="*/ 13 w 272"/>
                <a:gd name="T9" fmla="*/ 81 h 272"/>
                <a:gd name="T10" fmla="*/ 23 w 272"/>
                <a:gd name="T11" fmla="*/ 65 h 272"/>
                <a:gd name="T12" fmla="*/ 47 w 272"/>
                <a:gd name="T13" fmla="*/ 82 h 272"/>
                <a:gd name="T14" fmla="*/ 37 w 272"/>
                <a:gd name="T15" fmla="*/ 96 h 272"/>
                <a:gd name="T16" fmla="*/ 39 w 272"/>
                <a:gd name="T17" fmla="*/ 92 h 272"/>
                <a:gd name="T18" fmla="*/ 29 w 272"/>
                <a:gd name="T19" fmla="*/ 140 h 272"/>
                <a:gd name="T20" fmla="*/ 29 w 272"/>
                <a:gd name="T21" fmla="*/ 134 h 272"/>
                <a:gd name="T22" fmla="*/ 39 w 272"/>
                <a:gd name="T23" fmla="*/ 182 h 272"/>
                <a:gd name="T24" fmla="*/ 11 w 272"/>
                <a:gd name="T25" fmla="*/ 188 h 272"/>
                <a:gd name="T26" fmla="*/ 97 w 272"/>
                <a:gd name="T27" fmla="*/ 6 h 272"/>
                <a:gd name="T28" fmla="*/ 124 w 272"/>
                <a:gd name="T29" fmla="*/ 0 h 272"/>
                <a:gd name="T30" fmla="*/ 131 w 272"/>
                <a:gd name="T31" fmla="*/ 29 h 272"/>
                <a:gd name="T32" fmla="*/ 102 w 272"/>
                <a:gd name="T33" fmla="*/ 35 h 272"/>
                <a:gd name="T34" fmla="*/ 97 w 272"/>
                <a:gd name="T35" fmla="*/ 6 h 272"/>
                <a:gd name="T36" fmla="*/ 215 w 272"/>
                <a:gd name="T37" fmla="*/ 27 h 272"/>
                <a:gd name="T38" fmla="*/ 231 w 272"/>
                <a:gd name="T39" fmla="*/ 37 h 272"/>
                <a:gd name="T40" fmla="*/ 235 w 272"/>
                <a:gd name="T41" fmla="*/ 42 h 272"/>
                <a:gd name="T42" fmla="*/ 260 w 272"/>
                <a:gd name="T43" fmla="*/ 81 h 272"/>
                <a:gd name="T44" fmla="*/ 262 w 272"/>
                <a:gd name="T45" fmla="*/ 85 h 272"/>
                <a:gd name="T46" fmla="*/ 272 w 272"/>
                <a:gd name="T47" fmla="*/ 134 h 272"/>
                <a:gd name="T48" fmla="*/ 272 w 272"/>
                <a:gd name="T49" fmla="*/ 140 h 272"/>
                <a:gd name="T50" fmla="*/ 272 w 272"/>
                <a:gd name="T51" fmla="*/ 141 h 272"/>
                <a:gd name="T52" fmla="*/ 243 w 272"/>
                <a:gd name="T53" fmla="*/ 136 h 272"/>
                <a:gd name="T54" fmla="*/ 244 w 272"/>
                <a:gd name="T55" fmla="*/ 134 h 272"/>
                <a:gd name="T56" fmla="*/ 244 w 272"/>
                <a:gd name="T57" fmla="*/ 140 h 272"/>
                <a:gd name="T58" fmla="*/ 234 w 272"/>
                <a:gd name="T59" fmla="*/ 92 h 272"/>
                <a:gd name="T60" fmla="*/ 236 w 272"/>
                <a:gd name="T61" fmla="*/ 96 h 272"/>
                <a:gd name="T62" fmla="*/ 211 w 272"/>
                <a:gd name="T63" fmla="*/ 57 h 272"/>
                <a:gd name="T64" fmla="*/ 215 w 272"/>
                <a:gd name="T65" fmla="*/ 62 h 272"/>
                <a:gd name="T66" fmla="*/ 199 w 272"/>
                <a:gd name="T67" fmla="*/ 51 h 272"/>
                <a:gd name="T68" fmla="*/ 215 w 272"/>
                <a:gd name="T69" fmla="*/ 27 h 272"/>
                <a:gd name="T70" fmla="*/ 239 w 272"/>
                <a:gd name="T71" fmla="*/ 227 h 272"/>
                <a:gd name="T72" fmla="*/ 235 w 272"/>
                <a:gd name="T73" fmla="*/ 233 h 272"/>
                <a:gd name="T74" fmla="*/ 231 w 272"/>
                <a:gd name="T75" fmla="*/ 238 h 272"/>
                <a:gd name="T76" fmla="*/ 213 w 272"/>
                <a:gd name="T77" fmla="*/ 249 h 272"/>
                <a:gd name="T78" fmla="*/ 198 w 272"/>
                <a:gd name="T79" fmla="*/ 224 h 272"/>
                <a:gd name="T80" fmla="*/ 215 w 272"/>
                <a:gd name="T81" fmla="*/ 213 h 272"/>
                <a:gd name="T82" fmla="*/ 211 w 272"/>
                <a:gd name="T83" fmla="*/ 218 h 272"/>
                <a:gd name="T84" fmla="*/ 215 w 272"/>
                <a:gd name="T85" fmla="*/ 211 h 272"/>
                <a:gd name="T86" fmla="*/ 239 w 272"/>
                <a:gd name="T87" fmla="*/ 227 h 272"/>
                <a:gd name="T88" fmla="*/ 122 w 272"/>
                <a:gd name="T89" fmla="*/ 272 h 272"/>
                <a:gd name="T90" fmla="*/ 86 w 272"/>
                <a:gd name="T91" fmla="*/ 265 h 272"/>
                <a:gd name="T92" fmla="*/ 82 w 272"/>
                <a:gd name="T93" fmla="*/ 263 h 272"/>
                <a:gd name="T94" fmla="*/ 43 w 272"/>
                <a:gd name="T95" fmla="*/ 238 h 272"/>
                <a:gd name="T96" fmla="*/ 39 w 272"/>
                <a:gd name="T97" fmla="*/ 233 h 272"/>
                <a:gd name="T98" fmla="*/ 22 w 272"/>
                <a:gd name="T99" fmla="*/ 207 h 272"/>
                <a:gd name="T100" fmla="*/ 45 w 272"/>
                <a:gd name="T101" fmla="*/ 190 h 272"/>
                <a:gd name="T102" fmla="*/ 63 w 272"/>
                <a:gd name="T103" fmla="*/ 218 h 272"/>
                <a:gd name="T104" fmla="*/ 58 w 272"/>
                <a:gd name="T105" fmla="*/ 213 h 272"/>
                <a:gd name="T106" fmla="*/ 97 w 272"/>
                <a:gd name="T107" fmla="*/ 239 h 272"/>
                <a:gd name="T108" fmla="*/ 92 w 272"/>
                <a:gd name="T109" fmla="*/ 237 h 272"/>
                <a:gd name="T110" fmla="*/ 128 w 272"/>
                <a:gd name="T111" fmla="*/ 244 h 272"/>
                <a:gd name="T112" fmla="*/ 122 w 272"/>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 h="272">
                  <a:moveTo>
                    <a:pt x="11" y="188"/>
                  </a:moveTo>
                  <a:lnTo>
                    <a:pt x="1" y="140"/>
                  </a:lnTo>
                  <a:cubicBezTo>
                    <a:pt x="0" y="138"/>
                    <a:pt x="0" y="136"/>
                    <a:pt x="1" y="134"/>
                  </a:cubicBezTo>
                  <a:lnTo>
                    <a:pt x="11" y="85"/>
                  </a:lnTo>
                  <a:cubicBezTo>
                    <a:pt x="11" y="84"/>
                    <a:pt x="12" y="82"/>
                    <a:pt x="13" y="81"/>
                  </a:cubicBezTo>
                  <a:lnTo>
                    <a:pt x="23" y="65"/>
                  </a:lnTo>
                  <a:lnTo>
                    <a:pt x="47" y="82"/>
                  </a:lnTo>
                  <a:lnTo>
                    <a:pt x="37" y="96"/>
                  </a:lnTo>
                  <a:lnTo>
                    <a:pt x="39" y="92"/>
                  </a:lnTo>
                  <a:lnTo>
                    <a:pt x="29" y="140"/>
                  </a:lnTo>
                  <a:lnTo>
                    <a:pt x="29" y="134"/>
                  </a:lnTo>
                  <a:lnTo>
                    <a:pt x="39" y="182"/>
                  </a:lnTo>
                  <a:lnTo>
                    <a:pt x="11" y="188"/>
                  </a:lnTo>
                  <a:close/>
                  <a:moveTo>
                    <a:pt x="97" y="6"/>
                  </a:moveTo>
                  <a:lnTo>
                    <a:pt x="124" y="0"/>
                  </a:lnTo>
                  <a:lnTo>
                    <a:pt x="131" y="29"/>
                  </a:lnTo>
                  <a:lnTo>
                    <a:pt x="102" y="35"/>
                  </a:lnTo>
                  <a:lnTo>
                    <a:pt x="97" y="6"/>
                  </a:lnTo>
                  <a:close/>
                  <a:moveTo>
                    <a:pt x="215" y="27"/>
                  </a:moveTo>
                  <a:lnTo>
                    <a:pt x="231" y="37"/>
                  </a:lnTo>
                  <a:cubicBezTo>
                    <a:pt x="232" y="38"/>
                    <a:pt x="234" y="40"/>
                    <a:pt x="235" y="42"/>
                  </a:cubicBezTo>
                  <a:lnTo>
                    <a:pt x="260" y="81"/>
                  </a:lnTo>
                  <a:cubicBezTo>
                    <a:pt x="261" y="82"/>
                    <a:pt x="262" y="84"/>
                    <a:pt x="262" y="85"/>
                  </a:cubicBezTo>
                  <a:lnTo>
                    <a:pt x="272" y="134"/>
                  </a:lnTo>
                  <a:cubicBezTo>
                    <a:pt x="272" y="136"/>
                    <a:pt x="272" y="138"/>
                    <a:pt x="272" y="140"/>
                  </a:cubicBezTo>
                  <a:lnTo>
                    <a:pt x="272" y="141"/>
                  </a:lnTo>
                  <a:lnTo>
                    <a:pt x="243" y="136"/>
                  </a:lnTo>
                  <a:lnTo>
                    <a:pt x="244" y="134"/>
                  </a:lnTo>
                  <a:lnTo>
                    <a:pt x="244" y="140"/>
                  </a:lnTo>
                  <a:lnTo>
                    <a:pt x="234" y="92"/>
                  </a:lnTo>
                  <a:lnTo>
                    <a:pt x="236" y="96"/>
                  </a:lnTo>
                  <a:lnTo>
                    <a:pt x="211" y="57"/>
                  </a:lnTo>
                  <a:lnTo>
                    <a:pt x="215" y="62"/>
                  </a:lnTo>
                  <a:lnTo>
                    <a:pt x="199" y="51"/>
                  </a:lnTo>
                  <a:lnTo>
                    <a:pt x="215" y="27"/>
                  </a:lnTo>
                  <a:close/>
                  <a:moveTo>
                    <a:pt x="239" y="227"/>
                  </a:moveTo>
                  <a:lnTo>
                    <a:pt x="235" y="233"/>
                  </a:lnTo>
                  <a:cubicBezTo>
                    <a:pt x="234" y="235"/>
                    <a:pt x="232" y="237"/>
                    <a:pt x="231" y="238"/>
                  </a:cubicBezTo>
                  <a:lnTo>
                    <a:pt x="213" y="249"/>
                  </a:lnTo>
                  <a:lnTo>
                    <a:pt x="198" y="224"/>
                  </a:lnTo>
                  <a:lnTo>
                    <a:pt x="215" y="213"/>
                  </a:lnTo>
                  <a:lnTo>
                    <a:pt x="211" y="218"/>
                  </a:lnTo>
                  <a:lnTo>
                    <a:pt x="215" y="211"/>
                  </a:lnTo>
                  <a:lnTo>
                    <a:pt x="239" y="227"/>
                  </a:lnTo>
                  <a:close/>
                  <a:moveTo>
                    <a:pt x="122" y="272"/>
                  </a:moveTo>
                  <a:lnTo>
                    <a:pt x="86" y="265"/>
                  </a:lnTo>
                  <a:cubicBezTo>
                    <a:pt x="84" y="265"/>
                    <a:pt x="83" y="264"/>
                    <a:pt x="82" y="263"/>
                  </a:cubicBezTo>
                  <a:lnTo>
                    <a:pt x="43" y="238"/>
                  </a:lnTo>
                  <a:cubicBezTo>
                    <a:pt x="41" y="237"/>
                    <a:pt x="40" y="235"/>
                    <a:pt x="39" y="233"/>
                  </a:cubicBezTo>
                  <a:lnTo>
                    <a:pt x="22" y="207"/>
                  </a:lnTo>
                  <a:lnTo>
                    <a:pt x="45" y="190"/>
                  </a:lnTo>
                  <a:lnTo>
                    <a:pt x="63" y="218"/>
                  </a:lnTo>
                  <a:lnTo>
                    <a:pt x="58" y="213"/>
                  </a:lnTo>
                  <a:lnTo>
                    <a:pt x="97" y="239"/>
                  </a:lnTo>
                  <a:lnTo>
                    <a:pt x="92" y="237"/>
                  </a:lnTo>
                  <a:lnTo>
                    <a:pt x="128" y="244"/>
                  </a:lnTo>
                  <a:lnTo>
                    <a:pt x="122" y="2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224">
              <a:extLst>
                <a:ext uri="{FF2B5EF4-FFF2-40B4-BE49-F238E27FC236}">
                  <a16:creationId xmlns:a16="http://schemas.microsoft.com/office/drawing/2014/main" id="{FB0939A9-16F5-4F54-95D2-213019630419}"/>
                </a:ext>
              </a:extLst>
            </p:cNvPr>
            <p:cNvSpPr>
              <a:spLocks noChangeArrowheads="1"/>
            </p:cNvSpPr>
            <p:nvPr/>
          </p:nvSpPr>
          <p:spPr bwMode="auto">
            <a:xfrm>
              <a:off x="8237074" y="2865438"/>
              <a:ext cx="82550" cy="82550"/>
            </a:xfrm>
            <a:prstGeom prst="ellipse">
              <a:avLst/>
            </a:pr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225">
              <a:extLst>
                <a:ext uri="{FF2B5EF4-FFF2-40B4-BE49-F238E27FC236}">
                  <a16:creationId xmlns:a16="http://schemas.microsoft.com/office/drawing/2014/main" id="{ED6A5E2F-5DA7-4836-8AB2-65064ADDF566}"/>
                </a:ext>
              </a:extLst>
            </p:cNvPr>
            <p:cNvSpPr>
              <a:spLocks noEditPoints="1"/>
            </p:cNvSpPr>
            <p:nvPr/>
          </p:nvSpPr>
          <p:spPr bwMode="auto">
            <a:xfrm>
              <a:off x="8154524" y="2795588"/>
              <a:ext cx="249237" cy="234950"/>
            </a:xfrm>
            <a:custGeom>
              <a:avLst/>
              <a:gdLst>
                <a:gd name="T0" fmla="*/ 12 w 288"/>
                <a:gd name="T1" fmla="*/ 188 h 272"/>
                <a:gd name="T2" fmla="*/ 1 w 288"/>
                <a:gd name="T3" fmla="*/ 140 h 272"/>
                <a:gd name="T4" fmla="*/ 1 w 288"/>
                <a:gd name="T5" fmla="*/ 134 h 272"/>
                <a:gd name="T6" fmla="*/ 12 w 288"/>
                <a:gd name="T7" fmla="*/ 85 h 272"/>
                <a:gd name="T8" fmla="*/ 14 w 288"/>
                <a:gd name="T9" fmla="*/ 81 h 272"/>
                <a:gd name="T10" fmla="*/ 24 w 288"/>
                <a:gd name="T11" fmla="*/ 65 h 272"/>
                <a:gd name="T12" fmla="*/ 50 w 288"/>
                <a:gd name="T13" fmla="*/ 82 h 272"/>
                <a:gd name="T14" fmla="*/ 39 w 288"/>
                <a:gd name="T15" fmla="*/ 96 h 272"/>
                <a:gd name="T16" fmla="*/ 41 w 288"/>
                <a:gd name="T17" fmla="*/ 92 h 272"/>
                <a:gd name="T18" fmla="*/ 31 w 288"/>
                <a:gd name="T19" fmla="*/ 140 h 272"/>
                <a:gd name="T20" fmla="*/ 31 w 288"/>
                <a:gd name="T21" fmla="*/ 134 h 272"/>
                <a:gd name="T22" fmla="*/ 41 w 288"/>
                <a:gd name="T23" fmla="*/ 182 h 272"/>
                <a:gd name="T24" fmla="*/ 12 w 288"/>
                <a:gd name="T25" fmla="*/ 188 h 272"/>
                <a:gd name="T26" fmla="*/ 102 w 288"/>
                <a:gd name="T27" fmla="*/ 6 h 272"/>
                <a:gd name="T28" fmla="*/ 132 w 288"/>
                <a:gd name="T29" fmla="*/ 0 h 272"/>
                <a:gd name="T30" fmla="*/ 138 w 288"/>
                <a:gd name="T31" fmla="*/ 29 h 272"/>
                <a:gd name="T32" fmla="*/ 108 w 288"/>
                <a:gd name="T33" fmla="*/ 35 h 272"/>
                <a:gd name="T34" fmla="*/ 102 w 288"/>
                <a:gd name="T35" fmla="*/ 6 h 272"/>
                <a:gd name="T36" fmla="*/ 228 w 288"/>
                <a:gd name="T37" fmla="*/ 27 h 272"/>
                <a:gd name="T38" fmla="*/ 244 w 288"/>
                <a:gd name="T39" fmla="*/ 37 h 272"/>
                <a:gd name="T40" fmla="*/ 249 w 288"/>
                <a:gd name="T41" fmla="*/ 42 h 272"/>
                <a:gd name="T42" fmla="*/ 275 w 288"/>
                <a:gd name="T43" fmla="*/ 81 h 272"/>
                <a:gd name="T44" fmla="*/ 277 w 288"/>
                <a:gd name="T45" fmla="*/ 85 h 272"/>
                <a:gd name="T46" fmla="*/ 288 w 288"/>
                <a:gd name="T47" fmla="*/ 134 h 272"/>
                <a:gd name="T48" fmla="*/ 288 w 288"/>
                <a:gd name="T49" fmla="*/ 140 h 272"/>
                <a:gd name="T50" fmla="*/ 288 w 288"/>
                <a:gd name="T51" fmla="*/ 141 h 272"/>
                <a:gd name="T52" fmla="*/ 257 w 288"/>
                <a:gd name="T53" fmla="*/ 136 h 272"/>
                <a:gd name="T54" fmla="*/ 258 w 288"/>
                <a:gd name="T55" fmla="*/ 134 h 272"/>
                <a:gd name="T56" fmla="*/ 258 w 288"/>
                <a:gd name="T57" fmla="*/ 140 h 272"/>
                <a:gd name="T58" fmla="*/ 248 w 288"/>
                <a:gd name="T59" fmla="*/ 92 h 272"/>
                <a:gd name="T60" fmla="*/ 250 w 288"/>
                <a:gd name="T61" fmla="*/ 96 h 272"/>
                <a:gd name="T62" fmla="*/ 223 w 288"/>
                <a:gd name="T63" fmla="*/ 57 h 272"/>
                <a:gd name="T64" fmla="*/ 228 w 288"/>
                <a:gd name="T65" fmla="*/ 62 h 272"/>
                <a:gd name="T66" fmla="*/ 211 w 288"/>
                <a:gd name="T67" fmla="*/ 51 h 272"/>
                <a:gd name="T68" fmla="*/ 228 w 288"/>
                <a:gd name="T69" fmla="*/ 27 h 272"/>
                <a:gd name="T70" fmla="*/ 254 w 288"/>
                <a:gd name="T71" fmla="*/ 227 h 272"/>
                <a:gd name="T72" fmla="*/ 249 w 288"/>
                <a:gd name="T73" fmla="*/ 233 h 272"/>
                <a:gd name="T74" fmla="*/ 244 w 288"/>
                <a:gd name="T75" fmla="*/ 238 h 272"/>
                <a:gd name="T76" fmla="*/ 225 w 288"/>
                <a:gd name="T77" fmla="*/ 249 h 272"/>
                <a:gd name="T78" fmla="*/ 209 w 288"/>
                <a:gd name="T79" fmla="*/ 224 h 272"/>
                <a:gd name="T80" fmla="*/ 228 w 288"/>
                <a:gd name="T81" fmla="*/ 213 h 272"/>
                <a:gd name="T82" fmla="*/ 223 w 288"/>
                <a:gd name="T83" fmla="*/ 218 h 272"/>
                <a:gd name="T84" fmla="*/ 228 w 288"/>
                <a:gd name="T85" fmla="*/ 211 h 272"/>
                <a:gd name="T86" fmla="*/ 254 w 288"/>
                <a:gd name="T87" fmla="*/ 227 h 272"/>
                <a:gd name="T88" fmla="*/ 129 w 288"/>
                <a:gd name="T89" fmla="*/ 272 h 272"/>
                <a:gd name="T90" fmla="*/ 91 w 288"/>
                <a:gd name="T91" fmla="*/ 265 h 272"/>
                <a:gd name="T92" fmla="*/ 86 w 288"/>
                <a:gd name="T93" fmla="*/ 263 h 272"/>
                <a:gd name="T94" fmla="*/ 46 w 288"/>
                <a:gd name="T95" fmla="*/ 238 h 272"/>
                <a:gd name="T96" fmla="*/ 41 w 288"/>
                <a:gd name="T97" fmla="*/ 233 h 272"/>
                <a:gd name="T98" fmla="*/ 23 w 288"/>
                <a:gd name="T99" fmla="*/ 207 h 272"/>
                <a:gd name="T100" fmla="*/ 48 w 288"/>
                <a:gd name="T101" fmla="*/ 190 h 272"/>
                <a:gd name="T102" fmla="*/ 67 w 288"/>
                <a:gd name="T103" fmla="*/ 218 h 272"/>
                <a:gd name="T104" fmla="*/ 62 w 288"/>
                <a:gd name="T105" fmla="*/ 213 h 272"/>
                <a:gd name="T106" fmla="*/ 102 w 288"/>
                <a:gd name="T107" fmla="*/ 239 h 272"/>
                <a:gd name="T108" fmla="*/ 98 w 288"/>
                <a:gd name="T109" fmla="*/ 237 h 272"/>
                <a:gd name="T110" fmla="*/ 135 w 288"/>
                <a:gd name="T111" fmla="*/ 244 h 272"/>
                <a:gd name="T112" fmla="*/ 129 w 288"/>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272">
                  <a:moveTo>
                    <a:pt x="12" y="188"/>
                  </a:moveTo>
                  <a:lnTo>
                    <a:pt x="1" y="140"/>
                  </a:lnTo>
                  <a:cubicBezTo>
                    <a:pt x="0" y="138"/>
                    <a:pt x="0" y="136"/>
                    <a:pt x="1" y="134"/>
                  </a:cubicBezTo>
                  <a:lnTo>
                    <a:pt x="12" y="85"/>
                  </a:lnTo>
                  <a:cubicBezTo>
                    <a:pt x="12" y="84"/>
                    <a:pt x="13" y="82"/>
                    <a:pt x="14" y="81"/>
                  </a:cubicBezTo>
                  <a:lnTo>
                    <a:pt x="24" y="65"/>
                  </a:lnTo>
                  <a:lnTo>
                    <a:pt x="50" y="82"/>
                  </a:lnTo>
                  <a:lnTo>
                    <a:pt x="39" y="96"/>
                  </a:lnTo>
                  <a:lnTo>
                    <a:pt x="41" y="92"/>
                  </a:lnTo>
                  <a:lnTo>
                    <a:pt x="31" y="140"/>
                  </a:lnTo>
                  <a:lnTo>
                    <a:pt x="31" y="134"/>
                  </a:lnTo>
                  <a:lnTo>
                    <a:pt x="41" y="182"/>
                  </a:lnTo>
                  <a:lnTo>
                    <a:pt x="12" y="188"/>
                  </a:lnTo>
                  <a:close/>
                  <a:moveTo>
                    <a:pt x="102" y="6"/>
                  </a:moveTo>
                  <a:lnTo>
                    <a:pt x="132" y="0"/>
                  </a:lnTo>
                  <a:lnTo>
                    <a:pt x="138" y="29"/>
                  </a:lnTo>
                  <a:lnTo>
                    <a:pt x="108" y="35"/>
                  </a:lnTo>
                  <a:lnTo>
                    <a:pt x="102" y="6"/>
                  </a:lnTo>
                  <a:close/>
                  <a:moveTo>
                    <a:pt x="228" y="27"/>
                  </a:moveTo>
                  <a:lnTo>
                    <a:pt x="244" y="37"/>
                  </a:lnTo>
                  <a:cubicBezTo>
                    <a:pt x="246" y="38"/>
                    <a:pt x="248" y="40"/>
                    <a:pt x="249" y="42"/>
                  </a:cubicBezTo>
                  <a:lnTo>
                    <a:pt x="275" y="81"/>
                  </a:lnTo>
                  <a:cubicBezTo>
                    <a:pt x="276" y="82"/>
                    <a:pt x="277" y="84"/>
                    <a:pt x="277" y="85"/>
                  </a:cubicBezTo>
                  <a:lnTo>
                    <a:pt x="288" y="134"/>
                  </a:lnTo>
                  <a:cubicBezTo>
                    <a:pt x="288" y="136"/>
                    <a:pt x="288" y="138"/>
                    <a:pt x="288" y="140"/>
                  </a:cubicBezTo>
                  <a:lnTo>
                    <a:pt x="288" y="141"/>
                  </a:lnTo>
                  <a:lnTo>
                    <a:pt x="257" y="136"/>
                  </a:lnTo>
                  <a:lnTo>
                    <a:pt x="258" y="134"/>
                  </a:lnTo>
                  <a:lnTo>
                    <a:pt x="258" y="140"/>
                  </a:lnTo>
                  <a:lnTo>
                    <a:pt x="248" y="92"/>
                  </a:lnTo>
                  <a:lnTo>
                    <a:pt x="250" y="96"/>
                  </a:lnTo>
                  <a:lnTo>
                    <a:pt x="223" y="57"/>
                  </a:lnTo>
                  <a:lnTo>
                    <a:pt x="228" y="62"/>
                  </a:lnTo>
                  <a:lnTo>
                    <a:pt x="211" y="51"/>
                  </a:lnTo>
                  <a:lnTo>
                    <a:pt x="228" y="27"/>
                  </a:lnTo>
                  <a:close/>
                  <a:moveTo>
                    <a:pt x="254" y="227"/>
                  </a:moveTo>
                  <a:lnTo>
                    <a:pt x="249" y="233"/>
                  </a:lnTo>
                  <a:cubicBezTo>
                    <a:pt x="248" y="235"/>
                    <a:pt x="246" y="237"/>
                    <a:pt x="244" y="238"/>
                  </a:cubicBezTo>
                  <a:lnTo>
                    <a:pt x="225" y="249"/>
                  </a:lnTo>
                  <a:lnTo>
                    <a:pt x="209" y="224"/>
                  </a:lnTo>
                  <a:lnTo>
                    <a:pt x="228" y="213"/>
                  </a:lnTo>
                  <a:lnTo>
                    <a:pt x="223" y="218"/>
                  </a:lnTo>
                  <a:lnTo>
                    <a:pt x="228" y="211"/>
                  </a:lnTo>
                  <a:lnTo>
                    <a:pt x="254" y="227"/>
                  </a:lnTo>
                  <a:close/>
                  <a:moveTo>
                    <a:pt x="129" y="272"/>
                  </a:moveTo>
                  <a:lnTo>
                    <a:pt x="91" y="265"/>
                  </a:lnTo>
                  <a:cubicBezTo>
                    <a:pt x="89" y="265"/>
                    <a:pt x="87" y="264"/>
                    <a:pt x="86" y="263"/>
                  </a:cubicBezTo>
                  <a:lnTo>
                    <a:pt x="46" y="238"/>
                  </a:lnTo>
                  <a:cubicBezTo>
                    <a:pt x="44" y="237"/>
                    <a:pt x="42" y="235"/>
                    <a:pt x="41" y="233"/>
                  </a:cubicBezTo>
                  <a:lnTo>
                    <a:pt x="23" y="207"/>
                  </a:lnTo>
                  <a:lnTo>
                    <a:pt x="48" y="190"/>
                  </a:lnTo>
                  <a:lnTo>
                    <a:pt x="67" y="218"/>
                  </a:lnTo>
                  <a:lnTo>
                    <a:pt x="62" y="213"/>
                  </a:lnTo>
                  <a:lnTo>
                    <a:pt x="102" y="239"/>
                  </a:lnTo>
                  <a:lnTo>
                    <a:pt x="98" y="237"/>
                  </a:lnTo>
                  <a:lnTo>
                    <a:pt x="135" y="244"/>
                  </a:lnTo>
                  <a:lnTo>
                    <a:pt x="129" y="2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227">
              <a:extLst>
                <a:ext uri="{FF2B5EF4-FFF2-40B4-BE49-F238E27FC236}">
                  <a16:creationId xmlns:a16="http://schemas.microsoft.com/office/drawing/2014/main" id="{C409AF70-B889-4AAF-B4CF-3A48F3F61225}"/>
                </a:ext>
              </a:extLst>
            </p:cNvPr>
            <p:cNvSpPr>
              <a:spLocks noChangeArrowheads="1"/>
            </p:cNvSpPr>
            <p:nvPr/>
          </p:nvSpPr>
          <p:spPr bwMode="auto">
            <a:xfrm>
              <a:off x="9141949" y="2374900"/>
              <a:ext cx="2098675" cy="234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205">
              <a:extLst>
                <a:ext uri="{FF2B5EF4-FFF2-40B4-BE49-F238E27FC236}">
                  <a16:creationId xmlns:a16="http://schemas.microsoft.com/office/drawing/2014/main" id="{710034FE-F348-4513-8E74-A0A085E01F74}"/>
                </a:ext>
              </a:extLst>
            </p:cNvPr>
            <p:cNvGrpSpPr>
              <a:grpSpLocks/>
            </p:cNvGrpSpPr>
            <p:nvPr/>
          </p:nvGrpSpPr>
          <p:grpSpPr bwMode="auto">
            <a:xfrm>
              <a:off x="7643349" y="142875"/>
              <a:ext cx="4376737" cy="4559300"/>
              <a:chOff x="4830" y="93"/>
              <a:chExt cx="2757" cy="2872"/>
            </a:xfrm>
          </p:grpSpPr>
          <p:sp>
            <p:nvSpPr>
              <p:cNvPr id="57" name="Freeform 5">
                <a:extLst>
                  <a:ext uri="{FF2B5EF4-FFF2-40B4-BE49-F238E27FC236}">
                    <a16:creationId xmlns:a16="http://schemas.microsoft.com/office/drawing/2014/main" id="{92635225-8E4E-488A-BF15-6FE4671E28EE}"/>
                  </a:ext>
                </a:extLst>
              </p:cNvPr>
              <p:cNvSpPr>
                <a:spLocks noEditPoints="1"/>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 name="T114" fmla="*/ 120 w 296"/>
                  <a:gd name="T115" fmla="*/ 207 h 279"/>
                  <a:gd name="T116" fmla="*/ 227 w 296"/>
                  <a:gd name="T117" fmla="*/ 116 h 279"/>
                  <a:gd name="T118" fmla="*/ 182 w 296"/>
                  <a:gd name="T119" fmla="*/ 14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moveTo>
                      <a:pt x="222" y="84"/>
                    </a:moveTo>
                    <a:lnTo>
                      <a:pt x="222" y="84"/>
                    </a:lnTo>
                    <a:close/>
                    <a:moveTo>
                      <a:pt x="120" y="207"/>
                    </a:moveTo>
                    <a:lnTo>
                      <a:pt x="120" y="207"/>
                    </a:lnTo>
                    <a:close/>
                    <a:moveTo>
                      <a:pt x="227" y="116"/>
                    </a:moveTo>
                    <a:lnTo>
                      <a:pt x="227" y="116"/>
                    </a:lnTo>
                    <a:lnTo>
                      <a:pt x="227" y="116"/>
                    </a:lnTo>
                    <a:lnTo>
                      <a:pt x="227" y="116"/>
                    </a:lnTo>
                    <a:close/>
                    <a:moveTo>
                      <a:pt x="182" y="142"/>
                    </a:moveTo>
                    <a:lnTo>
                      <a:pt x="182" y="14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
                <a:extLst>
                  <a:ext uri="{FF2B5EF4-FFF2-40B4-BE49-F238E27FC236}">
                    <a16:creationId xmlns:a16="http://schemas.microsoft.com/office/drawing/2014/main" id="{9069CB45-1972-43F7-A043-94826FE89A4D}"/>
                  </a:ext>
                </a:extLst>
              </p:cNvPr>
              <p:cNvSpPr>
                <a:spLocks/>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7">
                <a:extLst>
                  <a:ext uri="{FF2B5EF4-FFF2-40B4-BE49-F238E27FC236}">
                    <a16:creationId xmlns:a16="http://schemas.microsoft.com/office/drawing/2014/main" id="{357F3A67-D288-4867-88BA-72BDF142BB1E}"/>
                  </a:ext>
                </a:extLst>
              </p:cNvPr>
              <p:cNvSpPr>
                <a:spLocks noChangeShapeType="1"/>
              </p:cNvSpPr>
              <p:nvPr/>
            </p:nvSpPr>
            <p:spPr bwMode="auto">
              <a:xfrm>
                <a:off x="6592" y="1691"/>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8">
                <a:extLst>
                  <a:ext uri="{FF2B5EF4-FFF2-40B4-BE49-F238E27FC236}">
                    <a16:creationId xmlns:a16="http://schemas.microsoft.com/office/drawing/2014/main" id="{D0E13CA2-FE3C-47B1-BC54-D13662809095}"/>
                  </a:ext>
                </a:extLst>
              </p:cNvPr>
              <p:cNvSpPr>
                <a:spLocks noChangeShapeType="1"/>
              </p:cNvSpPr>
              <p:nvPr/>
            </p:nvSpPr>
            <p:spPr bwMode="auto">
              <a:xfrm>
                <a:off x="6490" y="1814"/>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9">
                <a:extLst>
                  <a:ext uri="{FF2B5EF4-FFF2-40B4-BE49-F238E27FC236}">
                    <a16:creationId xmlns:a16="http://schemas.microsoft.com/office/drawing/2014/main" id="{ED902B1D-F9EE-4661-AC45-470F47B3709C}"/>
                  </a:ext>
                </a:extLst>
              </p:cNvPr>
              <p:cNvSpPr>
                <a:spLocks/>
              </p:cNvSpPr>
              <p:nvPr/>
            </p:nvSpPr>
            <p:spPr bwMode="auto">
              <a:xfrm>
                <a:off x="6597" y="17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10">
                <a:extLst>
                  <a:ext uri="{FF2B5EF4-FFF2-40B4-BE49-F238E27FC236}">
                    <a16:creationId xmlns:a16="http://schemas.microsoft.com/office/drawing/2014/main" id="{E5C99D5A-A476-4970-AE9D-4BFAF3B5DBBE}"/>
                  </a:ext>
                </a:extLst>
              </p:cNvPr>
              <p:cNvSpPr>
                <a:spLocks noChangeShapeType="1"/>
              </p:cNvSpPr>
              <p:nvPr/>
            </p:nvSpPr>
            <p:spPr bwMode="auto">
              <a:xfrm>
                <a:off x="6552" y="1749"/>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1">
                <a:extLst>
                  <a:ext uri="{FF2B5EF4-FFF2-40B4-BE49-F238E27FC236}">
                    <a16:creationId xmlns:a16="http://schemas.microsoft.com/office/drawing/2014/main" id="{B1CAB080-7A21-45AC-ADC5-FB52A3A79E75}"/>
                  </a:ext>
                </a:extLst>
              </p:cNvPr>
              <p:cNvSpPr>
                <a:spLocks/>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2">
                <a:extLst>
                  <a:ext uri="{FF2B5EF4-FFF2-40B4-BE49-F238E27FC236}">
                    <a16:creationId xmlns:a16="http://schemas.microsoft.com/office/drawing/2014/main" id="{FD11CD34-5FCB-4764-800E-6299762917E6}"/>
                  </a:ext>
                </a:extLst>
              </p:cNvPr>
              <p:cNvSpPr>
                <a:spLocks/>
              </p:cNvSpPr>
              <p:nvPr/>
            </p:nvSpPr>
            <p:spPr bwMode="auto">
              <a:xfrm>
                <a:off x="6370" y="1607"/>
                <a:ext cx="296" cy="279"/>
              </a:xfrm>
              <a:custGeom>
                <a:avLst/>
                <a:gdLst>
                  <a:gd name="T0" fmla="*/ 285 w 296"/>
                  <a:gd name="T1" fmla="*/ 3 h 279"/>
                  <a:gd name="T2" fmla="*/ 289 w 296"/>
                  <a:gd name="T3" fmla="*/ 9 h 279"/>
                  <a:gd name="T4" fmla="*/ 285 w 296"/>
                  <a:gd name="T5" fmla="*/ 14 h 279"/>
                  <a:gd name="T6" fmla="*/ 244 w 296"/>
                  <a:gd name="T7" fmla="*/ 24 h 279"/>
                  <a:gd name="T8" fmla="*/ 225 w 296"/>
                  <a:gd name="T9" fmla="*/ 41 h 279"/>
                  <a:gd name="T10" fmla="*/ 220 w 296"/>
                  <a:gd name="T11" fmla="*/ 50 h 279"/>
                  <a:gd name="T12" fmla="*/ 216 w 296"/>
                  <a:gd name="T13" fmla="*/ 56 h 279"/>
                  <a:gd name="T14" fmla="*/ 216 w 296"/>
                  <a:gd name="T15" fmla="*/ 86 h 279"/>
                  <a:gd name="T16" fmla="*/ 220 w 296"/>
                  <a:gd name="T17" fmla="*/ 91 h 279"/>
                  <a:gd name="T18" fmla="*/ 225 w 296"/>
                  <a:gd name="T19" fmla="*/ 105 h 279"/>
                  <a:gd name="T20" fmla="*/ 213 w 296"/>
                  <a:gd name="T21" fmla="*/ 129 h 279"/>
                  <a:gd name="T22" fmla="*/ 207 w 296"/>
                  <a:gd name="T23" fmla="*/ 138 h 279"/>
                  <a:gd name="T24" fmla="*/ 191 w 296"/>
                  <a:gd name="T25" fmla="*/ 140 h 279"/>
                  <a:gd name="T26" fmla="*/ 176 w 296"/>
                  <a:gd name="T27" fmla="*/ 146 h 279"/>
                  <a:gd name="T28" fmla="*/ 169 w 296"/>
                  <a:gd name="T29" fmla="*/ 166 h 279"/>
                  <a:gd name="T30" fmla="*/ 169 w 296"/>
                  <a:gd name="T31" fmla="*/ 170 h 279"/>
                  <a:gd name="T32" fmla="*/ 156 w 296"/>
                  <a:gd name="T33" fmla="*/ 174 h 279"/>
                  <a:gd name="T34" fmla="*/ 140 w 296"/>
                  <a:gd name="T35" fmla="*/ 178 h 279"/>
                  <a:gd name="T36" fmla="*/ 120 w 296"/>
                  <a:gd name="T37" fmla="*/ 204 h 279"/>
                  <a:gd name="T38" fmla="*/ 116 w 296"/>
                  <a:gd name="T39" fmla="*/ 209 h 279"/>
                  <a:gd name="T40" fmla="*/ 80 w 296"/>
                  <a:gd name="T41" fmla="*/ 209 h 279"/>
                  <a:gd name="T42" fmla="*/ 54 w 296"/>
                  <a:gd name="T43" fmla="*/ 213 h 279"/>
                  <a:gd name="T44" fmla="*/ 42 w 296"/>
                  <a:gd name="T45" fmla="*/ 219 h 279"/>
                  <a:gd name="T46" fmla="*/ 24 w 296"/>
                  <a:gd name="T47" fmla="*/ 241 h 279"/>
                  <a:gd name="T48" fmla="*/ 18 w 296"/>
                  <a:gd name="T49" fmla="*/ 249 h 279"/>
                  <a:gd name="T50" fmla="*/ 7 w 296"/>
                  <a:gd name="T51" fmla="*/ 258 h 279"/>
                  <a:gd name="T52" fmla="*/ 0 w 296"/>
                  <a:gd name="T53" fmla="*/ 271 h 279"/>
                  <a:gd name="T54" fmla="*/ 0 w 296"/>
                  <a:gd name="T55" fmla="*/ 277 h 279"/>
                  <a:gd name="T56" fmla="*/ 7 w 296"/>
                  <a:gd name="T57" fmla="*/ 275 h 279"/>
                  <a:gd name="T58" fmla="*/ 13 w 296"/>
                  <a:gd name="T59" fmla="*/ 262 h 279"/>
                  <a:gd name="T60" fmla="*/ 22 w 296"/>
                  <a:gd name="T61" fmla="*/ 256 h 279"/>
                  <a:gd name="T62" fmla="*/ 31 w 296"/>
                  <a:gd name="T63" fmla="*/ 241 h 279"/>
                  <a:gd name="T64" fmla="*/ 44 w 296"/>
                  <a:gd name="T65" fmla="*/ 226 h 279"/>
                  <a:gd name="T66" fmla="*/ 56 w 296"/>
                  <a:gd name="T67" fmla="*/ 217 h 279"/>
                  <a:gd name="T68" fmla="*/ 78 w 296"/>
                  <a:gd name="T69" fmla="*/ 215 h 279"/>
                  <a:gd name="T70" fmla="*/ 116 w 296"/>
                  <a:gd name="T71" fmla="*/ 217 h 279"/>
                  <a:gd name="T72" fmla="*/ 122 w 296"/>
                  <a:gd name="T73" fmla="*/ 213 h 279"/>
                  <a:gd name="T74" fmla="*/ 127 w 296"/>
                  <a:gd name="T75" fmla="*/ 207 h 279"/>
                  <a:gd name="T76" fmla="*/ 144 w 296"/>
                  <a:gd name="T77" fmla="*/ 183 h 279"/>
                  <a:gd name="T78" fmla="*/ 171 w 296"/>
                  <a:gd name="T79" fmla="*/ 178 h 279"/>
                  <a:gd name="T80" fmla="*/ 176 w 296"/>
                  <a:gd name="T81" fmla="*/ 166 h 279"/>
                  <a:gd name="T82" fmla="*/ 182 w 296"/>
                  <a:gd name="T83" fmla="*/ 151 h 279"/>
                  <a:gd name="T84" fmla="*/ 200 w 296"/>
                  <a:gd name="T85" fmla="*/ 146 h 279"/>
                  <a:gd name="T86" fmla="*/ 211 w 296"/>
                  <a:gd name="T87" fmla="*/ 142 h 279"/>
                  <a:gd name="T88" fmla="*/ 220 w 296"/>
                  <a:gd name="T89" fmla="*/ 132 h 279"/>
                  <a:gd name="T90" fmla="*/ 227 w 296"/>
                  <a:gd name="T91" fmla="*/ 116 h 279"/>
                  <a:gd name="T92" fmla="*/ 231 w 296"/>
                  <a:gd name="T93" fmla="*/ 99 h 279"/>
                  <a:gd name="T94" fmla="*/ 222 w 296"/>
                  <a:gd name="T95" fmla="*/ 84 h 279"/>
                  <a:gd name="T96" fmla="*/ 222 w 296"/>
                  <a:gd name="T97" fmla="*/ 56 h 279"/>
                  <a:gd name="T98" fmla="*/ 225 w 296"/>
                  <a:gd name="T99" fmla="*/ 54 h 279"/>
                  <a:gd name="T100" fmla="*/ 231 w 296"/>
                  <a:gd name="T101" fmla="*/ 46 h 279"/>
                  <a:gd name="T102" fmla="*/ 231 w 296"/>
                  <a:gd name="T103" fmla="*/ 43 h 279"/>
                  <a:gd name="T104" fmla="*/ 258 w 296"/>
                  <a:gd name="T105" fmla="*/ 27 h 279"/>
                  <a:gd name="T106" fmla="*/ 289 w 296"/>
                  <a:gd name="T107" fmla="*/ 20 h 279"/>
                  <a:gd name="T108" fmla="*/ 293 w 296"/>
                  <a:gd name="T109" fmla="*/ 16 h 279"/>
                  <a:gd name="T110" fmla="*/ 291 w 296"/>
                  <a:gd name="T111" fmla="*/ 7 h 279"/>
                  <a:gd name="T112" fmla="*/ 285 w 296"/>
                  <a:gd name="T113" fmla="*/ 3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6" h="279">
                    <a:moveTo>
                      <a:pt x="285" y="3"/>
                    </a:moveTo>
                    <a:lnTo>
                      <a:pt x="285" y="3"/>
                    </a:lnTo>
                    <a:lnTo>
                      <a:pt x="285" y="3"/>
                    </a:lnTo>
                    <a:lnTo>
                      <a:pt x="285" y="7"/>
                    </a:lnTo>
                    <a:lnTo>
                      <a:pt x="285" y="9"/>
                    </a:lnTo>
                    <a:lnTo>
                      <a:pt x="289" y="9"/>
                    </a:lnTo>
                    <a:lnTo>
                      <a:pt x="289" y="14"/>
                    </a:lnTo>
                    <a:lnTo>
                      <a:pt x="289" y="14"/>
                    </a:lnTo>
                    <a:lnTo>
                      <a:pt x="285" y="14"/>
                    </a:lnTo>
                    <a:lnTo>
                      <a:pt x="260" y="18"/>
                    </a:lnTo>
                    <a:lnTo>
                      <a:pt x="256" y="20"/>
                    </a:lnTo>
                    <a:lnTo>
                      <a:pt x="244" y="24"/>
                    </a:lnTo>
                    <a:lnTo>
                      <a:pt x="236" y="31"/>
                    </a:lnTo>
                    <a:lnTo>
                      <a:pt x="227" y="39"/>
                    </a:lnTo>
                    <a:lnTo>
                      <a:pt x="225" y="41"/>
                    </a:lnTo>
                    <a:lnTo>
                      <a:pt x="225" y="43"/>
                    </a:lnTo>
                    <a:lnTo>
                      <a:pt x="220" y="48"/>
                    </a:lnTo>
                    <a:lnTo>
                      <a:pt x="220" y="50"/>
                    </a:lnTo>
                    <a:lnTo>
                      <a:pt x="218" y="52"/>
                    </a:lnTo>
                    <a:lnTo>
                      <a:pt x="220" y="52"/>
                    </a:lnTo>
                    <a:lnTo>
                      <a:pt x="216" y="56"/>
                    </a:lnTo>
                    <a:lnTo>
                      <a:pt x="216" y="61"/>
                    </a:lnTo>
                    <a:lnTo>
                      <a:pt x="213" y="73"/>
                    </a:lnTo>
                    <a:lnTo>
                      <a:pt x="216" y="86"/>
                    </a:lnTo>
                    <a:lnTo>
                      <a:pt x="216" y="86"/>
                    </a:lnTo>
                    <a:lnTo>
                      <a:pt x="220" y="91"/>
                    </a:lnTo>
                    <a:lnTo>
                      <a:pt x="220" y="91"/>
                    </a:lnTo>
                    <a:lnTo>
                      <a:pt x="225" y="97"/>
                    </a:lnTo>
                    <a:lnTo>
                      <a:pt x="225" y="99"/>
                    </a:lnTo>
                    <a:lnTo>
                      <a:pt x="225" y="105"/>
                    </a:lnTo>
                    <a:lnTo>
                      <a:pt x="222" y="114"/>
                    </a:lnTo>
                    <a:lnTo>
                      <a:pt x="218" y="121"/>
                    </a:lnTo>
                    <a:lnTo>
                      <a:pt x="213" y="129"/>
                    </a:lnTo>
                    <a:lnTo>
                      <a:pt x="213" y="132"/>
                    </a:lnTo>
                    <a:lnTo>
                      <a:pt x="209" y="136"/>
                    </a:lnTo>
                    <a:lnTo>
                      <a:pt x="207" y="138"/>
                    </a:lnTo>
                    <a:lnTo>
                      <a:pt x="203" y="140"/>
                    </a:lnTo>
                    <a:lnTo>
                      <a:pt x="200" y="140"/>
                    </a:lnTo>
                    <a:lnTo>
                      <a:pt x="191" y="140"/>
                    </a:lnTo>
                    <a:lnTo>
                      <a:pt x="182" y="142"/>
                    </a:lnTo>
                    <a:lnTo>
                      <a:pt x="176" y="144"/>
                    </a:lnTo>
                    <a:lnTo>
                      <a:pt x="176" y="146"/>
                    </a:lnTo>
                    <a:lnTo>
                      <a:pt x="169" y="155"/>
                    </a:lnTo>
                    <a:lnTo>
                      <a:pt x="169" y="159"/>
                    </a:lnTo>
                    <a:lnTo>
                      <a:pt x="169" y="166"/>
                    </a:lnTo>
                    <a:lnTo>
                      <a:pt x="169" y="166"/>
                    </a:lnTo>
                    <a:lnTo>
                      <a:pt x="169" y="168"/>
                    </a:lnTo>
                    <a:lnTo>
                      <a:pt x="169" y="170"/>
                    </a:lnTo>
                    <a:lnTo>
                      <a:pt x="167" y="174"/>
                    </a:lnTo>
                    <a:lnTo>
                      <a:pt x="165" y="174"/>
                    </a:lnTo>
                    <a:lnTo>
                      <a:pt x="156" y="174"/>
                    </a:lnTo>
                    <a:lnTo>
                      <a:pt x="144" y="176"/>
                    </a:lnTo>
                    <a:lnTo>
                      <a:pt x="144" y="176"/>
                    </a:lnTo>
                    <a:lnTo>
                      <a:pt x="140" y="178"/>
                    </a:lnTo>
                    <a:lnTo>
                      <a:pt x="131" y="189"/>
                    </a:lnTo>
                    <a:lnTo>
                      <a:pt x="125" y="196"/>
                    </a:lnTo>
                    <a:lnTo>
                      <a:pt x="120" y="204"/>
                    </a:lnTo>
                    <a:lnTo>
                      <a:pt x="120" y="207"/>
                    </a:lnTo>
                    <a:lnTo>
                      <a:pt x="118" y="209"/>
                    </a:lnTo>
                    <a:lnTo>
                      <a:pt x="116" y="209"/>
                    </a:lnTo>
                    <a:lnTo>
                      <a:pt x="113" y="210"/>
                    </a:lnTo>
                    <a:lnTo>
                      <a:pt x="93" y="210"/>
                    </a:lnTo>
                    <a:lnTo>
                      <a:pt x="80" y="209"/>
                    </a:lnTo>
                    <a:lnTo>
                      <a:pt x="69" y="207"/>
                    </a:lnTo>
                    <a:lnTo>
                      <a:pt x="62" y="209"/>
                    </a:lnTo>
                    <a:lnTo>
                      <a:pt x="54" y="213"/>
                    </a:lnTo>
                    <a:lnTo>
                      <a:pt x="44" y="215"/>
                    </a:lnTo>
                    <a:lnTo>
                      <a:pt x="44" y="217"/>
                    </a:lnTo>
                    <a:lnTo>
                      <a:pt x="42" y="219"/>
                    </a:lnTo>
                    <a:lnTo>
                      <a:pt x="40" y="221"/>
                    </a:lnTo>
                    <a:lnTo>
                      <a:pt x="27" y="234"/>
                    </a:lnTo>
                    <a:lnTo>
                      <a:pt x="24" y="241"/>
                    </a:lnTo>
                    <a:lnTo>
                      <a:pt x="24" y="239"/>
                    </a:lnTo>
                    <a:lnTo>
                      <a:pt x="22" y="245"/>
                    </a:lnTo>
                    <a:lnTo>
                      <a:pt x="18" y="249"/>
                    </a:lnTo>
                    <a:lnTo>
                      <a:pt x="13" y="251"/>
                    </a:lnTo>
                    <a:lnTo>
                      <a:pt x="11" y="256"/>
                    </a:lnTo>
                    <a:lnTo>
                      <a:pt x="7" y="258"/>
                    </a:lnTo>
                    <a:lnTo>
                      <a:pt x="5" y="264"/>
                    </a:lnTo>
                    <a:lnTo>
                      <a:pt x="0" y="269"/>
                    </a:lnTo>
                    <a:lnTo>
                      <a:pt x="0" y="271"/>
                    </a:lnTo>
                    <a:lnTo>
                      <a:pt x="0" y="273"/>
                    </a:lnTo>
                    <a:lnTo>
                      <a:pt x="0" y="275"/>
                    </a:lnTo>
                    <a:lnTo>
                      <a:pt x="0" y="277"/>
                    </a:lnTo>
                    <a:lnTo>
                      <a:pt x="3" y="279"/>
                    </a:lnTo>
                    <a:lnTo>
                      <a:pt x="5" y="277"/>
                    </a:lnTo>
                    <a:lnTo>
                      <a:pt x="7" y="275"/>
                    </a:lnTo>
                    <a:lnTo>
                      <a:pt x="7" y="273"/>
                    </a:lnTo>
                    <a:lnTo>
                      <a:pt x="11" y="269"/>
                    </a:lnTo>
                    <a:lnTo>
                      <a:pt x="13" y="262"/>
                    </a:lnTo>
                    <a:lnTo>
                      <a:pt x="16" y="260"/>
                    </a:lnTo>
                    <a:lnTo>
                      <a:pt x="18" y="258"/>
                    </a:lnTo>
                    <a:lnTo>
                      <a:pt x="22" y="256"/>
                    </a:lnTo>
                    <a:lnTo>
                      <a:pt x="27" y="249"/>
                    </a:lnTo>
                    <a:lnTo>
                      <a:pt x="31" y="241"/>
                    </a:lnTo>
                    <a:lnTo>
                      <a:pt x="31" y="241"/>
                    </a:lnTo>
                    <a:lnTo>
                      <a:pt x="31" y="239"/>
                    </a:lnTo>
                    <a:lnTo>
                      <a:pt x="38" y="232"/>
                    </a:lnTo>
                    <a:lnTo>
                      <a:pt x="44" y="226"/>
                    </a:lnTo>
                    <a:lnTo>
                      <a:pt x="47" y="223"/>
                    </a:lnTo>
                    <a:lnTo>
                      <a:pt x="49" y="221"/>
                    </a:lnTo>
                    <a:lnTo>
                      <a:pt x="56" y="217"/>
                    </a:lnTo>
                    <a:lnTo>
                      <a:pt x="62" y="215"/>
                    </a:lnTo>
                    <a:lnTo>
                      <a:pt x="69" y="213"/>
                    </a:lnTo>
                    <a:lnTo>
                      <a:pt x="78" y="215"/>
                    </a:lnTo>
                    <a:lnTo>
                      <a:pt x="93" y="217"/>
                    </a:lnTo>
                    <a:lnTo>
                      <a:pt x="113" y="217"/>
                    </a:lnTo>
                    <a:lnTo>
                      <a:pt x="116" y="217"/>
                    </a:lnTo>
                    <a:lnTo>
                      <a:pt x="120" y="215"/>
                    </a:lnTo>
                    <a:lnTo>
                      <a:pt x="118" y="215"/>
                    </a:lnTo>
                    <a:lnTo>
                      <a:pt x="122" y="213"/>
                    </a:lnTo>
                    <a:lnTo>
                      <a:pt x="125" y="213"/>
                    </a:lnTo>
                    <a:lnTo>
                      <a:pt x="125" y="209"/>
                    </a:lnTo>
                    <a:lnTo>
                      <a:pt x="127" y="207"/>
                    </a:lnTo>
                    <a:lnTo>
                      <a:pt x="129" y="200"/>
                    </a:lnTo>
                    <a:lnTo>
                      <a:pt x="134" y="194"/>
                    </a:lnTo>
                    <a:lnTo>
                      <a:pt x="144" y="183"/>
                    </a:lnTo>
                    <a:lnTo>
                      <a:pt x="147" y="183"/>
                    </a:lnTo>
                    <a:lnTo>
                      <a:pt x="165" y="180"/>
                    </a:lnTo>
                    <a:lnTo>
                      <a:pt x="171" y="178"/>
                    </a:lnTo>
                    <a:lnTo>
                      <a:pt x="176" y="174"/>
                    </a:lnTo>
                    <a:lnTo>
                      <a:pt x="176" y="170"/>
                    </a:lnTo>
                    <a:lnTo>
                      <a:pt x="176" y="166"/>
                    </a:lnTo>
                    <a:lnTo>
                      <a:pt x="176" y="166"/>
                    </a:lnTo>
                    <a:lnTo>
                      <a:pt x="176" y="157"/>
                    </a:lnTo>
                    <a:lnTo>
                      <a:pt x="182" y="151"/>
                    </a:lnTo>
                    <a:lnTo>
                      <a:pt x="187" y="146"/>
                    </a:lnTo>
                    <a:lnTo>
                      <a:pt x="193" y="146"/>
                    </a:lnTo>
                    <a:lnTo>
                      <a:pt x="200" y="146"/>
                    </a:lnTo>
                    <a:lnTo>
                      <a:pt x="203" y="146"/>
                    </a:lnTo>
                    <a:lnTo>
                      <a:pt x="207" y="144"/>
                    </a:lnTo>
                    <a:lnTo>
                      <a:pt x="211" y="142"/>
                    </a:lnTo>
                    <a:lnTo>
                      <a:pt x="213" y="140"/>
                    </a:lnTo>
                    <a:lnTo>
                      <a:pt x="218" y="136"/>
                    </a:lnTo>
                    <a:lnTo>
                      <a:pt x="220" y="132"/>
                    </a:lnTo>
                    <a:lnTo>
                      <a:pt x="218" y="134"/>
                    </a:lnTo>
                    <a:lnTo>
                      <a:pt x="222" y="123"/>
                    </a:lnTo>
                    <a:lnTo>
                      <a:pt x="227" y="116"/>
                    </a:lnTo>
                    <a:lnTo>
                      <a:pt x="231" y="110"/>
                    </a:lnTo>
                    <a:lnTo>
                      <a:pt x="231" y="104"/>
                    </a:lnTo>
                    <a:lnTo>
                      <a:pt x="231" y="99"/>
                    </a:lnTo>
                    <a:lnTo>
                      <a:pt x="229" y="93"/>
                    </a:lnTo>
                    <a:lnTo>
                      <a:pt x="225" y="86"/>
                    </a:lnTo>
                    <a:lnTo>
                      <a:pt x="222" y="84"/>
                    </a:lnTo>
                    <a:lnTo>
                      <a:pt x="220" y="73"/>
                    </a:lnTo>
                    <a:lnTo>
                      <a:pt x="222" y="61"/>
                    </a:lnTo>
                    <a:lnTo>
                      <a:pt x="222" y="56"/>
                    </a:lnTo>
                    <a:lnTo>
                      <a:pt x="225" y="56"/>
                    </a:lnTo>
                    <a:lnTo>
                      <a:pt x="225" y="54"/>
                    </a:lnTo>
                    <a:lnTo>
                      <a:pt x="225" y="54"/>
                    </a:lnTo>
                    <a:lnTo>
                      <a:pt x="227" y="52"/>
                    </a:lnTo>
                    <a:lnTo>
                      <a:pt x="225" y="52"/>
                    </a:lnTo>
                    <a:lnTo>
                      <a:pt x="231" y="46"/>
                    </a:lnTo>
                    <a:lnTo>
                      <a:pt x="229" y="46"/>
                    </a:lnTo>
                    <a:lnTo>
                      <a:pt x="231" y="43"/>
                    </a:lnTo>
                    <a:lnTo>
                      <a:pt x="231" y="43"/>
                    </a:lnTo>
                    <a:lnTo>
                      <a:pt x="238" y="33"/>
                    </a:lnTo>
                    <a:lnTo>
                      <a:pt x="247" y="31"/>
                    </a:lnTo>
                    <a:lnTo>
                      <a:pt x="258" y="27"/>
                    </a:lnTo>
                    <a:lnTo>
                      <a:pt x="262" y="24"/>
                    </a:lnTo>
                    <a:lnTo>
                      <a:pt x="285" y="20"/>
                    </a:lnTo>
                    <a:lnTo>
                      <a:pt x="289" y="20"/>
                    </a:lnTo>
                    <a:lnTo>
                      <a:pt x="289" y="20"/>
                    </a:lnTo>
                    <a:lnTo>
                      <a:pt x="291" y="18"/>
                    </a:lnTo>
                    <a:lnTo>
                      <a:pt x="293" y="16"/>
                    </a:lnTo>
                    <a:lnTo>
                      <a:pt x="296" y="14"/>
                    </a:lnTo>
                    <a:lnTo>
                      <a:pt x="293" y="9"/>
                    </a:lnTo>
                    <a:lnTo>
                      <a:pt x="291" y="7"/>
                    </a:lnTo>
                    <a:lnTo>
                      <a:pt x="289" y="3"/>
                    </a:lnTo>
                    <a:lnTo>
                      <a:pt x="289" y="0"/>
                    </a:lnTo>
                    <a:lnTo>
                      <a:pt x="285"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13">
                <a:extLst>
                  <a:ext uri="{FF2B5EF4-FFF2-40B4-BE49-F238E27FC236}">
                    <a16:creationId xmlns:a16="http://schemas.microsoft.com/office/drawing/2014/main" id="{77841D19-4A96-451B-A376-31C731643EB1}"/>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4">
                <a:extLst>
                  <a:ext uri="{FF2B5EF4-FFF2-40B4-BE49-F238E27FC236}">
                    <a16:creationId xmlns:a16="http://schemas.microsoft.com/office/drawing/2014/main" id="{F2A52F72-3A96-4F15-8B9A-45F2459A7363}"/>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15">
                <a:extLst>
                  <a:ext uri="{FF2B5EF4-FFF2-40B4-BE49-F238E27FC236}">
                    <a16:creationId xmlns:a16="http://schemas.microsoft.com/office/drawing/2014/main" id="{3A2CC9E9-67CA-4B7D-9FE4-A7FBA22AA0D5}"/>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6">
                <a:extLst>
                  <a:ext uri="{FF2B5EF4-FFF2-40B4-BE49-F238E27FC236}">
                    <a16:creationId xmlns:a16="http://schemas.microsoft.com/office/drawing/2014/main" id="{A1218BC2-4CF8-4707-A8F0-E9A7570D58CD}"/>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6 w 9"/>
                  <a:gd name="T13" fmla="*/ 7 h 9"/>
                  <a:gd name="T14" fmla="*/ 9 w 9"/>
                  <a:gd name="T15" fmla="*/ 7 h 9"/>
                  <a:gd name="T16" fmla="*/ 9 w 9"/>
                  <a:gd name="T17" fmla="*/ 3 h 9"/>
                  <a:gd name="T18" fmla="*/ 6 w 9"/>
                  <a:gd name="T19" fmla="*/ 0 h 9"/>
                  <a:gd name="T20" fmla="*/ 2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2" y="0"/>
                    </a:moveTo>
                    <a:lnTo>
                      <a:pt x="2" y="3"/>
                    </a:lnTo>
                    <a:lnTo>
                      <a:pt x="0" y="5"/>
                    </a:lnTo>
                    <a:lnTo>
                      <a:pt x="0" y="7"/>
                    </a:lnTo>
                    <a:lnTo>
                      <a:pt x="2" y="9"/>
                    </a:lnTo>
                    <a:lnTo>
                      <a:pt x="2" y="9"/>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17">
                <a:extLst>
                  <a:ext uri="{FF2B5EF4-FFF2-40B4-BE49-F238E27FC236}">
                    <a16:creationId xmlns:a16="http://schemas.microsoft.com/office/drawing/2014/main" id="{434B66D4-A47D-4DEB-8D31-9D1955FE6E08}"/>
                  </a:ext>
                </a:extLst>
              </p:cNvPr>
              <p:cNvSpPr>
                <a:spLocks noEditPoints="1"/>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 name="T34" fmla="*/ 4 w 18"/>
                  <a:gd name="T35" fmla="*/ 3 h 9"/>
                  <a:gd name="T36" fmla="*/ 4 w 18"/>
                  <a:gd name="T37" fmla="*/ 3 h 9"/>
                  <a:gd name="T38" fmla="*/ 9 w 18"/>
                  <a:gd name="T39" fmla="*/ 3 h 9"/>
                  <a:gd name="T40" fmla="*/ 4 w 18"/>
                  <a:gd name="T41" fmla="*/ 3 h 9"/>
                  <a:gd name="T42" fmla="*/ 9 w 18"/>
                  <a:gd name="T43" fmla="*/ 3 h 9"/>
                  <a:gd name="T44" fmla="*/ 9 w 18"/>
                  <a:gd name="T45" fmla="*/ 3 h 9"/>
                  <a:gd name="T46" fmla="*/ 9 w 18"/>
                  <a:gd name="T47" fmla="*/ 5 h 9"/>
                  <a:gd name="T48" fmla="*/ 9 w 18"/>
                  <a:gd name="T49" fmla="*/ 3 h 9"/>
                  <a:gd name="T50" fmla="*/ 4 w 18"/>
                  <a:gd name="T51" fmla="*/ 3 h 9"/>
                  <a:gd name="T52" fmla="*/ 4 w 18"/>
                  <a:gd name="T5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moveTo>
                      <a:pt x="4" y="3"/>
                    </a:moveTo>
                    <a:lnTo>
                      <a:pt x="4" y="3"/>
                    </a:lnTo>
                    <a:lnTo>
                      <a:pt x="9" y="3"/>
                    </a:lnTo>
                    <a:lnTo>
                      <a:pt x="4" y="3"/>
                    </a:lnTo>
                    <a:close/>
                    <a:moveTo>
                      <a:pt x="9" y="3"/>
                    </a:moveTo>
                    <a:lnTo>
                      <a:pt x="9" y="3"/>
                    </a:lnTo>
                    <a:lnTo>
                      <a:pt x="9" y="5"/>
                    </a:lnTo>
                    <a:lnTo>
                      <a:pt x="9" y="3"/>
                    </a:lnTo>
                    <a:close/>
                    <a:moveTo>
                      <a:pt x="4" y="3"/>
                    </a:moveTo>
                    <a:lnTo>
                      <a:pt x="4"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8">
                <a:extLst>
                  <a:ext uri="{FF2B5EF4-FFF2-40B4-BE49-F238E27FC236}">
                    <a16:creationId xmlns:a16="http://schemas.microsoft.com/office/drawing/2014/main" id="{CB636E07-15A0-4EE7-B4B1-5166C6782BA8}"/>
                  </a:ext>
                </a:extLst>
              </p:cNvPr>
              <p:cNvSpPr>
                <a:spLocks/>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19">
                <a:extLst>
                  <a:ext uri="{FF2B5EF4-FFF2-40B4-BE49-F238E27FC236}">
                    <a16:creationId xmlns:a16="http://schemas.microsoft.com/office/drawing/2014/main" id="{C186BAFD-778B-4EED-B4D8-C21E6FC8FF5A}"/>
                  </a:ext>
                </a:extLst>
              </p:cNvPr>
              <p:cNvSpPr>
                <a:spLocks/>
              </p:cNvSpPr>
              <p:nvPr/>
            </p:nvSpPr>
            <p:spPr bwMode="auto">
              <a:xfrm>
                <a:off x="6652" y="1610"/>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20">
                <a:extLst>
                  <a:ext uri="{FF2B5EF4-FFF2-40B4-BE49-F238E27FC236}">
                    <a16:creationId xmlns:a16="http://schemas.microsoft.com/office/drawing/2014/main" id="{8ED5094D-8437-4A53-A6DD-3BB0B08AC0CC}"/>
                  </a:ext>
                </a:extLst>
              </p:cNvPr>
              <p:cNvSpPr>
                <a:spLocks/>
              </p:cNvSpPr>
              <p:nvPr/>
            </p:nvSpPr>
            <p:spPr bwMode="auto">
              <a:xfrm>
                <a:off x="6657" y="1610"/>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Line 21">
                <a:extLst>
                  <a:ext uri="{FF2B5EF4-FFF2-40B4-BE49-F238E27FC236}">
                    <a16:creationId xmlns:a16="http://schemas.microsoft.com/office/drawing/2014/main" id="{AB1C3469-4ADE-48CD-A083-C51AD4D3BF42}"/>
                  </a:ext>
                </a:extLst>
              </p:cNvPr>
              <p:cNvSpPr>
                <a:spLocks noChangeShapeType="1"/>
              </p:cNvSpPr>
              <p:nvPr/>
            </p:nvSpPr>
            <p:spPr bwMode="auto">
              <a:xfrm>
                <a:off x="6652" y="1610"/>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22">
                <a:extLst>
                  <a:ext uri="{FF2B5EF4-FFF2-40B4-BE49-F238E27FC236}">
                    <a16:creationId xmlns:a16="http://schemas.microsoft.com/office/drawing/2014/main" id="{220C0A52-8604-4E5C-822D-A3D7C0BF1B8A}"/>
                  </a:ext>
                </a:extLst>
              </p:cNvPr>
              <p:cNvSpPr>
                <a:spLocks/>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3">
                <a:extLst>
                  <a:ext uri="{FF2B5EF4-FFF2-40B4-BE49-F238E27FC236}">
                    <a16:creationId xmlns:a16="http://schemas.microsoft.com/office/drawing/2014/main" id="{D08B03E9-3342-472B-96A0-C0F3245B59B9}"/>
                  </a:ext>
                </a:extLst>
              </p:cNvPr>
              <p:cNvSpPr>
                <a:spLocks/>
              </p:cNvSpPr>
              <p:nvPr/>
            </p:nvSpPr>
            <p:spPr bwMode="auto">
              <a:xfrm>
                <a:off x="6648" y="1607"/>
                <a:ext cx="18" cy="9"/>
              </a:xfrm>
              <a:custGeom>
                <a:avLst/>
                <a:gdLst>
                  <a:gd name="T0" fmla="*/ 9 w 18"/>
                  <a:gd name="T1" fmla="*/ 0 h 9"/>
                  <a:gd name="T2" fmla="*/ 9 w 18"/>
                  <a:gd name="T3" fmla="*/ 0 h 9"/>
                  <a:gd name="T4" fmla="*/ 4 w 18"/>
                  <a:gd name="T5" fmla="*/ 3 h 9"/>
                  <a:gd name="T6" fmla="*/ 2 w 18"/>
                  <a:gd name="T7" fmla="*/ 3 h 9"/>
                  <a:gd name="T8" fmla="*/ 0 w 18"/>
                  <a:gd name="T9" fmla="*/ 3 h 9"/>
                  <a:gd name="T10" fmla="*/ 0 w 18"/>
                  <a:gd name="T11" fmla="*/ 5 h 9"/>
                  <a:gd name="T12" fmla="*/ 0 w 18"/>
                  <a:gd name="T13" fmla="*/ 9 h 9"/>
                  <a:gd name="T14" fmla="*/ 2 w 18"/>
                  <a:gd name="T15" fmla="*/ 9 h 9"/>
                  <a:gd name="T16" fmla="*/ 9 w 18"/>
                  <a:gd name="T17" fmla="*/ 9 h 9"/>
                  <a:gd name="T18" fmla="*/ 9 w 18"/>
                  <a:gd name="T19" fmla="*/ 9 h 9"/>
                  <a:gd name="T20" fmla="*/ 9 w 18"/>
                  <a:gd name="T21" fmla="*/ 9 h 9"/>
                  <a:gd name="T22" fmla="*/ 11 w 18"/>
                  <a:gd name="T23" fmla="*/ 9 h 9"/>
                  <a:gd name="T24" fmla="*/ 13 w 18"/>
                  <a:gd name="T25" fmla="*/ 5 h 9"/>
                  <a:gd name="T26" fmla="*/ 18 w 18"/>
                  <a:gd name="T27" fmla="*/ 3 h 9"/>
                  <a:gd name="T28" fmla="*/ 13 w 18"/>
                  <a:gd name="T29" fmla="*/ 3 h 9"/>
                  <a:gd name="T30" fmla="*/ 11 w 18"/>
                  <a:gd name="T31" fmla="*/ 0 h 9"/>
                  <a:gd name="T32" fmla="*/ 9 w 1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9" y="0"/>
                    </a:moveTo>
                    <a:lnTo>
                      <a:pt x="9" y="0"/>
                    </a:lnTo>
                    <a:lnTo>
                      <a:pt x="4" y="3"/>
                    </a:lnTo>
                    <a:lnTo>
                      <a:pt x="2" y="3"/>
                    </a:lnTo>
                    <a:lnTo>
                      <a:pt x="0" y="3"/>
                    </a:lnTo>
                    <a:lnTo>
                      <a:pt x="0" y="5"/>
                    </a:lnTo>
                    <a:lnTo>
                      <a:pt x="0" y="9"/>
                    </a:lnTo>
                    <a:lnTo>
                      <a:pt x="2" y="9"/>
                    </a:lnTo>
                    <a:lnTo>
                      <a:pt x="9" y="9"/>
                    </a:lnTo>
                    <a:lnTo>
                      <a:pt x="9" y="9"/>
                    </a:lnTo>
                    <a:lnTo>
                      <a:pt x="9" y="9"/>
                    </a:lnTo>
                    <a:lnTo>
                      <a:pt x="11" y="9"/>
                    </a:lnTo>
                    <a:lnTo>
                      <a:pt x="13" y="5"/>
                    </a:lnTo>
                    <a:lnTo>
                      <a:pt x="18" y="3"/>
                    </a:lnTo>
                    <a:lnTo>
                      <a:pt x="13" y="3"/>
                    </a:lnTo>
                    <a:lnTo>
                      <a:pt x="11" y="0"/>
                    </a:lnTo>
                    <a:lnTo>
                      <a:pt x="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24">
                <a:extLst>
                  <a:ext uri="{FF2B5EF4-FFF2-40B4-BE49-F238E27FC236}">
                    <a16:creationId xmlns:a16="http://schemas.microsoft.com/office/drawing/2014/main" id="{FC012697-4F0E-4F61-8B78-8320CEAA6579}"/>
                  </a:ext>
                </a:extLst>
              </p:cNvPr>
              <p:cNvSpPr>
                <a:spLocks/>
              </p:cNvSpPr>
              <p:nvPr/>
            </p:nvSpPr>
            <p:spPr bwMode="auto">
              <a:xfrm>
                <a:off x="6648" y="1616"/>
                <a:ext cx="9" cy="0"/>
              </a:xfrm>
              <a:custGeom>
                <a:avLst/>
                <a:gdLst>
                  <a:gd name="T0" fmla="*/ 0 w 9"/>
                  <a:gd name="T1" fmla="*/ 0 w 9"/>
                  <a:gd name="T2" fmla="*/ 9 w 9"/>
                  <a:gd name="T3" fmla="*/ 0 w 9"/>
                </a:gdLst>
                <a:ahLst/>
                <a:cxnLst>
                  <a:cxn ang="0">
                    <a:pos x="T0" y="0"/>
                  </a:cxn>
                  <a:cxn ang="0">
                    <a:pos x="T1" y="0"/>
                  </a:cxn>
                  <a:cxn ang="0">
                    <a:pos x="T2" y="0"/>
                  </a:cxn>
                  <a:cxn ang="0">
                    <a:pos x="T3" y="0"/>
                  </a:cxn>
                </a:cxnLst>
                <a:rect l="0" t="0" r="r" b="b"/>
                <a:pathLst>
                  <a:path w="9">
                    <a:moveTo>
                      <a:pt x="0" y="0"/>
                    </a:moveTo>
                    <a:lnTo>
                      <a:pt x="0" y="0"/>
                    </a:lnTo>
                    <a:lnTo>
                      <a:pt x="9"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25">
                <a:extLst>
                  <a:ext uri="{FF2B5EF4-FFF2-40B4-BE49-F238E27FC236}">
                    <a16:creationId xmlns:a16="http://schemas.microsoft.com/office/drawing/2014/main" id="{BDA4F628-BBBB-4E52-BB73-CC357D047B5A}"/>
                  </a:ext>
                </a:extLst>
              </p:cNvPr>
              <p:cNvSpPr>
                <a:spLocks/>
              </p:cNvSpPr>
              <p:nvPr/>
            </p:nvSpPr>
            <p:spPr bwMode="auto">
              <a:xfrm>
                <a:off x="6657" y="1616"/>
                <a:ext cx="0" cy="9"/>
              </a:xfrm>
              <a:custGeom>
                <a:avLst/>
                <a:gdLst>
                  <a:gd name="T0" fmla="*/ 0 h 9"/>
                  <a:gd name="T1" fmla="*/ 0 h 9"/>
                  <a:gd name="T2" fmla="*/ 9 h 9"/>
                  <a:gd name="T3" fmla="*/ 0 h 9"/>
                </a:gdLst>
                <a:ahLst/>
                <a:cxnLst>
                  <a:cxn ang="0">
                    <a:pos x="0" y="T0"/>
                  </a:cxn>
                  <a:cxn ang="0">
                    <a:pos x="0" y="T1"/>
                  </a:cxn>
                  <a:cxn ang="0">
                    <a:pos x="0" y="T2"/>
                  </a:cxn>
                  <a:cxn ang="0">
                    <a:pos x="0" y="T3"/>
                  </a:cxn>
                </a:cxnLst>
                <a:rect l="0" t="0" r="r" b="b"/>
                <a:pathLst>
                  <a:path h="9">
                    <a:moveTo>
                      <a:pt x="0" y="0"/>
                    </a:moveTo>
                    <a:lnTo>
                      <a:pt x="0" y="0"/>
                    </a:lnTo>
                    <a:lnTo>
                      <a:pt x="0" y="9"/>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26">
                <a:extLst>
                  <a:ext uri="{FF2B5EF4-FFF2-40B4-BE49-F238E27FC236}">
                    <a16:creationId xmlns:a16="http://schemas.microsoft.com/office/drawing/2014/main" id="{FAE426E5-8152-4B5F-A04F-8C65B3CDEC2B}"/>
                  </a:ext>
                </a:extLst>
              </p:cNvPr>
              <p:cNvSpPr>
                <a:spLocks noEditPoints="1"/>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 name="T30" fmla="*/ 6 w 9"/>
                  <a:gd name="T31" fmla="*/ 3 h 9"/>
                  <a:gd name="T32" fmla="*/ 6 w 9"/>
                  <a:gd name="T33" fmla="*/ 3 h 9"/>
                  <a:gd name="T34" fmla="*/ 4 w 9"/>
                  <a:gd name="T35" fmla="*/ 9 h 9"/>
                  <a:gd name="T36" fmla="*/ 4 w 9"/>
                  <a:gd name="T37" fmla="*/ 9 h 9"/>
                  <a:gd name="T38" fmla="*/ 6 w 9"/>
                  <a:gd name="T39" fmla="*/ 9 h 9"/>
                  <a:gd name="T40" fmla="*/ 4 w 9"/>
                  <a:gd name="T4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moveTo>
                      <a:pt x="6" y="3"/>
                    </a:moveTo>
                    <a:lnTo>
                      <a:pt x="6" y="3"/>
                    </a:lnTo>
                    <a:close/>
                    <a:moveTo>
                      <a:pt x="4" y="9"/>
                    </a:moveTo>
                    <a:lnTo>
                      <a:pt x="4" y="9"/>
                    </a:lnTo>
                    <a:lnTo>
                      <a:pt x="6" y="9"/>
                    </a:lnTo>
                    <a:lnTo>
                      <a:pt x="4"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7">
                <a:extLst>
                  <a:ext uri="{FF2B5EF4-FFF2-40B4-BE49-F238E27FC236}">
                    <a16:creationId xmlns:a16="http://schemas.microsoft.com/office/drawing/2014/main" id="{95FAAE0B-F368-4454-979C-50421AD66A3A}"/>
                  </a:ext>
                </a:extLst>
              </p:cNvPr>
              <p:cNvSpPr>
                <a:spLocks/>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28">
                <a:extLst>
                  <a:ext uri="{FF2B5EF4-FFF2-40B4-BE49-F238E27FC236}">
                    <a16:creationId xmlns:a16="http://schemas.microsoft.com/office/drawing/2014/main" id="{4674B68A-4783-4592-AF4A-F5A76640AA7A}"/>
                  </a:ext>
                </a:extLst>
              </p:cNvPr>
              <p:cNvSpPr>
                <a:spLocks noChangeShapeType="1"/>
              </p:cNvSpPr>
              <p:nvPr/>
            </p:nvSpPr>
            <p:spPr bwMode="auto">
              <a:xfrm>
                <a:off x="6663" y="1610"/>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29">
                <a:extLst>
                  <a:ext uri="{FF2B5EF4-FFF2-40B4-BE49-F238E27FC236}">
                    <a16:creationId xmlns:a16="http://schemas.microsoft.com/office/drawing/2014/main" id="{4CBA0D10-8C61-444F-8A92-FD75CC0961A3}"/>
                  </a:ext>
                </a:extLst>
              </p:cNvPr>
              <p:cNvSpPr>
                <a:spLocks/>
              </p:cNvSpPr>
              <p:nvPr/>
            </p:nvSpPr>
            <p:spPr bwMode="auto">
              <a:xfrm>
                <a:off x="6661" y="1616"/>
                <a:ext cx="2"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lnTo>
                      <a:pt x="0" y="0"/>
                    </a:lnTo>
                    <a:lnTo>
                      <a:pt x="2"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30">
                <a:extLst>
                  <a:ext uri="{FF2B5EF4-FFF2-40B4-BE49-F238E27FC236}">
                    <a16:creationId xmlns:a16="http://schemas.microsoft.com/office/drawing/2014/main" id="{E0525260-7625-40C4-B387-CB859B665BC4}"/>
                  </a:ext>
                </a:extLst>
              </p:cNvPr>
              <p:cNvSpPr>
                <a:spLocks/>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1">
                <a:extLst>
                  <a:ext uri="{FF2B5EF4-FFF2-40B4-BE49-F238E27FC236}">
                    <a16:creationId xmlns:a16="http://schemas.microsoft.com/office/drawing/2014/main" id="{E86B3C94-A992-498C-9CF1-01517F921E4B}"/>
                  </a:ext>
                </a:extLst>
              </p:cNvPr>
              <p:cNvSpPr>
                <a:spLocks/>
              </p:cNvSpPr>
              <p:nvPr/>
            </p:nvSpPr>
            <p:spPr bwMode="auto">
              <a:xfrm>
                <a:off x="6657" y="1607"/>
                <a:ext cx="9" cy="9"/>
              </a:xfrm>
              <a:custGeom>
                <a:avLst/>
                <a:gdLst>
                  <a:gd name="T0" fmla="*/ 4 w 9"/>
                  <a:gd name="T1" fmla="*/ 3 h 9"/>
                  <a:gd name="T2" fmla="*/ 4 w 9"/>
                  <a:gd name="T3" fmla="*/ 3 h 9"/>
                  <a:gd name="T4" fmla="*/ 4 w 9"/>
                  <a:gd name="T5" fmla="*/ 3 h 9"/>
                  <a:gd name="T6" fmla="*/ 0 w 9"/>
                  <a:gd name="T7" fmla="*/ 5 h 9"/>
                  <a:gd name="T8" fmla="*/ 0 w 9"/>
                  <a:gd name="T9" fmla="*/ 7 h 9"/>
                  <a:gd name="T10" fmla="*/ 0 w 9"/>
                  <a:gd name="T11" fmla="*/ 9 h 9"/>
                  <a:gd name="T12" fmla="*/ 0 w 9"/>
                  <a:gd name="T13" fmla="*/ 9 h 9"/>
                  <a:gd name="T14" fmla="*/ 4 w 9"/>
                  <a:gd name="T15" fmla="*/ 9 h 9"/>
                  <a:gd name="T16" fmla="*/ 6 w 9"/>
                  <a:gd name="T17" fmla="*/ 9 h 9"/>
                  <a:gd name="T18" fmla="*/ 9 w 9"/>
                  <a:gd name="T19" fmla="*/ 7 h 9"/>
                  <a:gd name="T20" fmla="*/ 9 w 9"/>
                  <a:gd name="T21" fmla="*/ 5 h 9"/>
                  <a:gd name="T22" fmla="*/ 9 w 9"/>
                  <a:gd name="T23" fmla="*/ 3 h 9"/>
                  <a:gd name="T24" fmla="*/ 9 w 9"/>
                  <a:gd name="T25" fmla="*/ 3 h 9"/>
                  <a:gd name="T26" fmla="*/ 6 w 9"/>
                  <a:gd name="T27" fmla="*/ 0 h 9"/>
                  <a:gd name="T28" fmla="*/ 4 w 9"/>
                  <a:gd name="T2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9">
                    <a:moveTo>
                      <a:pt x="4" y="3"/>
                    </a:moveTo>
                    <a:lnTo>
                      <a:pt x="4" y="3"/>
                    </a:lnTo>
                    <a:lnTo>
                      <a:pt x="4" y="3"/>
                    </a:lnTo>
                    <a:lnTo>
                      <a:pt x="0" y="5"/>
                    </a:lnTo>
                    <a:lnTo>
                      <a:pt x="0" y="7"/>
                    </a:lnTo>
                    <a:lnTo>
                      <a:pt x="0" y="9"/>
                    </a:lnTo>
                    <a:lnTo>
                      <a:pt x="0" y="9"/>
                    </a:lnTo>
                    <a:lnTo>
                      <a:pt x="4" y="9"/>
                    </a:lnTo>
                    <a:lnTo>
                      <a:pt x="6" y="9"/>
                    </a:lnTo>
                    <a:lnTo>
                      <a:pt x="9" y="7"/>
                    </a:lnTo>
                    <a:lnTo>
                      <a:pt x="9" y="5"/>
                    </a:lnTo>
                    <a:lnTo>
                      <a:pt x="9" y="3"/>
                    </a:lnTo>
                    <a:lnTo>
                      <a:pt x="9" y="3"/>
                    </a:lnTo>
                    <a:lnTo>
                      <a:pt x="6" y="0"/>
                    </a:lnTo>
                    <a:lnTo>
                      <a:pt x="4"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32">
                <a:extLst>
                  <a:ext uri="{FF2B5EF4-FFF2-40B4-BE49-F238E27FC236}">
                    <a16:creationId xmlns:a16="http://schemas.microsoft.com/office/drawing/2014/main" id="{8CAE99BD-C656-4110-9E42-2B7133192F7F}"/>
                  </a:ext>
                </a:extLst>
              </p:cNvPr>
              <p:cNvSpPr>
                <a:spLocks/>
              </p:cNvSpPr>
              <p:nvPr/>
            </p:nvSpPr>
            <p:spPr bwMode="auto">
              <a:xfrm>
                <a:off x="6657" y="1616"/>
                <a:ext cx="9" cy="0"/>
              </a:xfrm>
              <a:custGeom>
                <a:avLst/>
                <a:gdLst>
                  <a:gd name="T0" fmla="*/ 0 w 9"/>
                  <a:gd name="T1" fmla="*/ 0 w 9"/>
                  <a:gd name="T2" fmla="*/ 9 w 9"/>
                  <a:gd name="T3" fmla="*/ 0 w 9"/>
                </a:gdLst>
                <a:ahLst/>
                <a:cxnLst>
                  <a:cxn ang="0">
                    <a:pos x="T0" y="0"/>
                  </a:cxn>
                  <a:cxn ang="0">
                    <a:pos x="T1" y="0"/>
                  </a:cxn>
                  <a:cxn ang="0">
                    <a:pos x="T2" y="0"/>
                  </a:cxn>
                  <a:cxn ang="0">
                    <a:pos x="T3" y="0"/>
                  </a:cxn>
                </a:cxnLst>
                <a:rect l="0" t="0" r="r" b="b"/>
                <a:pathLst>
                  <a:path w="9">
                    <a:moveTo>
                      <a:pt x="0" y="0"/>
                    </a:moveTo>
                    <a:lnTo>
                      <a:pt x="0" y="0"/>
                    </a:lnTo>
                    <a:lnTo>
                      <a:pt x="9" y="0"/>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33">
                <a:extLst>
                  <a:ext uri="{FF2B5EF4-FFF2-40B4-BE49-F238E27FC236}">
                    <a16:creationId xmlns:a16="http://schemas.microsoft.com/office/drawing/2014/main" id="{DC2E7E0A-73DD-497D-BA09-8141AC97B668}"/>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4">
                <a:extLst>
                  <a:ext uri="{FF2B5EF4-FFF2-40B4-BE49-F238E27FC236}">
                    <a16:creationId xmlns:a16="http://schemas.microsoft.com/office/drawing/2014/main" id="{6B936732-FFCF-4314-8300-689BB9E98492}"/>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35">
                <a:extLst>
                  <a:ext uri="{FF2B5EF4-FFF2-40B4-BE49-F238E27FC236}">
                    <a16:creationId xmlns:a16="http://schemas.microsoft.com/office/drawing/2014/main" id="{BA4D2A15-6034-4C8C-B8CA-EC87B5035956}"/>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6">
                <a:extLst>
                  <a:ext uri="{FF2B5EF4-FFF2-40B4-BE49-F238E27FC236}">
                    <a16:creationId xmlns:a16="http://schemas.microsoft.com/office/drawing/2014/main" id="{9CA9F6AC-CFB6-4A99-88CE-70D2E8A75544}"/>
                  </a:ext>
                </a:extLst>
              </p:cNvPr>
              <p:cNvSpPr>
                <a:spLocks/>
              </p:cNvSpPr>
              <p:nvPr/>
            </p:nvSpPr>
            <p:spPr bwMode="auto">
              <a:xfrm>
                <a:off x="6657" y="1607"/>
                <a:ext cx="9" cy="9"/>
              </a:xfrm>
              <a:custGeom>
                <a:avLst/>
                <a:gdLst>
                  <a:gd name="T0" fmla="*/ 2 w 9"/>
                  <a:gd name="T1" fmla="*/ 0 h 9"/>
                  <a:gd name="T2" fmla="*/ 2 w 9"/>
                  <a:gd name="T3" fmla="*/ 3 h 9"/>
                  <a:gd name="T4" fmla="*/ 0 w 9"/>
                  <a:gd name="T5" fmla="*/ 5 h 9"/>
                  <a:gd name="T6" fmla="*/ 0 w 9"/>
                  <a:gd name="T7" fmla="*/ 7 h 9"/>
                  <a:gd name="T8" fmla="*/ 2 w 9"/>
                  <a:gd name="T9" fmla="*/ 9 h 9"/>
                  <a:gd name="T10" fmla="*/ 2 w 9"/>
                  <a:gd name="T11" fmla="*/ 9 h 9"/>
                  <a:gd name="T12" fmla="*/ 4 w 9"/>
                  <a:gd name="T13" fmla="*/ 7 h 9"/>
                  <a:gd name="T14" fmla="*/ 6 w 9"/>
                  <a:gd name="T15" fmla="*/ 7 h 9"/>
                  <a:gd name="T16" fmla="*/ 9 w 9"/>
                  <a:gd name="T17" fmla="*/ 7 h 9"/>
                  <a:gd name="T18" fmla="*/ 9 w 9"/>
                  <a:gd name="T19" fmla="*/ 3 h 9"/>
                  <a:gd name="T20" fmla="*/ 6 w 9"/>
                  <a:gd name="T21" fmla="*/ 0 h 9"/>
                  <a:gd name="T22" fmla="*/ 2 w 9"/>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9">
                    <a:moveTo>
                      <a:pt x="2" y="0"/>
                    </a:moveTo>
                    <a:lnTo>
                      <a:pt x="2" y="3"/>
                    </a:lnTo>
                    <a:lnTo>
                      <a:pt x="0" y="5"/>
                    </a:lnTo>
                    <a:lnTo>
                      <a:pt x="0" y="7"/>
                    </a:lnTo>
                    <a:lnTo>
                      <a:pt x="2" y="9"/>
                    </a:lnTo>
                    <a:lnTo>
                      <a:pt x="2" y="9"/>
                    </a:lnTo>
                    <a:lnTo>
                      <a:pt x="4" y="7"/>
                    </a:lnTo>
                    <a:lnTo>
                      <a:pt x="6" y="7"/>
                    </a:lnTo>
                    <a:lnTo>
                      <a:pt x="9" y="7"/>
                    </a:lnTo>
                    <a:lnTo>
                      <a:pt x="9" y="3"/>
                    </a:lnTo>
                    <a:lnTo>
                      <a:pt x="6"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37">
                <a:extLst>
                  <a:ext uri="{FF2B5EF4-FFF2-40B4-BE49-F238E27FC236}">
                    <a16:creationId xmlns:a16="http://schemas.microsoft.com/office/drawing/2014/main" id="{2E68D0F4-40EC-4F0D-8DD0-046CC651F400}"/>
                  </a:ext>
                </a:extLst>
              </p:cNvPr>
              <p:cNvSpPr>
                <a:spLocks noEditPoints="1"/>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 name="T118" fmla="*/ 332 w 479"/>
                  <a:gd name="T119" fmla="*/ 1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moveTo>
                      <a:pt x="332" y="132"/>
                    </a:moveTo>
                    <a:lnTo>
                      <a:pt x="332" y="1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8">
                <a:extLst>
                  <a:ext uri="{FF2B5EF4-FFF2-40B4-BE49-F238E27FC236}">
                    <a16:creationId xmlns:a16="http://schemas.microsoft.com/office/drawing/2014/main" id="{33D46319-D272-48DF-88DB-5F821AF4EB3D}"/>
                  </a:ext>
                </a:extLst>
              </p:cNvPr>
              <p:cNvSpPr>
                <a:spLocks/>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39">
                <a:extLst>
                  <a:ext uri="{FF2B5EF4-FFF2-40B4-BE49-F238E27FC236}">
                    <a16:creationId xmlns:a16="http://schemas.microsoft.com/office/drawing/2014/main" id="{E177D98E-6A89-44C0-B329-E81CA66046E6}"/>
                  </a:ext>
                </a:extLst>
              </p:cNvPr>
              <p:cNvSpPr>
                <a:spLocks noChangeShapeType="1"/>
              </p:cNvSpPr>
              <p:nvPr/>
            </p:nvSpPr>
            <p:spPr bwMode="auto">
              <a:xfrm>
                <a:off x="6232" y="2018"/>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40">
                <a:extLst>
                  <a:ext uri="{FF2B5EF4-FFF2-40B4-BE49-F238E27FC236}">
                    <a16:creationId xmlns:a16="http://schemas.microsoft.com/office/drawing/2014/main" id="{36F60433-3FDD-4457-A1A8-73C250B3B3CE}"/>
                  </a:ext>
                </a:extLst>
              </p:cNvPr>
              <p:cNvSpPr>
                <a:spLocks/>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41">
                <a:extLst>
                  <a:ext uri="{FF2B5EF4-FFF2-40B4-BE49-F238E27FC236}">
                    <a16:creationId xmlns:a16="http://schemas.microsoft.com/office/drawing/2014/main" id="{F87E24D4-D047-46AF-9E23-2B098986DE5E}"/>
                  </a:ext>
                </a:extLst>
              </p:cNvPr>
              <p:cNvSpPr>
                <a:spLocks/>
              </p:cNvSpPr>
              <p:nvPr/>
            </p:nvSpPr>
            <p:spPr bwMode="auto">
              <a:xfrm>
                <a:off x="5900" y="1886"/>
                <a:ext cx="479" cy="539"/>
              </a:xfrm>
              <a:custGeom>
                <a:avLst/>
                <a:gdLst>
                  <a:gd name="T0" fmla="*/ 465 w 479"/>
                  <a:gd name="T1" fmla="*/ 2 h 539"/>
                  <a:gd name="T2" fmla="*/ 450 w 479"/>
                  <a:gd name="T3" fmla="*/ 33 h 539"/>
                  <a:gd name="T4" fmla="*/ 427 w 479"/>
                  <a:gd name="T5" fmla="*/ 47 h 539"/>
                  <a:gd name="T6" fmla="*/ 403 w 479"/>
                  <a:gd name="T7" fmla="*/ 58 h 539"/>
                  <a:gd name="T8" fmla="*/ 386 w 479"/>
                  <a:gd name="T9" fmla="*/ 86 h 539"/>
                  <a:gd name="T10" fmla="*/ 356 w 479"/>
                  <a:gd name="T11" fmla="*/ 103 h 539"/>
                  <a:gd name="T12" fmla="*/ 339 w 479"/>
                  <a:gd name="T13" fmla="*/ 123 h 539"/>
                  <a:gd name="T14" fmla="*/ 330 w 479"/>
                  <a:gd name="T15" fmla="*/ 134 h 539"/>
                  <a:gd name="T16" fmla="*/ 319 w 479"/>
                  <a:gd name="T17" fmla="*/ 144 h 539"/>
                  <a:gd name="T18" fmla="*/ 301 w 479"/>
                  <a:gd name="T19" fmla="*/ 148 h 539"/>
                  <a:gd name="T20" fmla="*/ 285 w 479"/>
                  <a:gd name="T21" fmla="*/ 164 h 539"/>
                  <a:gd name="T22" fmla="*/ 268 w 479"/>
                  <a:gd name="T23" fmla="*/ 179 h 539"/>
                  <a:gd name="T24" fmla="*/ 243 w 479"/>
                  <a:gd name="T25" fmla="*/ 191 h 539"/>
                  <a:gd name="T26" fmla="*/ 236 w 479"/>
                  <a:gd name="T27" fmla="*/ 228 h 539"/>
                  <a:gd name="T28" fmla="*/ 223 w 479"/>
                  <a:gd name="T29" fmla="*/ 239 h 539"/>
                  <a:gd name="T30" fmla="*/ 167 w 479"/>
                  <a:gd name="T31" fmla="*/ 267 h 539"/>
                  <a:gd name="T32" fmla="*/ 154 w 479"/>
                  <a:gd name="T33" fmla="*/ 271 h 539"/>
                  <a:gd name="T34" fmla="*/ 109 w 479"/>
                  <a:gd name="T35" fmla="*/ 267 h 539"/>
                  <a:gd name="T36" fmla="*/ 94 w 479"/>
                  <a:gd name="T37" fmla="*/ 284 h 539"/>
                  <a:gd name="T38" fmla="*/ 91 w 479"/>
                  <a:gd name="T39" fmla="*/ 301 h 539"/>
                  <a:gd name="T40" fmla="*/ 78 w 479"/>
                  <a:gd name="T41" fmla="*/ 303 h 539"/>
                  <a:gd name="T42" fmla="*/ 60 w 479"/>
                  <a:gd name="T43" fmla="*/ 310 h 539"/>
                  <a:gd name="T44" fmla="*/ 43 w 479"/>
                  <a:gd name="T45" fmla="*/ 322 h 539"/>
                  <a:gd name="T46" fmla="*/ 14 w 479"/>
                  <a:gd name="T47" fmla="*/ 346 h 539"/>
                  <a:gd name="T48" fmla="*/ 3 w 479"/>
                  <a:gd name="T49" fmla="*/ 387 h 539"/>
                  <a:gd name="T50" fmla="*/ 9 w 479"/>
                  <a:gd name="T51" fmla="*/ 445 h 539"/>
                  <a:gd name="T52" fmla="*/ 12 w 479"/>
                  <a:gd name="T53" fmla="*/ 471 h 539"/>
                  <a:gd name="T54" fmla="*/ 16 w 479"/>
                  <a:gd name="T55" fmla="*/ 496 h 539"/>
                  <a:gd name="T56" fmla="*/ 25 w 479"/>
                  <a:gd name="T57" fmla="*/ 525 h 539"/>
                  <a:gd name="T58" fmla="*/ 27 w 479"/>
                  <a:gd name="T59" fmla="*/ 539 h 539"/>
                  <a:gd name="T60" fmla="*/ 32 w 479"/>
                  <a:gd name="T61" fmla="*/ 525 h 539"/>
                  <a:gd name="T62" fmla="*/ 20 w 479"/>
                  <a:gd name="T63" fmla="*/ 494 h 539"/>
                  <a:gd name="T64" fmla="*/ 18 w 479"/>
                  <a:gd name="T65" fmla="*/ 471 h 539"/>
                  <a:gd name="T66" fmla="*/ 16 w 479"/>
                  <a:gd name="T67" fmla="*/ 434 h 539"/>
                  <a:gd name="T68" fmla="*/ 7 w 479"/>
                  <a:gd name="T69" fmla="*/ 374 h 539"/>
                  <a:gd name="T70" fmla="*/ 36 w 479"/>
                  <a:gd name="T71" fmla="*/ 335 h 539"/>
                  <a:gd name="T72" fmla="*/ 60 w 479"/>
                  <a:gd name="T73" fmla="*/ 314 h 539"/>
                  <a:gd name="T74" fmla="*/ 78 w 479"/>
                  <a:gd name="T75" fmla="*/ 310 h 539"/>
                  <a:gd name="T76" fmla="*/ 94 w 479"/>
                  <a:gd name="T77" fmla="*/ 308 h 539"/>
                  <a:gd name="T78" fmla="*/ 101 w 479"/>
                  <a:gd name="T79" fmla="*/ 297 h 539"/>
                  <a:gd name="T80" fmla="*/ 103 w 479"/>
                  <a:gd name="T81" fmla="*/ 279 h 539"/>
                  <a:gd name="T82" fmla="*/ 130 w 479"/>
                  <a:gd name="T83" fmla="*/ 273 h 539"/>
                  <a:gd name="T84" fmla="*/ 170 w 479"/>
                  <a:gd name="T85" fmla="*/ 273 h 539"/>
                  <a:gd name="T86" fmla="*/ 185 w 479"/>
                  <a:gd name="T87" fmla="*/ 265 h 539"/>
                  <a:gd name="T88" fmla="*/ 238 w 479"/>
                  <a:gd name="T89" fmla="*/ 234 h 539"/>
                  <a:gd name="T90" fmla="*/ 243 w 479"/>
                  <a:gd name="T91" fmla="*/ 220 h 539"/>
                  <a:gd name="T92" fmla="*/ 252 w 479"/>
                  <a:gd name="T93" fmla="*/ 187 h 539"/>
                  <a:gd name="T94" fmla="*/ 274 w 479"/>
                  <a:gd name="T95" fmla="*/ 183 h 539"/>
                  <a:gd name="T96" fmla="*/ 294 w 479"/>
                  <a:gd name="T97" fmla="*/ 164 h 539"/>
                  <a:gd name="T98" fmla="*/ 307 w 479"/>
                  <a:gd name="T99" fmla="*/ 153 h 539"/>
                  <a:gd name="T100" fmla="*/ 319 w 479"/>
                  <a:gd name="T101" fmla="*/ 151 h 539"/>
                  <a:gd name="T102" fmla="*/ 330 w 479"/>
                  <a:gd name="T103" fmla="*/ 144 h 539"/>
                  <a:gd name="T104" fmla="*/ 339 w 479"/>
                  <a:gd name="T105" fmla="*/ 134 h 539"/>
                  <a:gd name="T106" fmla="*/ 358 w 479"/>
                  <a:gd name="T107" fmla="*/ 112 h 539"/>
                  <a:gd name="T108" fmla="*/ 378 w 479"/>
                  <a:gd name="T109" fmla="*/ 95 h 539"/>
                  <a:gd name="T110" fmla="*/ 401 w 479"/>
                  <a:gd name="T111" fmla="*/ 76 h 539"/>
                  <a:gd name="T112" fmla="*/ 427 w 479"/>
                  <a:gd name="T113" fmla="*/ 54 h 539"/>
                  <a:gd name="T114" fmla="*/ 448 w 479"/>
                  <a:gd name="T115" fmla="*/ 47 h 539"/>
                  <a:gd name="T116" fmla="*/ 479 w 479"/>
                  <a:gd name="T117" fmla="*/ 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9" h="539">
                    <a:moveTo>
                      <a:pt x="470" y="0"/>
                    </a:moveTo>
                    <a:lnTo>
                      <a:pt x="470" y="0"/>
                    </a:lnTo>
                    <a:lnTo>
                      <a:pt x="465" y="0"/>
                    </a:lnTo>
                    <a:lnTo>
                      <a:pt x="465" y="2"/>
                    </a:lnTo>
                    <a:lnTo>
                      <a:pt x="465" y="2"/>
                    </a:lnTo>
                    <a:lnTo>
                      <a:pt x="470" y="6"/>
                    </a:lnTo>
                    <a:lnTo>
                      <a:pt x="459" y="20"/>
                    </a:lnTo>
                    <a:lnTo>
                      <a:pt x="450" y="33"/>
                    </a:lnTo>
                    <a:lnTo>
                      <a:pt x="441" y="43"/>
                    </a:lnTo>
                    <a:lnTo>
                      <a:pt x="441" y="47"/>
                    </a:lnTo>
                    <a:lnTo>
                      <a:pt x="437" y="47"/>
                    </a:lnTo>
                    <a:lnTo>
                      <a:pt x="427" y="47"/>
                    </a:lnTo>
                    <a:lnTo>
                      <a:pt x="421" y="47"/>
                    </a:lnTo>
                    <a:lnTo>
                      <a:pt x="414" y="49"/>
                    </a:lnTo>
                    <a:lnTo>
                      <a:pt x="410" y="54"/>
                    </a:lnTo>
                    <a:lnTo>
                      <a:pt x="403" y="58"/>
                    </a:lnTo>
                    <a:lnTo>
                      <a:pt x="396" y="73"/>
                    </a:lnTo>
                    <a:lnTo>
                      <a:pt x="392" y="80"/>
                    </a:lnTo>
                    <a:lnTo>
                      <a:pt x="390" y="84"/>
                    </a:lnTo>
                    <a:lnTo>
                      <a:pt x="386" y="86"/>
                    </a:lnTo>
                    <a:lnTo>
                      <a:pt x="378" y="90"/>
                    </a:lnTo>
                    <a:lnTo>
                      <a:pt x="368" y="92"/>
                    </a:lnTo>
                    <a:lnTo>
                      <a:pt x="358" y="101"/>
                    </a:lnTo>
                    <a:lnTo>
                      <a:pt x="356" y="103"/>
                    </a:lnTo>
                    <a:lnTo>
                      <a:pt x="352" y="108"/>
                    </a:lnTo>
                    <a:lnTo>
                      <a:pt x="345" y="112"/>
                    </a:lnTo>
                    <a:lnTo>
                      <a:pt x="341" y="118"/>
                    </a:lnTo>
                    <a:lnTo>
                      <a:pt x="339" y="123"/>
                    </a:lnTo>
                    <a:lnTo>
                      <a:pt x="334" y="127"/>
                    </a:lnTo>
                    <a:lnTo>
                      <a:pt x="332" y="132"/>
                    </a:lnTo>
                    <a:lnTo>
                      <a:pt x="332" y="134"/>
                    </a:lnTo>
                    <a:lnTo>
                      <a:pt x="330" y="134"/>
                    </a:lnTo>
                    <a:lnTo>
                      <a:pt x="330" y="135"/>
                    </a:lnTo>
                    <a:lnTo>
                      <a:pt x="325" y="140"/>
                    </a:lnTo>
                    <a:lnTo>
                      <a:pt x="321" y="142"/>
                    </a:lnTo>
                    <a:lnTo>
                      <a:pt x="319" y="144"/>
                    </a:lnTo>
                    <a:lnTo>
                      <a:pt x="317" y="144"/>
                    </a:lnTo>
                    <a:lnTo>
                      <a:pt x="314" y="144"/>
                    </a:lnTo>
                    <a:lnTo>
                      <a:pt x="307" y="146"/>
                    </a:lnTo>
                    <a:lnTo>
                      <a:pt x="301" y="148"/>
                    </a:lnTo>
                    <a:lnTo>
                      <a:pt x="294" y="153"/>
                    </a:lnTo>
                    <a:lnTo>
                      <a:pt x="292" y="157"/>
                    </a:lnTo>
                    <a:lnTo>
                      <a:pt x="287" y="159"/>
                    </a:lnTo>
                    <a:lnTo>
                      <a:pt x="285" y="164"/>
                    </a:lnTo>
                    <a:lnTo>
                      <a:pt x="278" y="172"/>
                    </a:lnTo>
                    <a:lnTo>
                      <a:pt x="276" y="175"/>
                    </a:lnTo>
                    <a:lnTo>
                      <a:pt x="270" y="179"/>
                    </a:lnTo>
                    <a:lnTo>
                      <a:pt x="268" y="179"/>
                    </a:lnTo>
                    <a:lnTo>
                      <a:pt x="261" y="179"/>
                    </a:lnTo>
                    <a:lnTo>
                      <a:pt x="256" y="179"/>
                    </a:lnTo>
                    <a:lnTo>
                      <a:pt x="250" y="183"/>
                    </a:lnTo>
                    <a:lnTo>
                      <a:pt x="243" y="191"/>
                    </a:lnTo>
                    <a:lnTo>
                      <a:pt x="238" y="200"/>
                    </a:lnTo>
                    <a:lnTo>
                      <a:pt x="236" y="211"/>
                    </a:lnTo>
                    <a:lnTo>
                      <a:pt x="236" y="220"/>
                    </a:lnTo>
                    <a:lnTo>
                      <a:pt x="236" y="228"/>
                    </a:lnTo>
                    <a:lnTo>
                      <a:pt x="236" y="230"/>
                    </a:lnTo>
                    <a:lnTo>
                      <a:pt x="234" y="230"/>
                    </a:lnTo>
                    <a:lnTo>
                      <a:pt x="232" y="232"/>
                    </a:lnTo>
                    <a:lnTo>
                      <a:pt x="223" y="239"/>
                    </a:lnTo>
                    <a:lnTo>
                      <a:pt x="187" y="256"/>
                    </a:lnTo>
                    <a:lnTo>
                      <a:pt x="181" y="260"/>
                    </a:lnTo>
                    <a:lnTo>
                      <a:pt x="170" y="265"/>
                    </a:lnTo>
                    <a:lnTo>
                      <a:pt x="167" y="267"/>
                    </a:lnTo>
                    <a:lnTo>
                      <a:pt x="165" y="267"/>
                    </a:lnTo>
                    <a:lnTo>
                      <a:pt x="163" y="267"/>
                    </a:lnTo>
                    <a:lnTo>
                      <a:pt x="160" y="271"/>
                    </a:lnTo>
                    <a:lnTo>
                      <a:pt x="154" y="271"/>
                    </a:lnTo>
                    <a:lnTo>
                      <a:pt x="143" y="271"/>
                    </a:lnTo>
                    <a:lnTo>
                      <a:pt x="132" y="267"/>
                    </a:lnTo>
                    <a:lnTo>
                      <a:pt x="120" y="267"/>
                    </a:lnTo>
                    <a:lnTo>
                      <a:pt x="109" y="267"/>
                    </a:lnTo>
                    <a:lnTo>
                      <a:pt x="103" y="271"/>
                    </a:lnTo>
                    <a:lnTo>
                      <a:pt x="101" y="271"/>
                    </a:lnTo>
                    <a:lnTo>
                      <a:pt x="96" y="275"/>
                    </a:lnTo>
                    <a:lnTo>
                      <a:pt x="94" y="284"/>
                    </a:lnTo>
                    <a:lnTo>
                      <a:pt x="94" y="286"/>
                    </a:lnTo>
                    <a:lnTo>
                      <a:pt x="94" y="290"/>
                    </a:lnTo>
                    <a:lnTo>
                      <a:pt x="94" y="297"/>
                    </a:lnTo>
                    <a:lnTo>
                      <a:pt x="91" y="301"/>
                    </a:lnTo>
                    <a:lnTo>
                      <a:pt x="85" y="303"/>
                    </a:lnTo>
                    <a:lnTo>
                      <a:pt x="83" y="303"/>
                    </a:lnTo>
                    <a:lnTo>
                      <a:pt x="81" y="303"/>
                    </a:lnTo>
                    <a:lnTo>
                      <a:pt x="78" y="303"/>
                    </a:lnTo>
                    <a:lnTo>
                      <a:pt x="76" y="303"/>
                    </a:lnTo>
                    <a:lnTo>
                      <a:pt x="69" y="306"/>
                    </a:lnTo>
                    <a:lnTo>
                      <a:pt x="65" y="308"/>
                    </a:lnTo>
                    <a:lnTo>
                      <a:pt x="60" y="310"/>
                    </a:lnTo>
                    <a:lnTo>
                      <a:pt x="58" y="310"/>
                    </a:lnTo>
                    <a:lnTo>
                      <a:pt x="54" y="312"/>
                    </a:lnTo>
                    <a:lnTo>
                      <a:pt x="50" y="314"/>
                    </a:lnTo>
                    <a:lnTo>
                      <a:pt x="43" y="322"/>
                    </a:lnTo>
                    <a:lnTo>
                      <a:pt x="34" y="331"/>
                    </a:lnTo>
                    <a:lnTo>
                      <a:pt x="29" y="333"/>
                    </a:lnTo>
                    <a:lnTo>
                      <a:pt x="27" y="338"/>
                    </a:lnTo>
                    <a:lnTo>
                      <a:pt x="14" y="346"/>
                    </a:lnTo>
                    <a:lnTo>
                      <a:pt x="3" y="357"/>
                    </a:lnTo>
                    <a:lnTo>
                      <a:pt x="0" y="361"/>
                    </a:lnTo>
                    <a:lnTo>
                      <a:pt x="0" y="374"/>
                    </a:lnTo>
                    <a:lnTo>
                      <a:pt x="3" y="387"/>
                    </a:lnTo>
                    <a:lnTo>
                      <a:pt x="3" y="392"/>
                    </a:lnTo>
                    <a:lnTo>
                      <a:pt x="9" y="419"/>
                    </a:lnTo>
                    <a:lnTo>
                      <a:pt x="9" y="434"/>
                    </a:lnTo>
                    <a:lnTo>
                      <a:pt x="9" y="445"/>
                    </a:lnTo>
                    <a:lnTo>
                      <a:pt x="9" y="458"/>
                    </a:lnTo>
                    <a:lnTo>
                      <a:pt x="12" y="467"/>
                    </a:lnTo>
                    <a:lnTo>
                      <a:pt x="12" y="467"/>
                    </a:lnTo>
                    <a:lnTo>
                      <a:pt x="12" y="471"/>
                    </a:lnTo>
                    <a:lnTo>
                      <a:pt x="12" y="477"/>
                    </a:lnTo>
                    <a:lnTo>
                      <a:pt x="12" y="480"/>
                    </a:lnTo>
                    <a:lnTo>
                      <a:pt x="14" y="488"/>
                    </a:lnTo>
                    <a:lnTo>
                      <a:pt x="16" y="496"/>
                    </a:lnTo>
                    <a:lnTo>
                      <a:pt x="20" y="503"/>
                    </a:lnTo>
                    <a:lnTo>
                      <a:pt x="20" y="514"/>
                    </a:lnTo>
                    <a:lnTo>
                      <a:pt x="20" y="514"/>
                    </a:lnTo>
                    <a:lnTo>
                      <a:pt x="25" y="525"/>
                    </a:lnTo>
                    <a:lnTo>
                      <a:pt x="25" y="533"/>
                    </a:lnTo>
                    <a:lnTo>
                      <a:pt x="25" y="538"/>
                    </a:lnTo>
                    <a:lnTo>
                      <a:pt x="27" y="538"/>
                    </a:lnTo>
                    <a:lnTo>
                      <a:pt x="27" y="539"/>
                    </a:lnTo>
                    <a:lnTo>
                      <a:pt x="29" y="538"/>
                    </a:lnTo>
                    <a:lnTo>
                      <a:pt x="32" y="538"/>
                    </a:lnTo>
                    <a:lnTo>
                      <a:pt x="32" y="533"/>
                    </a:lnTo>
                    <a:lnTo>
                      <a:pt x="32" y="525"/>
                    </a:lnTo>
                    <a:lnTo>
                      <a:pt x="27" y="514"/>
                    </a:lnTo>
                    <a:lnTo>
                      <a:pt x="27" y="512"/>
                    </a:lnTo>
                    <a:lnTo>
                      <a:pt x="27" y="503"/>
                    </a:lnTo>
                    <a:lnTo>
                      <a:pt x="20" y="494"/>
                    </a:lnTo>
                    <a:lnTo>
                      <a:pt x="20" y="486"/>
                    </a:lnTo>
                    <a:lnTo>
                      <a:pt x="18" y="480"/>
                    </a:lnTo>
                    <a:lnTo>
                      <a:pt x="18" y="477"/>
                    </a:lnTo>
                    <a:lnTo>
                      <a:pt x="18" y="471"/>
                    </a:lnTo>
                    <a:lnTo>
                      <a:pt x="18" y="467"/>
                    </a:lnTo>
                    <a:lnTo>
                      <a:pt x="16" y="458"/>
                    </a:lnTo>
                    <a:lnTo>
                      <a:pt x="16" y="445"/>
                    </a:lnTo>
                    <a:lnTo>
                      <a:pt x="16" y="434"/>
                    </a:lnTo>
                    <a:lnTo>
                      <a:pt x="16" y="413"/>
                    </a:lnTo>
                    <a:lnTo>
                      <a:pt x="12" y="392"/>
                    </a:lnTo>
                    <a:lnTo>
                      <a:pt x="12" y="387"/>
                    </a:lnTo>
                    <a:lnTo>
                      <a:pt x="7" y="374"/>
                    </a:lnTo>
                    <a:lnTo>
                      <a:pt x="7" y="361"/>
                    </a:lnTo>
                    <a:lnTo>
                      <a:pt x="20" y="351"/>
                    </a:lnTo>
                    <a:lnTo>
                      <a:pt x="32" y="340"/>
                    </a:lnTo>
                    <a:lnTo>
                      <a:pt x="36" y="335"/>
                    </a:lnTo>
                    <a:lnTo>
                      <a:pt x="45" y="327"/>
                    </a:lnTo>
                    <a:lnTo>
                      <a:pt x="54" y="320"/>
                    </a:lnTo>
                    <a:lnTo>
                      <a:pt x="58" y="318"/>
                    </a:lnTo>
                    <a:lnTo>
                      <a:pt x="60" y="314"/>
                    </a:lnTo>
                    <a:lnTo>
                      <a:pt x="65" y="314"/>
                    </a:lnTo>
                    <a:lnTo>
                      <a:pt x="67" y="314"/>
                    </a:lnTo>
                    <a:lnTo>
                      <a:pt x="71" y="312"/>
                    </a:lnTo>
                    <a:lnTo>
                      <a:pt x="78" y="310"/>
                    </a:lnTo>
                    <a:lnTo>
                      <a:pt x="81" y="310"/>
                    </a:lnTo>
                    <a:lnTo>
                      <a:pt x="85" y="310"/>
                    </a:lnTo>
                    <a:lnTo>
                      <a:pt x="85" y="310"/>
                    </a:lnTo>
                    <a:lnTo>
                      <a:pt x="94" y="308"/>
                    </a:lnTo>
                    <a:lnTo>
                      <a:pt x="96" y="306"/>
                    </a:lnTo>
                    <a:lnTo>
                      <a:pt x="96" y="303"/>
                    </a:lnTo>
                    <a:lnTo>
                      <a:pt x="96" y="303"/>
                    </a:lnTo>
                    <a:lnTo>
                      <a:pt x="101" y="297"/>
                    </a:lnTo>
                    <a:lnTo>
                      <a:pt x="101" y="290"/>
                    </a:lnTo>
                    <a:lnTo>
                      <a:pt x="101" y="286"/>
                    </a:lnTo>
                    <a:lnTo>
                      <a:pt x="101" y="284"/>
                    </a:lnTo>
                    <a:lnTo>
                      <a:pt x="103" y="279"/>
                    </a:lnTo>
                    <a:lnTo>
                      <a:pt x="105" y="275"/>
                    </a:lnTo>
                    <a:lnTo>
                      <a:pt x="112" y="273"/>
                    </a:lnTo>
                    <a:lnTo>
                      <a:pt x="120" y="273"/>
                    </a:lnTo>
                    <a:lnTo>
                      <a:pt x="130" y="273"/>
                    </a:lnTo>
                    <a:lnTo>
                      <a:pt x="143" y="277"/>
                    </a:lnTo>
                    <a:lnTo>
                      <a:pt x="154" y="277"/>
                    </a:lnTo>
                    <a:lnTo>
                      <a:pt x="163" y="275"/>
                    </a:lnTo>
                    <a:lnTo>
                      <a:pt x="170" y="273"/>
                    </a:lnTo>
                    <a:lnTo>
                      <a:pt x="167" y="273"/>
                    </a:lnTo>
                    <a:lnTo>
                      <a:pt x="170" y="273"/>
                    </a:lnTo>
                    <a:lnTo>
                      <a:pt x="172" y="271"/>
                    </a:lnTo>
                    <a:lnTo>
                      <a:pt x="185" y="265"/>
                    </a:lnTo>
                    <a:lnTo>
                      <a:pt x="191" y="260"/>
                    </a:lnTo>
                    <a:lnTo>
                      <a:pt x="225" y="243"/>
                    </a:lnTo>
                    <a:lnTo>
                      <a:pt x="236" y="239"/>
                    </a:lnTo>
                    <a:lnTo>
                      <a:pt x="238" y="234"/>
                    </a:lnTo>
                    <a:lnTo>
                      <a:pt x="238" y="234"/>
                    </a:lnTo>
                    <a:lnTo>
                      <a:pt x="243" y="232"/>
                    </a:lnTo>
                    <a:lnTo>
                      <a:pt x="243" y="228"/>
                    </a:lnTo>
                    <a:lnTo>
                      <a:pt x="243" y="220"/>
                    </a:lnTo>
                    <a:lnTo>
                      <a:pt x="243" y="211"/>
                    </a:lnTo>
                    <a:lnTo>
                      <a:pt x="245" y="202"/>
                    </a:lnTo>
                    <a:lnTo>
                      <a:pt x="250" y="194"/>
                    </a:lnTo>
                    <a:lnTo>
                      <a:pt x="252" y="187"/>
                    </a:lnTo>
                    <a:lnTo>
                      <a:pt x="256" y="185"/>
                    </a:lnTo>
                    <a:lnTo>
                      <a:pt x="261" y="185"/>
                    </a:lnTo>
                    <a:lnTo>
                      <a:pt x="268" y="185"/>
                    </a:lnTo>
                    <a:lnTo>
                      <a:pt x="274" y="183"/>
                    </a:lnTo>
                    <a:lnTo>
                      <a:pt x="278" y="180"/>
                    </a:lnTo>
                    <a:lnTo>
                      <a:pt x="283" y="175"/>
                    </a:lnTo>
                    <a:lnTo>
                      <a:pt x="290" y="170"/>
                    </a:lnTo>
                    <a:lnTo>
                      <a:pt x="294" y="164"/>
                    </a:lnTo>
                    <a:lnTo>
                      <a:pt x="296" y="159"/>
                    </a:lnTo>
                    <a:lnTo>
                      <a:pt x="301" y="157"/>
                    </a:lnTo>
                    <a:lnTo>
                      <a:pt x="303" y="153"/>
                    </a:lnTo>
                    <a:lnTo>
                      <a:pt x="307" y="153"/>
                    </a:lnTo>
                    <a:lnTo>
                      <a:pt x="314" y="151"/>
                    </a:lnTo>
                    <a:lnTo>
                      <a:pt x="317" y="151"/>
                    </a:lnTo>
                    <a:lnTo>
                      <a:pt x="321" y="148"/>
                    </a:lnTo>
                    <a:lnTo>
                      <a:pt x="319" y="151"/>
                    </a:lnTo>
                    <a:lnTo>
                      <a:pt x="323" y="148"/>
                    </a:lnTo>
                    <a:lnTo>
                      <a:pt x="325" y="146"/>
                    </a:lnTo>
                    <a:lnTo>
                      <a:pt x="327" y="146"/>
                    </a:lnTo>
                    <a:lnTo>
                      <a:pt x="330" y="144"/>
                    </a:lnTo>
                    <a:lnTo>
                      <a:pt x="334" y="140"/>
                    </a:lnTo>
                    <a:lnTo>
                      <a:pt x="334" y="140"/>
                    </a:lnTo>
                    <a:lnTo>
                      <a:pt x="339" y="134"/>
                    </a:lnTo>
                    <a:lnTo>
                      <a:pt x="339" y="134"/>
                    </a:lnTo>
                    <a:lnTo>
                      <a:pt x="343" y="127"/>
                    </a:lnTo>
                    <a:lnTo>
                      <a:pt x="345" y="123"/>
                    </a:lnTo>
                    <a:lnTo>
                      <a:pt x="352" y="116"/>
                    </a:lnTo>
                    <a:lnTo>
                      <a:pt x="358" y="112"/>
                    </a:lnTo>
                    <a:lnTo>
                      <a:pt x="361" y="110"/>
                    </a:lnTo>
                    <a:lnTo>
                      <a:pt x="365" y="103"/>
                    </a:lnTo>
                    <a:lnTo>
                      <a:pt x="372" y="99"/>
                    </a:lnTo>
                    <a:lnTo>
                      <a:pt x="378" y="95"/>
                    </a:lnTo>
                    <a:lnTo>
                      <a:pt x="388" y="92"/>
                    </a:lnTo>
                    <a:lnTo>
                      <a:pt x="392" y="89"/>
                    </a:lnTo>
                    <a:lnTo>
                      <a:pt x="399" y="84"/>
                    </a:lnTo>
                    <a:lnTo>
                      <a:pt x="401" y="76"/>
                    </a:lnTo>
                    <a:lnTo>
                      <a:pt x="410" y="62"/>
                    </a:lnTo>
                    <a:lnTo>
                      <a:pt x="421" y="54"/>
                    </a:lnTo>
                    <a:lnTo>
                      <a:pt x="421" y="54"/>
                    </a:lnTo>
                    <a:lnTo>
                      <a:pt x="427" y="54"/>
                    </a:lnTo>
                    <a:lnTo>
                      <a:pt x="441" y="54"/>
                    </a:lnTo>
                    <a:lnTo>
                      <a:pt x="443" y="49"/>
                    </a:lnTo>
                    <a:lnTo>
                      <a:pt x="445" y="49"/>
                    </a:lnTo>
                    <a:lnTo>
                      <a:pt x="448" y="47"/>
                    </a:lnTo>
                    <a:lnTo>
                      <a:pt x="454" y="37"/>
                    </a:lnTo>
                    <a:lnTo>
                      <a:pt x="461" y="24"/>
                    </a:lnTo>
                    <a:lnTo>
                      <a:pt x="472" y="15"/>
                    </a:lnTo>
                    <a:lnTo>
                      <a:pt x="479" y="2"/>
                    </a:lnTo>
                    <a:lnTo>
                      <a:pt x="479" y="0"/>
                    </a:lnTo>
                    <a:lnTo>
                      <a:pt x="476" y="0"/>
                    </a:lnTo>
                    <a:lnTo>
                      <a:pt x="47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42">
                <a:extLst>
                  <a:ext uri="{FF2B5EF4-FFF2-40B4-BE49-F238E27FC236}">
                    <a16:creationId xmlns:a16="http://schemas.microsoft.com/office/drawing/2014/main" id="{1868F1BF-9085-4B42-86DF-27876B7B45D9}"/>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43">
                <a:extLst>
                  <a:ext uri="{FF2B5EF4-FFF2-40B4-BE49-F238E27FC236}">
                    <a16:creationId xmlns:a16="http://schemas.microsoft.com/office/drawing/2014/main" id="{1D4EC938-E4CC-4784-8B41-75050470CFD1}"/>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Freeform 44">
                <a:extLst>
                  <a:ext uri="{FF2B5EF4-FFF2-40B4-BE49-F238E27FC236}">
                    <a16:creationId xmlns:a16="http://schemas.microsoft.com/office/drawing/2014/main" id="{394726E2-086D-482B-9D90-963E8EDE96C0}"/>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45">
                <a:extLst>
                  <a:ext uri="{FF2B5EF4-FFF2-40B4-BE49-F238E27FC236}">
                    <a16:creationId xmlns:a16="http://schemas.microsoft.com/office/drawing/2014/main" id="{08765172-FF32-47DB-A1C1-081757ECC99E}"/>
                  </a:ext>
                </a:extLst>
              </p:cNvPr>
              <p:cNvSpPr>
                <a:spLocks/>
              </p:cNvSpPr>
              <p:nvPr/>
            </p:nvSpPr>
            <p:spPr bwMode="auto">
              <a:xfrm>
                <a:off x="5918" y="2417"/>
                <a:ext cx="8" cy="8"/>
              </a:xfrm>
              <a:custGeom>
                <a:avLst/>
                <a:gdLst>
                  <a:gd name="T0" fmla="*/ 0 w 8"/>
                  <a:gd name="T1" fmla="*/ 2 h 8"/>
                  <a:gd name="T2" fmla="*/ 0 w 8"/>
                  <a:gd name="T3" fmla="*/ 4 h 8"/>
                  <a:gd name="T4" fmla="*/ 2 w 8"/>
                  <a:gd name="T5" fmla="*/ 6 h 8"/>
                  <a:gd name="T6" fmla="*/ 4 w 8"/>
                  <a:gd name="T7" fmla="*/ 8 h 8"/>
                  <a:gd name="T8" fmla="*/ 6 w 8"/>
                  <a:gd name="T9" fmla="*/ 6 h 8"/>
                  <a:gd name="T10" fmla="*/ 8 w 8"/>
                  <a:gd name="T11" fmla="*/ 4 h 8"/>
                  <a:gd name="T12" fmla="*/ 8 w 8"/>
                  <a:gd name="T13" fmla="*/ 2 h 8"/>
                  <a:gd name="T14" fmla="*/ 6 w 8"/>
                  <a:gd name="T15" fmla="*/ 2 h 8"/>
                  <a:gd name="T16" fmla="*/ 4 w 8"/>
                  <a:gd name="T17" fmla="*/ 0 h 8"/>
                  <a:gd name="T18" fmla="*/ 2 w 8"/>
                  <a:gd name="T19" fmla="*/ 2 h 8"/>
                  <a:gd name="T20" fmla="*/ 0 w 8"/>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2"/>
                    </a:moveTo>
                    <a:lnTo>
                      <a:pt x="0" y="4"/>
                    </a:lnTo>
                    <a:lnTo>
                      <a:pt x="2" y="6"/>
                    </a:lnTo>
                    <a:lnTo>
                      <a:pt x="4" y="8"/>
                    </a:lnTo>
                    <a:lnTo>
                      <a:pt x="6" y="6"/>
                    </a:lnTo>
                    <a:lnTo>
                      <a:pt x="8" y="4"/>
                    </a:lnTo>
                    <a:lnTo>
                      <a:pt x="8" y="2"/>
                    </a:lnTo>
                    <a:lnTo>
                      <a:pt x="6" y="2"/>
                    </a:lnTo>
                    <a:lnTo>
                      <a:pt x="4" y="0"/>
                    </a:lnTo>
                    <a:lnTo>
                      <a:pt x="2" y="2"/>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Freeform 46">
                <a:extLst>
                  <a:ext uri="{FF2B5EF4-FFF2-40B4-BE49-F238E27FC236}">
                    <a16:creationId xmlns:a16="http://schemas.microsoft.com/office/drawing/2014/main" id="{05068355-D2A2-483D-833F-8595CB4BAC34}"/>
                  </a:ext>
                </a:extLst>
              </p:cNvPr>
              <p:cNvSpPr>
                <a:spLocks noEditPoints="1"/>
              </p:cNvSpPr>
              <p:nvPr/>
            </p:nvSpPr>
            <p:spPr bwMode="auto">
              <a:xfrm>
                <a:off x="5918" y="2425"/>
                <a:ext cx="8" cy="9"/>
              </a:xfrm>
              <a:custGeom>
                <a:avLst/>
                <a:gdLst>
                  <a:gd name="T0" fmla="*/ 4 w 8"/>
                  <a:gd name="T1" fmla="*/ 0 h 9"/>
                  <a:gd name="T2" fmla="*/ 4 w 8"/>
                  <a:gd name="T3" fmla="*/ 0 h 9"/>
                  <a:gd name="T4" fmla="*/ 2 w 8"/>
                  <a:gd name="T5" fmla="*/ 3 h 9"/>
                  <a:gd name="T6" fmla="*/ 4 w 8"/>
                  <a:gd name="T7" fmla="*/ 5 h 9"/>
                  <a:gd name="T8" fmla="*/ 6 w 8"/>
                  <a:gd name="T9" fmla="*/ 3 h 9"/>
                  <a:gd name="T10" fmla="*/ 8 w 8"/>
                  <a:gd name="T11" fmla="*/ 0 h 9"/>
                  <a:gd name="T12" fmla="*/ 6 w 8"/>
                  <a:gd name="T13" fmla="*/ 0 h 9"/>
                  <a:gd name="T14" fmla="*/ 4 w 8"/>
                  <a:gd name="T15" fmla="*/ 0 h 9"/>
                  <a:gd name="T16" fmla="*/ 8 w 8"/>
                  <a:gd name="T17" fmla="*/ 0 h 9"/>
                  <a:gd name="T18" fmla="*/ 8 w 8"/>
                  <a:gd name="T19" fmla="*/ 0 h 9"/>
                  <a:gd name="T20" fmla="*/ 8 w 8"/>
                  <a:gd name="T21" fmla="*/ 3 h 9"/>
                  <a:gd name="T22" fmla="*/ 8 w 8"/>
                  <a:gd name="T23" fmla="*/ 0 h 9"/>
                  <a:gd name="T24" fmla="*/ 2 w 8"/>
                  <a:gd name="T25" fmla="*/ 9 h 9"/>
                  <a:gd name="T26" fmla="*/ 2 w 8"/>
                  <a:gd name="T27" fmla="*/ 9 h 9"/>
                  <a:gd name="T28" fmla="*/ 2 w 8"/>
                  <a:gd name="T29" fmla="*/ 5 h 9"/>
                  <a:gd name="T30" fmla="*/ 2 w 8"/>
                  <a:gd name="T31" fmla="*/ 3 h 9"/>
                  <a:gd name="T32" fmla="*/ 0 w 8"/>
                  <a:gd name="T33" fmla="*/ 0 h 9"/>
                  <a:gd name="T34" fmla="*/ 2 w 8"/>
                  <a:gd name="T3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9">
                    <a:moveTo>
                      <a:pt x="4" y="0"/>
                    </a:moveTo>
                    <a:lnTo>
                      <a:pt x="4" y="0"/>
                    </a:lnTo>
                    <a:lnTo>
                      <a:pt x="2" y="3"/>
                    </a:lnTo>
                    <a:lnTo>
                      <a:pt x="4" y="5"/>
                    </a:lnTo>
                    <a:lnTo>
                      <a:pt x="6" y="3"/>
                    </a:lnTo>
                    <a:lnTo>
                      <a:pt x="8" y="0"/>
                    </a:lnTo>
                    <a:lnTo>
                      <a:pt x="6" y="0"/>
                    </a:lnTo>
                    <a:lnTo>
                      <a:pt x="4" y="0"/>
                    </a:lnTo>
                    <a:close/>
                    <a:moveTo>
                      <a:pt x="8" y="0"/>
                    </a:moveTo>
                    <a:lnTo>
                      <a:pt x="8" y="0"/>
                    </a:lnTo>
                    <a:lnTo>
                      <a:pt x="8" y="3"/>
                    </a:lnTo>
                    <a:lnTo>
                      <a:pt x="8" y="0"/>
                    </a:lnTo>
                    <a:close/>
                    <a:moveTo>
                      <a:pt x="2" y="9"/>
                    </a:moveTo>
                    <a:lnTo>
                      <a:pt x="2" y="9"/>
                    </a:lnTo>
                    <a:lnTo>
                      <a:pt x="2" y="5"/>
                    </a:lnTo>
                    <a:lnTo>
                      <a:pt x="2" y="3"/>
                    </a:lnTo>
                    <a:lnTo>
                      <a:pt x="0" y="0"/>
                    </a:lnTo>
                    <a:lnTo>
                      <a:pt x="2"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47">
                <a:extLst>
                  <a:ext uri="{FF2B5EF4-FFF2-40B4-BE49-F238E27FC236}">
                    <a16:creationId xmlns:a16="http://schemas.microsoft.com/office/drawing/2014/main" id="{46D2D724-5056-42EF-B15C-40FCEFA9B59B}"/>
                  </a:ext>
                </a:extLst>
              </p:cNvPr>
              <p:cNvSpPr>
                <a:spLocks/>
              </p:cNvSpPr>
              <p:nvPr/>
            </p:nvSpPr>
            <p:spPr bwMode="auto">
              <a:xfrm>
                <a:off x="5920" y="2425"/>
                <a:ext cx="6" cy="5"/>
              </a:xfrm>
              <a:custGeom>
                <a:avLst/>
                <a:gdLst>
                  <a:gd name="T0" fmla="*/ 2 w 6"/>
                  <a:gd name="T1" fmla="*/ 0 h 5"/>
                  <a:gd name="T2" fmla="*/ 2 w 6"/>
                  <a:gd name="T3" fmla="*/ 0 h 5"/>
                  <a:gd name="T4" fmla="*/ 0 w 6"/>
                  <a:gd name="T5" fmla="*/ 3 h 5"/>
                  <a:gd name="T6" fmla="*/ 2 w 6"/>
                  <a:gd name="T7" fmla="*/ 5 h 5"/>
                  <a:gd name="T8" fmla="*/ 4 w 6"/>
                  <a:gd name="T9" fmla="*/ 3 h 5"/>
                  <a:gd name="T10" fmla="*/ 6 w 6"/>
                  <a:gd name="T11" fmla="*/ 0 h 5"/>
                  <a:gd name="T12" fmla="*/ 4 w 6"/>
                  <a:gd name="T13" fmla="*/ 0 h 5"/>
                  <a:gd name="T14" fmla="*/ 2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2" y="0"/>
                    </a:moveTo>
                    <a:lnTo>
                      <a:pt x="2" y="0"/>
                    </a:lnTo>
                    <a:lnTo>
                      <a:pt x="0" y="3"/>
                    </a:lnTo>
                    <a:lnTo>
                      <a:pt x="2" y="5"/>
                    </a:lnTo>
                    <a:lnTo>
                      <a:pt x="4" y="3"/>
                    </a:lnTo>
                    <a:lnTo>
                      <a:pt x="6" y="0"/>
                    </a:lnTo>
                    <a:lnTo>
                      <a:pt x="4"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48">
                <a:extLst>
                  <a:ext uri="{FF2B5EF4-FFF2-40B4-BE49-F238E27FC236}">
                    <a16:creationId xmlns:a16="http://schemas.microsoft.com/office/drawing/2014/main" id="{1411B772-C166-4328-A8FB-4DC988319146}"/>
                  </a:ext>
                </a:extLst>
              </p:cNvPr>
              <p:cNvSpPr>
                <a:spLocks/>
              </p:cNvSpPr>
              <p:nvPr/>
            </p:nvSpPr>
            <p:spPr bwMode="auto">
              <a:xfrm>
                <a:off x="5926" y="2425"/>
                <a:ext cx="0" cy="3"/>
              </a:xfrm>
              <a:custGeom>
                <a:avLst/>
                <a:gdLst>
                  <a:gd name="T0" fmla="*/ 0 h 3"/>
                  <a:gd name="T1" fmla="*/ 0 h 3"/>
                  <a:gd name="T2" fmla="*/ 3 h 3"/>
                  <a:gd name="T3" fmla="*/ 0 h 3"/>
                </a:gdLst>
                <a:ahLst/>
                <a:cxnLst>
                  <a:cxn ang="0">
                    <a:pos x="0" y="T0"/>
                  </a:cxn>
                  <a:cxn ang="0">
                    <a:pos x="0" y="T1"/>
                  </a:cxn>
                  <a:cxn ang="0">
                    <a:pos x="0" y="T2"/>
                  </a:cxn>
                  <a:cxn ang="0">
                    <a:pos x="0" y="T3"/>
                  </a:cxn>
                </a:cxnLst>
                <a:rect l="0" t="0" r="r" b="b"/>
                <a:pathLst>
                  <a:path h="3">
                    <a:moveTo>
                      <a:pt x="0" y="0"/>
                    </a:moveTo>
                    <a:lnTo>
                      <a:pt x="0" y="0"/>
                    </a:lnTo>
                    <a:lnTo>
                      <a:pt x="0" y="3"/>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Freeform 49">
                <a:extLst>
                  <a:ext uri="{FF2B5EF4-FFF2-40B4-BE49-F238E27FC236}">
                    <a16:creationId xmlns:a16="http://schemas.microsoft.com/office/drawing/2014/main" id="{A3B8D680-A4CD-4182-BF3B-19ABF5DEDAF9}"/>
                  </a:ext>
                </a:extLst>
              </p:cNvPr>
              <p:cNvSpPr>
                <a:spLocks/>
              </p:cNvSpPr>
              <p:nvPr/>
            </p:nvSpPr>
            <p:spPr bwMode="auto">
              <a:xfrm>
                <a:off x="5918" y="2425"/>
                <a:ext cx="2" cy="9"/>
              </a:xfrm>
              <a:custGeom>
                <a:avLst/>
                <a:gdLst>
                  <a:gd name="T0" fmla="*/ 2 w 2"/>
                  <a:gd name="T1" fmla="*/ 9 h 9"/>
                  <a:gd name="T2" fmla="*/ 2 w 2"/>
                  <a:gd name="T3" fmla="*/ 9 h 9"/>
                  <a:gd name="T4" fmla="*/ 2 w 2"/>
                  <a:gd name="T5" fmla="*/ 5 h 9"/>
                  <a:gd name="T6" fmla="*/ 2 w 2"/>
                  <a:gd name="T7" fmla="*/ 3 h 9"/>
                  <a:gd name="T8" fmla="*/ 0 w 2"/>
                  <a:gd name="T9" fmla="*/ 0 h 9"/>
                  <a:gd name="T10" fmla="*/ 2 w 2"/>
                  <a:gd name="T11" fmla="*/ 9 h 9"/>
                </a:gdLst>
                <a:ahLst/>
                <a:cxnLst>
                  <a:cxn ang="0">
                    <a:pos x="T0" y="T1"/>
                  </a:cxn>
                  <a:cxn ang="0">
                    <a:pos x="T2" y="T3"/>
                  </a:cxn>
                  <a:cxn ang="0">
                    <a:pos x="T4" y="T5"/>
                  </a:cxn>
                  <a:cxn ang="0">
                    <a:pos x="T6" y="T7"/>
                  </a:cxn>
                  <a:cxn ang="0">
                    <a:pos x="T8" y="T9"/>
                  </a:cxn>
                  <a:cxn ang="0">
                    <a:pos x="T10" y="T11"/>
                  </a:cxn>
                </a:cxnLst>
                <a:rect l="0" t="0" r="r" b="b"/>
                <a:pathLst>
                  <a:path w="2" h="9">
                    <a:moveTo>
                      <a:pt x="2" y="9"/>
                    </a:moveTo>
                    <a:lnTo>
                      <a:pt x="2" y="9"/>
                    </a:lnTo>
                    <a:lnTo>
                      <a:pt x="2" y="5"/>
                    </a:lnTo>
                    <a:lnTo>
                      <a:pt x="2" y="3"/>
                    </a:lnTo>
                    <a:lnTo>
                      <a:pt x="0" y="0"/>
                    </a:lnTo>
                    <a:lnTo>
                      <a:pt x="2"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Freeform 50">
                <a:extLst>
                  <a:ext uri="{FF2B5EF4-FFF2-40B4-BE49-F238E27FC236}">
                    <a16:creationId xmlns:a16="http://schemas.microsoft.com/office/drawing/2014/main" id="{23A81735-DA44-4F1B-869A-A847C932AE43}"/>
                  </a:ext>
                </a:extLst>
              </p:cNvPr>
              <p:cNvSpPr>
                <a:spLocks/>
              </p:cNvSpPr>
              <p:nvPr/>
            </p:nvSpPr>
            <p:spPr bwMode="auto">
              <a:xfrm>
                <a:off x="5918" y="2425"/>
                <a:ext cx="8" cy="9"/>
              </a:xfrm>
              <a:custGeom>
                <a:avLst/>
                <a:gdLst>
                  <a:gd name="T0" fmla="*/ 3 w 8"/>
                  <a:gd name="T1" fmla="*/ 0 h 9"/>
                  <a:gd name="T2" fmla="*/ 3 w 8"/>
                  <a:gd name="T3" fmla="*/ 0 h 9"/>
                  <a:gd name="T4" fmla="*/ 0 w 8"/>
                  <a:gd name="T5" fmla="*/ 5 h 9"/>
                  <a:gd name="T6" fmla="*/ 3 w 8"/>
                  <a:gd name="T7" fmla="*/ 9 h 9"/>
                  <a:gd name="T8" fmla="*/ 6 w 8"/>
                  <a:gd name="T9" fmla="*/ 5 h 9"/>
                  <a:gd name="T10" fmla="*/ 8 w 8"/>
                  <a:gd name="T11" fmla="*/ 0 h 9"/>
                  <a:gd name="T12" fmla="*/ 6 w 8"/>
                  <a:gd name="T13" fmla="*/ 0 h 9"/>
                  <a:gd name="T14" fmla="*/ 3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3" y="0"/>
                    </a:moveTo>
                    <a:lnTo>
                      <a:pt x="3" y="0"/>
                    </a:lnTo>
                    <a:lnTo>
                      <a:pt x="0" y="5"/>
                    </a:lnTo>
                    <a:lnTo>
                      <a:pt x="3" y="9"/>
                    </a:lnTo>
                    <a:lnTo>
                      <a:pt x="6" y="5"/>
                    </a:lnTo>
                    <a:lnTo>
                      <a:pt x="8" y="0"/>
                    </a:lnTo>
                    <a:lnTo>
                      <a:pt x="6" y="0"/>
                    </a:lnTo>
                    <a:lnTo>
                      <a:pt x="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51">
                <a:extLst>
                  <a:ext uri="{FF2B5EF4-FFF2-40B4-BE49-F238E27FC236}">
                    <a16:creationId xmlns:a16="http://schemas.microsoft.com/office/drawing/2014/main" id="{D76D77E7-AC87-4C01-992C-C05E1D32FE58}"/>
                  </a:ext>
                </a:extLst>
              </p:cNvPr>
              <p:cNvSpPr>
                <a:spLocks/>
              </p:cNvSpPr>
              <p:nvPr/>
            </p:nvSpPr>
            <p:spPr bwMode="auto">
              <a:xfrm>
                <a:off x="5918" y="2425"/>
                <a:ext cx="8" cy="9"/>
              </a:xfrm>
              <a:custGeom>
                <a:avLst/>
                <a:gdLst>
                  <a:gd name="T0" fmla="*/ 3 w 8"/>
                  <a:gd name="T1" fmla="*/ 0 h 9"/>
                  <a:gd name="T2" fmla="*/ 3 w 8"/>
                  <a:gd name="T3" fmla="*/ 0 h 9"/>
                  <a:gd name="T4" fmla="*/ 0 w 8"/>
                  <a:gd name="T5" fmla="*/ 5 h 9"/>
                  <a:gd name="T6" fmla="*/ 3 w 8"/>
                  <a:gd name="T7" fmla="*/ 9 h 9"/>
                  <a:gd name="T8" fmla="*/ 6 w 8"/>
                  <a:gd name="T9" fmla="*/ 5 h 9"/>
                  <a:gd name="T10" fmla="*/ 8 w 8"/>
                  <a:gd name="T11" fmla="*/ 0 h 9"/>
                  <a:gd name="T12" fmla="*/ 6 w 8"/>
                  <a:gd name="T13" fmla="*/ 0 h 9"/>
                  <a:gd name="T14" fmla="*/ 3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3" y="0"/>
                    </a:moveTo>
                    <a:lnTo>
                      <a:pt x="3" y="0"/>
                    </a:lnTo>
                    <a:lnTo>
                      <a:pt x="0" y="5"/>
                    </a:lnTo>
                    <a:lnTo>
                      <a:pt x="3" y="9"/>
                    </a:lnTo>
                    <a:lnTo>
                      <a:pt x="6" y="5"/>
                    </a:lnTo>
                    <a:lnTo>
                      <a:pt x="8" y="0"/>
                    </a:lnTo>
                    <a:lnTo>
                      <a:pt x="6" y="0"/>
                    </a:lnTo>
                    <a:lnTo>
                      <a:pt x="3"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Freeform 52">
                <a:extLst>
                  <a:ext uri="{FF2B5EF4-FFF2-40B4-BE49-F238E27FC236}">
                    <a16:creationId xmlns:a16="http://schemas.microsoft.com/office/drawing/2014/main" id="{84DB49DE-6AE5-4230-AB71-136F8C3EC5F1}"/>
                  </a:ext>
                </a:extLst>
              </p:cNvPr>
              <p:cNvSpPr>
                <a:spLocks/>
              </p:cNvSpPr>
              <p:nvPr/>
            </p:nvSpPr>
            <p:spPr bwMode="auto">
              <a:xfrm>
                <a:off x="5926" y="2425"/>
                <a:ext cx="0" cy="9"/>
              </a:xfrm>
              <a:custGeom>
                <a:avLst/>
                <a:gdLst>
                  <a:gd name="T0" fmla="*/ 0 h 9"/>
                  <a:gd name="T1" fmla="*/ 0 h 9"/>
                  <a:gd name="T2" fmla="*/ 9 h 9"/>
                  <a:gd name="T3" fmla="*/ 0 h 9"/>
                </a:gdLst>
                <a:ahLst/>
                <a:cxnLst>
                  <a:cxn ang="0">
                    <a:pos x="0" y="T0"/>
                  </a:cxn>
                  <a:cxn ang="0">
                    <a:pos x="0" y="T1"/>
                  </a:cxn>
                  <a:cxn ang="0">
                    <a:pos x="0" y="T2"/>
                  </a:cxn>
                  <a:cxn ang="0">
                    <a:pos x="0" y="T3"/>
                  </a:cxn>
                </a:cxnLst>
                <a:rect l="0" t="0" r="r" b="b"/>
                <a:pathLst>
                  <a:path h="9">
                    <a:moveTo>
                      <a:pt x="0" y="0"/>
                    </a:moveTo>
                    <a:lnTo>
                      <a:pt x="0" y="0"/>
                    </a:lnTo>
                    <a:lnTo>
                      <a:pt x="0" y="9"/>
                    </a:lnTo>
                    <a:lnTo>
                      <a:pt x="0" y="0"/>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Freeform 53">
                <a:extLst>
                  <a:ext uri="{FF2B5EF4-FFF2-40B4-BE49-F238E27FC236}">
                    <a16:creationId xmlns:a16="http://schemas.microsoft.com/office/drawing/2014/main" id="{6304D9FA-2A1F-4A1F-8EEE-C42C90435090}"/>
                  </a:ext>
                </a:extLst>
              </p:cNvPr>
              <p:cNvSpPr>
                <a:spLocks/>
              </p:cNvSpPr>
              <p:nvPr/>
            </p:nvSpPr>
            <p:spPr bwMode="auto">
              <a:xfrm>
                <a:off x="5918" y="2425"/>
                <a:ext cx="8" cy="9"/>
              </a:xfrm>
              <a:custGeom>
                <a:avLst/>
                <a:gdLst>
                  <a:gd name="T0" fmla="*/ 8 w 8"/>
                  <a:gd name="T1" fmla="*/ 9 h 9"/>
                  <a:gd name="T2" fmla="*/ 8 w 8"/>
                  <a:gd name="T3" fmla="*/ 9 h 9"/>
                  <a:gd name="T4" fmla="*/ 8 w 8"/>
                  <a:gd name="T5" fmla="*/ 5 h 9"/>
                  <a:gd name="T6" fmla="*/ 8 w 8"/>
                  <a:gd name="T7" fmla="*/ 3 h 9"/>
                  <a:gd name="T8" fmla="*/ 0 w 8"/>
                  <a:gd name="T9" fmla="*/ 0 h 9"/>
                  <a:gd name="T10" fmla="*/ 8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8" y="9"/>
                    </a:moveTo>
                    <a:lnTo>
                      <a:pt x="8" y="9"/>
                    </a:lnTo>
                    <a:lnTo>
                      <a:pt x="8" y="5"/>
                    </a:lnTo>
                    <a:lnTo>
                      <a:pt x="8" y="3"/>
                    </a:lnTo>
                    <a:lnTo>
                      <a:pt x="0" y="0"/>
                    </a:lnTo>
                    <a:lnTo>
                      <a:pt x="8"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54">
                <a:extLst>
                  <a:ext uri="{FF2B5EF4-FFF2-40B4-BE49-F238E27FC236}">
                    <a16:creationId xmlns:a16="http://schemas.microsoft.com/office/drawing/2014/main" id="{1F51861B-B78C-4B81-B8CA-79003EF4A718}"/>
                  </a:ext>
                </a:extLst>
              </p:cNvPr>
              <p:cNvSpPr>
                <a:spLocks/>
              </p:cNvSpPr>
              <p:nvPr/>
            </p:nvSpPr>
            <p:spPr bwMode="auto">
              <a:xfrm>
                <a:off x="5918" y="2425"/>
                <a:ext cx="8" cy="9"/>
              </a:xfrm>
              <a:custGeom>
                <a:avLst/>
                <a:gdLst>
                  <a:gd name="T0" fmla="*/ 8 w 8"/>
                  <a:gd name="T1" fmla="*/ 9 h 9"/>
                  <a:gd name="T2" fmla="*/ 8 w 8"/>
                  <a:gd name="T3" fmla="*/ 9 h 9"/>
                  <a:gd name="T4" fmla="*/ 8 w 8"/>
                  <a:gd name="T5" fmla="*/ 5 h 9"/>
                  <a:gd name="T6" fmla="*/ 8 w 8"/>
                  <a:gd name="T7" fmla="*/ 3 h 9"/>
                  <a:gd name="T8" fmla="*/ 0 w 8"/>
                  <a:gd name="T9" fmla="*/ 0 h 9"/>
                  <a:gd name="T10" fmla="*/ 8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8" y="9"/>
                    </a:moveTo>
                    <a:lnTo>
                      <a:pt x="8" y="9"/>
                    </a:lnTo>
                    <a:lnTo>
                      <a:pt x="8" y="5"/>
                    </a:lnTo>
                    <a:lnTo>
                      <a:pt x="8" y="3"/>
                    </a:lnTo>
                    <a:lnTo>
                      <a:pt x="0" y="0"/>
                    </a:lnTo>
                    <a:lnTo>
                      <a:pt x="8"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55">
                <a:extLst>
                  <a:ext uri="{FF2B5EF4-FFF2-40B4-BE49-F238E27FC236}">
                    <a16:creationId xmlns:a16="http://schemas.microsoft.com/office/drawing/2014/main" id="{12954F30-F02C-4EE2-B705-AC51D6F99794}"/>
                  </a:ext>
                </a:extLst>
              </p:cNvPr>
              <p:cNvSpPr>
                <a:spLocks noEditPoints="1"/>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 name="T22" fmla="*/ 8 w 8"/>
                  <a:gd name="T23" fmla="*/ 5 h 9"/>
                  <a:gd name="T24" fmla="*/ 8 w 8"/>
                  <a:gd name="T25" fmla="*/ 3 h 9"/>
                  <a:gd name="T26" fmla="*/ 8 w 8"/>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moveTo>
                      <a:pt x="8" y="5"/>
                    </a:moveTo>
                    <a:lnTo>
                      <a:pt x="8" y="3"/>
                    </a:lnTo>
                    <a:lnTo>
                      <a:pt x="8"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56">
                <a:extLst>
                  <a:ext uri="{FF2B5EF4-FFF2-40B4-BE49-F238E27FC236}">
                    <a16:creationId xmlns:a16="http://schemas.microsoft.com/office/drawing/2014/main" id="{3852CAF8-826E-4545-99BF-53BF22D1D372}"/>
                  </a:ext>
                </a:extLst>
              </p:cNvPr>
              <p:cNvSpPr>
                <a:spLocks/>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57">
                <a:extLst>
                  <a:ext uri="{FF2B5EF4-FFF2-40B4-BE49-F238E27FC236}">
                    <a16:creationId xmlns:a16="http://schemas.microsoft.com/office/drawing/2014/main" id="{BC89864A-F5E6-4726-B04A-C2C449D7FC92}"/>
                  </a:ext>
                </a:extLst>
              </p:cNvPr>
              <p:cNvSpPr>
                <a:spLocks/>
              </p:cNvSpPr>
              <p:nvPr/>
            </p:nvSpPr>
            <p:spPr bwMode="auto">
              <a:xfrm>
                <a:off x="5926" y="2428"/>
                <a:ext cx="0" cy="2"/>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58">
                <a:extLst>
                  <a:ext uri="{FF2B5EF4-FFF2-40B4-BE49-F238E27FC236}">
                    <a16:creationId xmlns:a16="http://schemas.microsoft.com/office/drawing/2014/main" id="{628AEDD2-AE38-499C-BF2C-08531A94E634}"/>
                  </a:ext>
                </a:extLst>
              </p:cNvPr>
              <p:cNvSpPr>
                <a:spLocks/>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59">
                <a:extLst>
                  <a:ext uri="{FF2B5EF4-FFF2-40B4-BE49-F238E27FC236}">
                    <a16:creationId xmlns:a16="http://schemas.microsoft.com/office/drawing/2014/main" id="{0E467315-F362-42D0-B136-2D4504D25DE1}"/>
                  </a:ext>
                </a:extLst>
              </p:cNvPr>
              <p:cNvSpPr>
                <a:spLocks/>
              </p:cNvSpPr>
              <p:nvPr/>
            </p:nvSpPr>
            <p:spPr bwMode="auto">
              <a:xfrm>
                <a:off x="5918" y="2425"/>
                <a:ext cx="8" cy="9"/>
              </a:xfrm>
              <a:custGeom>
                <a:avLst/>
                <a:gdLst>
                  <a:gd name="T0" fmla="*/ 2 w 8"/>
                  <a:gd name="T1" fmla="*/ 0 h 9"/>
                  <a:gd name="T2" fmla="*/ 2 w 8"/>
                  <a:gd name="T3" fmla="*/ 0 h 9"/>
                  <a:gd name="T4" fmla="*/ 0 w 8"/>
                  <a:gd name="T5" fmla="*/ 3 h 9"/>
                  <a:gd name="T6" fmla="*/ 0 w 8"/>
                  <a:gd name="T7" fmla="*/ 5 h 9"/>
                  <a:gd name="T8" fmla="*/ 2 w 8"/>
                  <a:gd name="T9" fmla="*/ 9 h 9"/>
                  <a:gd name="T10" fmla="*/ 2 w 8"/>
                  <a:gd name="T11" fmla="*/ 5 h 9"/>
                  <a:gd name="T12" fmla="*/ 4 w 8"/>
                  <a:gd name="T13" fmla="*/ 3 h 9"/>
                  <a:gd name="T14" fmla="*/ 6 w 8"/>
                  <a:gd name="T15" fmla="*/ 3 h 9"/>
                  <a:gd name="T16" fmla="*/ 8 w 8"/>
                  <a:gd name="T17" fmla="*/ 3 h 9"/>
                  <a:gd name="T18" fmla="*/ 4 w 8"/>
                  <a:gd name="T19" fmla="*/ 0 h 9"/>
                  <a:gd name="T20" fmla="*/ 2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2" y="0"/>
                    </a:moveTo>
                    <a:lnTo>
                      <a:pt x="2" y="0"/>
                    </a:lnTo>
                    <a:lnTo>
                      <a:pt x="0" y="3"/>
                    </a:lnTo>
                    <a:lnTo>
                      <a:pt x="0" y="5"/>
                    </a:lnTo>
                    <a:lnTo>
                      <a:pt x="2" y="9"/>
                    </a:lnTo>
                    <a:lnTo>
                      <a:pt x="2" y="5"/>
                    </a:lnTo>
                    <a:lnTo>
                      <a:pt x="4" y="3"/>
                    </a:lnTo>
                    <a:lnTo>
                      <a:pt x="6" y="3"/>
                    </a:lnTo>
                    <a:lnTo>
                      <a:pt x="8" y="3"/>
                    </a:lnTo>
                    <a:lnTo>
                      <a:pt x="4" y="0"/>
                    </a:lnTo>
                    <a:lnTo>
                      <a:pt x="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60">
                <a:extLst>
                  <a:ext uri="{FF2B5EF4-FFF2-40B4-BE49-F238E27FC236}">
                    <a16:creationId xmlns:a16="http://schemas.microsoft.com/office/drawing/2014/main" id="{CC00B58D-93CF-4C2A-9DC6-60A5832474C5}"/>
                  </a:ext>
                </a:extLst>
              </p:cNvPr>
              <p:cNvSpPr>
                <a:spLocks/>
              </p:cNvSpPr>
              <p:nvPr/>
            </p:nvSpPr>
            <p:spPr bwMode="auto">
              <a:xfrm>
                <a:off x="5926" y="2434"/>
                <a:ext cx="0" cy="9"/>
              </a:xfrm>
              <a:custGeom>
                <a:avLst/>
                <a:gdLst>
                  <a:gd name="T0" fmla="*/ 9 h 9"/>
                  <a:gd name="T1" fmla="*/ 0 h 9"/>
                  <a:gd name="T2" fmla="*/ 9 h 9"/>
                </a:gdLst>
                <a:ahLst/>
                <a:cxnLst>
                  <a:cxn ang="0">
                    <a:pos x="0" y="T0"/>
                  </a:cxn>
                  <a:cxn ang="0">
                    <a:pos x="0" y="T1"/>
                  </a:cxn>
                  <a:cxn ang="0">
                    <a:pos x="0" y="T2"/>
                  </a:cxn>
                </a:cxnLst>
                <a:rect l="0" t="0" r="r" b="b"/>
                <a:pathLst>
                  <a:path h="9">
                    <a:moveTo>
                      <a:pt x="0" y="9"/>
                    </a:moveTo>
                    <a:lnTo>
                      <a:pt x="0" y="0"/>
                    </a:lnTo>
                    <a:lnTo>
                      <a:pt x="0"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61">
                <a:extLst>
                  <a:ext uri="{FF2B5EF4-FFF2-40B4-BE49-F238E27FC236}">
                    <a16:creationId xmlns:a16="http://schemas.microsoft.com/office/drawing/2014/main" id="{BDDD8E9F-EC23-415F-80F4-7B594DEE9B9C}"/>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62">
                <a:extLst>
                  <a:ext uri="{FF2B5EF4-FFF2-40B4-BE49-F238E27FC236}">
                    <a16:creationId xmlns:a16="http://schemas.microsoft.com/office/drawing/2014/main" id="{4433C79C-A635-4EFD-B890-0FE01816ADC5}"/>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63">
                <a:extLst>
                  <a:ext uri="{FF2B5EF4-FFF2-40B4-BE49-F238E27FC236}">
                    <a16:creationId xmlns:a16="http://schemas.microsoft.com/office/drawing/2014/main" id="{85B04373-E052-46DA-9B75-AE5FC720F5E9}"/>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64">
                <a:extLst>
                  <a:ext uri="{FF2B5EF4-FFF2-40B4-BE49-F238E27FC236}">
                    <a16:creationId xmlns:a16="http://schemas.microsoft.com/office/drawing/2014/main" id="{86B33DD3-381D-433D-A5BE-BDB64443C3B6}"/>
                  </a:ext>
                </a:extLst>
              </p:cNvPr>
              <p:cNvSpPr>
                <a:spLocks/>
              </p:cNvSpPr>
              <p:nvPr/>
            </p:nvSpPr>
            <p:spPr bwMode="auto">
              <a:xfrm>
                <a:off x="5918" y="2425"/>
                <a:ext cx="8" cy="9"/>
              </a:xfrm>
              <a:custGeom>
                <a:avLst/>
                <a:gdLst>
                  <a:gd name="T0" fmla="*/ 0 w 8"/>
                  <a:gd name="T1" fmla="*/ 3 h 9"/>
                  <a:gd name="T2" fmla="*/ 0 w 8"/>
                  <a:gd name="T3" fmla="*/ 7 h 9"/>
                  <a:gd name="T4" fmla="*/ 2 w 8"/>
                  <a:gd name="T5" fmla="*/ 7 h 9"/>
                  <a:gd name="T6" fmla="*/ 4 w 8"/>
                  <a:gd name="T7" fmla="*/ 9 h 9"/>
                  <a:gd name="T8" fmla="*/ 8 w 8"/>
                  <a:gd name="T9" fmla="*/ 7 h 9"/>
                  <a:gd name="T10" fmla="*/ 8 w 8"/>
                  <a:gd name="T11" fmla="*/ 7 h 9"/>
                  <a:gd name="T12" fmla="*/ 8 w 8"/>
                  <a:gd name="T13" fmla="*/ 3 h 9"/>
                  <a:gd name="T14" fmla="*/ 8 w 8"/>
                  <a:gd name="T15" fmla="*/ 0 h 9"/>
                  <a:gd name="T16" fmla="*/ 4 w 8"/>
                  <a:gd name="T17" fmla="*/ 0 h 9"/>
                  <a:gd name="T18" fmla="*/ 2 w 8"/>
                  <a:gd name="T19" fmla="*/ 0 h 9"/>
                  <a:gd name="T20" fmla="*/ 0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3"/>
                    </a:moveTo>
                    <a:lnTo>
                      <a:pt x="0" y="7"/>
                    </a:lnTo>
                    <a:lnTo>
                      <a:pt x="2" y="7"/>
                    </a:lnTo>
                    <a:lnTo>
                      <a:pt x="4" y="9"/>
                    </a:lnTo>
                    <a:lnTo>
                      <a:pt x="8" y="7"/>
                    </a:lnTo>
                    <a:lnTo>
                      <a:pt x="8" y="7"/>
                    </a:lnTo>
                    <a:lnTo>
                      <a:pt x="8" y="3"/>
                    </a:lnTo>
                    <a:lnTo>
                      <a:pt x="8" y="0"/>
                    </a:lnTo>
                    <a:lnTo>
                      <a:pt x="4" y="0"/>
                    </a:lnTo>
                    <a:lnTo>
                      <a:pt x="2" y="0"/>
                    </a:lnTo>
                    <a:lnTo>
                      <a:pt x="0" y="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65">
                <a:extLst>
                  <a:ext uri="{FF2B5EF4-FFF2-40B4-BE49-F238E27FC236}">
                    <a16:creationId xmlns:a16="http://schemas.microsoft.com/office/drawing/2014/main" id="{E396B93E-E8C5-4249-8CD4-6BCEF722E20D}"/>
                  </a:ext>
                </a:extLst>
              </p:cNvPr>
              <p:cNvSpPr>
                <a:spLocks noEditPoints="1"/>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 name="T108" fmla="*/ 162 w 330"/>
                  <a:gd name="T109" fmla="*/ 42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moveTo>
                      <a:pt x="162" y="420"/>
                    </a:moveTo>
                    <a:lnTo>
                      <a:pt x="162" y="420"/>
                    </a:lnTo>
                    <a:close/>
                    <a:moveTo>
                      <a:pt x="15" y="517"/>
                    </a:moveTo>
                    <a:lnTo>
                      <a:pt x="15" y="5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66">
                <a:extLst>
                  <a:ext uri="{FF2B5EF4-FFF2-40B4-BE49-F238E27FC236}">
                    <a16:creationId xmlns:a16="http://schemas.microsoft.com/office/drawing/2014/main" id="{2EF79B16-B0F8-485F-9D7F-0B897AE0BB97}"/>
                  </a:ext>
                </a:extLst>
              </p:cNvPr>
              <p:cNvSpPr>
                <a:spLocks/>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67">
                <a:extLst>
                  <a:ext uri="{FF2B5EF4-FFF2-40B4-BE49-F238E27FC236}">
                    <a16:creationId xmlns:a16="http://schemas.microsoft.com/office/drawing/2014/main" id="{DD9ECE47-26CE-40FE-8A67-F4E0B6FC15A4}"/>
                  </a:ext>
                </a:extLst>
              </p:cNvPr>
              <p:cNvSpPr>
                <a:spLocks noChangeShapeType="1"/>
              </p:cNvSpPr>
              <p:nvPr/>
            </p:nvSpPr>
            <p:spPr bwMode="auto">
              <a:xfrm>
                <a:off x="5758" y="2845"/>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68">
                <a:extLst>
                  <a:ext uri="{FF2B5EF4-FFF2-40B4-BE49-F238E27FC236}">
                    <a16:creationId xmlns:a16="http://schemas.microsoft.com/office/drawing/2014/main" id="{7C17E6E0-E6C7-45FC-8F14-7C9F6D2018E8}"/>
                  </a:ext>
                </a:extLst>
              </p:cNvPr>
              <p:cNvSpPr>
                <a:spLocks noChangeShapeType="1"/>
              </p:cNvSpPr>
              <p:nvPr/>
            </p:nvSpPr>
            <p:spPr bwMode="auto">
              <a:xfrm>
                <a:off x="5611" y="2942"/>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69">
                <a:extLst>
                  <a:ext uri="{FF2B5EF4-FFF2-40B4-BE49-F238E27FC236}">
                    <a16:creationId xmlns:a16="http://schemas.microsoft.com/office/drawing/2014/main" id="{29993638-9FC3-4CBC-BBD9-C0543251A529}"/>
                  </a:ext>
                </a:extLst>
              </p:cNvPr>
              <p:cNvSpPr>
                <a:spLocks/>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70">
                <a:extLst>
                  <a:ext uri="{FF2B5EF4-FFF2-40B4-BE49-F238E27FC236}">
                    <a16:creationId xmlns:a16="http://schemas.microsoft.com/office/drawing/2014/main" id="{C455A0CC-E72B-469B-948F-5A86DEB6794C}"/>
                  </a:ext>
                </a:extLst>
              </p:cNvPr>
              <p:cNvSpPr>
                <a:spLocks/>
              </p:cNvSpPr>
              <p:nvPr/>
            </p:nvSpPr>
            <p:spPr bwMode="auto">
              <a:xfrm>
                <a:off x="5596" y="2425"/>
                <a:ext cx="330" cy="523"/>
              </a:xfrm>
              <a:custGeom>
                <a:avLst/>
                <a:gdLst>
                  <a:gd name="T0" fmla="*/ 326 w 330"/>
                  <a:gd name="T1" fmla="*/ 11 h 523"/>
                  <a:gd name="T2" fmla="*/ 322 w 330"/>
                  <a:gd name="T3" fmla="*/ 40 h 523"/>
                  <a:gd name="T4" fmla="*/ 322 w 330"/>
                  <a:gd name="T5" fmla="*/ 78 h 523"/>
                  <a:gd name="T6" fmla="*/ 315 w 330"/>
                  <a:gd name="T7" fmla="*/ 86 h 523"/>
                  <a:gd name="T8" fmla="*/ 304 w 330"/>
                  <a:gd name="T9" fmla="*/ 97 h 523"/>
                  <a:gd name="T10" fmla="*/ 295 w 330"/>
                  <a:gd name="T11" fmla="*/ 106 h 523"/>
                  <a:gd name="T12" fmla="*/ 280 w 330"/>
                  <a:gd name="T13" fmla="*/ 123 h 523"/>
                  <a:gd name="T14" fmla="*/ 264 w 330"/>
                  <a:gd name="T15" fmla="*/ 145 h 523"/>
                  <a:gd name="T16" fmla="*/ 262 w 330"/>
                  <a:gd name="T17" fmla="*/ 166 h 523"/>
                  <a:gd name="T18" fmla="*/ 260 w 330"/>
                  <a:gd name="T19" fmla="*/ 228 h 523"/>
                  <a:gd name="T20" fmla="*/ 262 w 330"/>
                  <a:gd name="T21" fmla="*/ 280 h 523"/>
                  <a:gd name="T22" fmla="*/ 248 w 330"/>
                  <a:gd name="T23" fmla="*/ 308 h 523"/>
                  <a:gd name="T24" fmla="*/ 224 w 330"/>
                  <a:gd name="T25" fmla="*/ 312 h 523"/>
                  <a:gd name="T26" fmla="*/ 200 w 330"/>
                  <a:gd name="T27" fmla="*/ 319 h 523"/>
                  <a:gd name="T28" fmla="*/ 186 w 330"/>
                  <a:gd name="T29" fmla="*/ 336 h 523"/>
                  <a:gd name="T30" fmla="*/ 171 w 330"/>
                  <a:gd name="T31" fmla="*/ 372 h 523"/>
                  <a:gd name="T32" fmla="*/ 169 w 330"/>
                  <a:gd name="T33" fmla="*/ 398 h 523"/>
                  <a:gd name="T34" fmla="*/ 142 w 330"/>
                  <a:gd name="T35" fmla="*/ 424 h 523"/>
                  <a:gd name="T36" fmla="*/ 98 w 330"/>
                  <a:gd name="T37" fmla="*/ 443 h 523"/>
                  <a:gd name="T38" fmla="*/ 95 w 330"/>
                  <a:gd name="T39" fmla="*/ 456 h 523"/>
                  <a:gd name="T40" fmla="*/ 93 w 330"/>
                  <a:gd name="T41" fmla="*/ 469 h 523"/>
                  <a:gd name="T42" fmla="*/ 80 w 330"/>
                  <a:gd name="T43" fmla="*/ 482 h 523"/>
                  <a:gd name="T44" fmla="*/ 64 w 330"/>
                  <a:gd name="T45" fmla="*/ 497 h 523"/>
                  <a:gd name="T46" fmla="*/ 58 w 330"/>
                  <a:gd name="T47" fmla="*/ 503 h 523"/>
                  <a:gd name="T48" fmla="*/ 46 w 330"/>
                  <a:gd name="T49" fmla="*/ 510 h 523"/>
                  <a:gd name="T50" fmla="*/ 20 w 330"/>
                  <a:gd name="T51" fmla="*/ 514 h 523"/>
                  <a:gd name="T52" fmla="*/ 0 w 330"/>
                  <a:gd name="T53" fmla="*/ 519 h 523"/>
                  <a:gd name="T54" fmla="*/ 0 w 330"/>
                  <a:gd name="T55" fmla="*/ 523 h 523"/>
                  <a:gd name="T56" fmla="*/ 24 w 330"/>
                  <a:gd name="T57" fmla="*/ 521 h 523"/>
                  <a:gd name="T58" fmla="*/ 53 w 330"/>
                  <a:gd name="T59" fmla="*/ 514 h 523"/>
                  <a:gd name="T60" fmla="*/ 60 w 330"/>
                  <a:gd name="T61" fmla="*/ 510 h 523"/>
                  <a:gd name="T62" fmla="*/ 71 w 330"/>
                  <a:gd name="T63" fmla="*/ 497 h 523"/>
                  <a:gd name="T64" fmla="*/ 93 w 330"/>
                  <a:gd name="T65" fmla="*/ 480 h 523"/>
                  <a:gd name="T66" fmla="*/ 98 w 330"/>
                  <a:gd name="T67" fmla="*/ 471 h 523"/>
                  <a:gd name="T68" fmla="*/ 102 w 330"/>
                  <a:gd name="T69" fmla="*/ 450 h 523"/>
                  <a:gd name="T70" fmla="*/ 140 w 330"/>
                  <a:gd name="T71" fmla="*/ 431 h 523"/>
                  <a:gd name="T72" fmla="*/ 162 w 330"/>
                  <a:gd name="T73" fmla="*/ 420 h 523"/>
                  <a:gd name="T74" fmla="*/ 177 w 330"/>
                  <a:gd name="T75" fmla="*/ 396 h 523"/>
                  <a:gd name="T76" fmla="*/ 182 w 330"/>
                  <a:gd name="T77" fmla="*/ 353 h 523"/>
                  <a:gd name="T78" fmla="*/ 204 w 330"/>
                  <a:gd name="T79" fmla="*/ 325 h 523"/>
                  <a:gd name="T80" fmla="*/ 224 w 330"/>
                  <a:gd name="T81" fmla="*/ 319 h 523"/>
                  <a:gd name="T82" fmla="*/ 253 w 330"/>
                  <a:gd name="T83" fmla="*/ 312 h 523"/>
                  <a:gd name="T84" fmla="*/ 264 w 330"/>
                  <a:gd name="T85" fmla="*/ 304 h 523"/>
                  <a:gd name="T86" fmla="*/ 270 w 330"/>
                  <a:gd name="T87" fmla="*/ 259 h 523"/>
                  <a:gd name="T88" fmla="*/ 266 w 330"/>
                  <a:gd name="T89" fmla="*/ 205 h 523"/>
                  <a:gd name="T90" fmla="*/ 268 w 330"/>
                  <a:gd name="T91" fmla="*/ 153 h 523"/>
                  <a:gd name="T92" fmla="*/ 284 w 330"/>
                  <a:gd name="T93" fmla="*/ 128 h 523"/>
                  <a:gd name="T94" fmla="*/ 301 w 330"/>
                  <a:gd name="T95" fmla="*/ 108 h 523"/>
                  <a:gd name="T96" fmla="*/ 315 w 330"/>
                  <a:gd name="T97" fmla="*/ 95 h 523"/>
                  <a:gd name="T98" fmla="*/ 328 w 330"/>
                  <a:gd name="T99" fmla="*/ 83 h 523"/>
                  <a:gd name="T100" fmla="*/ 330 w 330"/>
                  <a:gd name="T101" fmla="*/ 56 h 523"/>
                  <a:gd name="T102" fmla="*/ 328 w 330"/>
                  <a:gd name="T103" fmla="*/ 24 h 523"/>
                  <a:gd name="T104" fmla="*/ 330 w 330"/>
                  <a:gd name="T105" fmla="*/ 5 h 523"/>
                  <a:gd name="T106" fmla="*/ 326 w 330"/>
                  <a:gd name="T10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0" h="523">
                    <a:moveTo>
                      <a:pt x="326" y="5"/>
                    </a:moveTo>
                    <a:lnTo>
                      <a:pt x="326" y="5"/>
                    </a:lnTo>
                    <a:lnTo>
                      <a:pt x="326" y="11"/>
                    </a:lnTo>
                    <a:lnTo>
                      <a:pt x="322" y="16"/>
                    </a:lnTo>
                    <a:lnTo>
                      <a:pt x="322" y="24"/>
                    </a:lnTo>
                    <a:lnTo>
                      <a:pt x="322" y="40"/>
                    </a:lnTo>
                    <a:lnTo>
                      <a:pt x="326" y="59"/>
                    </a:lnTo>
                    <a:lnTo>
                      <a:pt x="326" y="72"/>
                    </a:lnTo>
                    <a:lnTo>
                      <a:pt x="322" y="78"/>
                    </a:lnTo>
                    <a:lnTo>
                      <a:pt x="322" y="83"/>
                    </a:lnTo>
                    <a:lnTo>
                      <a:pt x="317" y="85"/>
                    </a:lnTo>
                    <a:lnTo>
                      <a:pt x="315" y="86"/>
                    </a:lnTo>
                    <a:lnTo>
                      <a:pt x="311" y="91"/>
                    </a:lnTo>
                    <a:lnTo>
                      <a:pt x="308" y="91"/>
                    </a:lnTo>
                    <a:lnTo>
                      <a:pt x="304" y="97"/>
                    </a:lnTo>
                    <a:lnTo>
                      <a:pt x="301" y="99"/>
                    </a:lnTo>
                    <a:lnTo>
                      <a:pt x="301" y="102"/>
                    </a:lnTo>
                    <a:lnTo>
                      <a:pt x="295" y="106"/>
                    </a:lnTo>
                    <a:lnTo>
                      <a:pt x="295" y="108"/>
                    </a:lnTo>
                    <a:lnTo>
                      <a:pt x="291" y="112"/>
                    </a:lnTo>
                    <a:lnTo>
                      <a:pt x="280" y="123"/>
                    </a:lnTo>
                    <a:lnTo>
                      <a:pt x="268" y="136"/>
                    </a:lnTo>
                    <a:lnTo>
                      <a:pt x="264" y="142"/>
                    </a:lnTo>
                    <a:lnTo>
                      <a:pt x="264" y="145"/>
                    </a:lnTo>
                    <a:lnTo>
                      <a:pt x="262" y="151"/>
                    </a:lnTo>
                    <a:lnTo>
                      <a:pt x="262" y="158"/>
                    </a:lnTo>
                    <a:lnTo>
                      <a:pt x="262" y="166"/>
                    </a:lnTo>
                    <a:lnTo>
                      <a:pt x="260" y="185"/>
                    </a:lnTo>
                    <a:lnTo>
                      <a:pt x="260" y="205"/>
                    </a:lnTo>
                    <a:lnTo>
                      <a:pt x="260" y="228"/>
                    </a:lnTo>
                    <a:lnTo>
                      <a:pt x="262" y="248"/>
                    </a:lnTo>
                    <a:lnTo>
                      <a:pt x="264" y="259"/>
                    </a:lnTo>
                    <a:lnTo>
                      <a:pt x="262" y="280"/>
                    </a:lnTo>
                    <a:lnTo>
                      <a:pt x="260" y="302"/>
                    </a:lnTo>
                    <a:lnTo>
                      <a:pt x="257" y="302"/>
                    </a:lnTo>
                    <a:lnTo>
                      <a:pt x="248" y="308"/>
                    </a:lnTo>
                    <a:lnTo>
                      <a:pt x="239" y="310"/>
                    </a:lnTo>
                    <a:lnTo>
                      <a:pt x="233" y="312"/>
                    </a:lnTo>
                    <a:lnTo>
                      <a:pt x="224" y="312"/>
                    </a:lnTo>
                    <a:lnTo>
                      <a:pt x="219" y="312"/>
                    </a:lnTo>
                    <a:lnTo>
                      <a:pt x="202" y="319"/>
                    </a:lnTo>
                    <a:lnTo>
                      <a:pt x="200" y="319"/>
                    </a:lnTo>
                    <a:lnTo>
                      <a:pt x="200" y="321"/>
                    </a:lnTo>
                    <a:lnTo>
                      <a:pt x="195" y="323"/>
                    </a:lnTo>
                    <a:lnTo>
                      <a:pt x="186" y="336"/>
                    </a:lnTo>
                    <a:lnTo>
                      <a:pt x="175" y="351"/>
                    </a:lnTo>
                    <a:lnTo>
                      <a:pt x="173" y="359"/>
                    </a:lnTo>
                    <a:lnTo>
                      <a:pt x="171" y="372"/>
                    </a:lnTo>
                    <a:lnTo>
                      <a:pt x="171" y="396"/>
                    </a:lnTo>
                    <a:lnTo>
                      <a:pt x="169" y="396"/>
                    </a:lnTo>
                    <a:lnTo>
                      <a:pt x="169" y="398"/>
                    </a:lnTo>
                    <a:lnTo>
                      <a:pt x="155" y="415"/>
                    </a:lnTo>
                    <a:lnTo>
                      <a:pt x="151" y="420"/>
                    </a:lnTo>
                    <a:lnTo>
                      <a:pt x="142" y="424"/>
                    </a:lnTo>
                    <a:lnTo>
                      <a:pt x="137" y="424"/>
                    </a:lnTo>
                    <a:lnTo>
                      <a:pt x="102" y="441"/>
                    </a:lnTo>
                    <a:lnTo>
                      <a:pt x="98" y="443"/>
                    </a:lnTo>
                    <a:lnTo>
                      <a:pt x="98" y="445"/>
                    </a:lnTo>
                    <a:lnTo>
                      <a:pt x="95" y="450"/>
                    </a:lnTo>
                    <a:lnTo>
                      <a:pt x="95" y="456"/>
                    </a:lnTo>
                    <a:lnTo>
                      <a:pt x="95" y="463"/>
                    </a:lnTo>
                    <a:lnTo>
                      <a:pt x="93" y="469"/>
                    </a:lnTo>
                    <a:lnTo>
                      <a:pt x="93" y="469"/>
                    </a:lnTo>
                    <a:lnTo>
                      <a:pt x="91" y="471"/>
                    </a:lnTo>
                    <a:lnTo>
                      <a:pt x="89" y="476"/>
                    </a:lnTo>
                    <a:lnTo>
                      <a:pt x="80" y="482"/>
                    </a:lnTo>
                    <a:lnTo>
                      <a:pt x="67" y="490"/>
                    </a:lnTo>
                    <a:lnTo>
                      <a:pt x="67" y="493"/>
                    </a:lnTo>
                    <a:lnTo>
                      <a:pt x="64" y="497"/>
                    </a:lnTo>
                    <a:lnTo>
                      <a:pt x="60" y="501"/>
                    </a:lnTo>
                    <a:lnTo>
                      <a:pt x="55" y="503"/>
                    </a:lnTo>
                    <a:lnTo>
                      <a:pt x="58" y="503"/>
                    </a:lnTo>
                    <a:lnTo>
                      <a:pt x="53" y="506"/>
                    </a:lnTo>
                    <a:lnTo>
                      <a:pt x="49" y="508"/>
                    </a:lnTo>
                    <a:lnTo>
                      <a:pt x="46" y="510"/>
                    </a:lnTo>
                    <a:lnTo>
                      <a:pt x="38" y="512"/>
                    </a:lnTo>
                    <a:lnTo>
                      <a:pt x="24" y="514"/>
                    </a:lnTo>
                    <a:lnTo>
                      <a:pt x="20" y="514"/>
                    </a:lnTo>
                    <a:lnTo>
                      <a:pt x="15" y="517"/>
                    </a:lnTo>
                    <a:lnTo>
                      <a:pt x="0" y="519"/>
                    </a:lnTo>
                    <a:lnTo>
                      <a:pt x="0" y="519"/>
                    </a:lnTo>
                    <a:lnTo>
                      <a:pt x="2" y="521"/>
                    </a:lnTo>
                    <a:lnTo>
                      <a:pt x="2" y="523"/>
                    </a:lnTo>
                    <a:lnTo>
                      <a:pt x="0" y="523"/>
                    </a:lnTo>
                    <a:lnTo>
                      <a:pt x="15" y="521"/>
                    </a:lnTo>
                    <a:lnTo>
                      <a:pt x="20" y="521"/>
                    </a:lnTo>
                    <a:lnTo>
                      <a:pt x="24" y="521"/>
                    </a:lnTo>
                    <a:lnTo>
                      <a:pt x="40" y="519"/>
                    </a:lnTo>
                    <a:lnTo>
                      <a:pt x="49" y="517"/>
                    </a:lnTo>
                    <a:lnTo>
                      <a:pt x="53" y="514"/>
                    </a:lnTo>
                    <a:lnTo>
                      <a:pt x="55" y="510"/>
                    </a:lnTo>
                    <a:lnTo>
                      <a:pt x="58" y="510"/>
                    </a:lnTo>
                    <a:lnTo>
                      <a:pt x="60" y="510"/>
                    </a:lnTo>
                    <a:lnTo>
                      <a:pt x="67" y="506"/>
                    </a:lnTo>
                    <a:lnTo>
                      <a:pt x="71" y="499"/>
                    </a:lnTo>
                    <a:lnTo>
                      <a:pt x="71" y="497"/>
                    </a:lnTo>
                    <a:lnTo>
                      <a:pt x="73" y="497"/>
                    </a:lnTo>
                    <a:lnTo>
                      <a:pt x="82" y="486"/>
                    </a:lnTo>
                    <a:lnTo>
                      <a:pt x="93" y="480"/>
                    </a:lnTo>
                    <a:lnTo>
                      <a:pt x="98" y="474"/>
                    </a:lnTo>
                    <a:lnTo>
                      <a:pt x="95" y="476"/>
                    </a:lnTo>
                    <a:lnTo>
                      <a:pt x="98" y="471"/>
                    </a:lnTo>
                    <a:lnTo>
                      <a:pt x="102" y="467"/>
                    </a:lnTo>
                    <a:lnTo>
                      <a:pt x="102" y="463"/>
                    </a:lnTo>
                    <a:lnTo>
                      <a:pt x="102" y="450"/>
                    </a:lnTo>
                    <a:lnTo>
                      <a:pt x="104" y="447"/>
                    </a:lnTo>
                    <a:lnTo>
                      <a:pt x="104" y="445"/>
                    </a:lnTo>
                    <a:lnTo>
                      <a:pt x="140" y="431"/>
                    </a:lnTo>
                    <a:lnTo>
                      <a:pt x="146" y="428"/>
                    </a:lnTo>
                    <a:lnTo>
                      <a:pt x="153" y="424"/>
                    </a:lnTo>
                    <a:lnTo>
                      <a:pt x="162" y="420"/>
                    </a:lnTo>
                    <a:lnTo>
                      <a:pt x="175" y="402"/>
                    </a:lnTo>
                    <a:lnTo>
                      <a:pt x="175" y="398"/>
                    </a:lnTo>
                    <a:lnTo>
                      <a:pt x="177" y="396"/>
                    </a:lnTo>
                    <a:lnTo>
                      <a:pt x="177" y="372"/>
                    </a:lnTo>
                    <a:lnTo>
                      <a:pt x="180" y="362"/>
                    </a:lnTo>
                    <a:lnTo>
                      <a:pt x="182" y="353"/>
                    </a:lnTo>
                    <a:lnTo>
                      <a:pt x="191" y="340"/>
                    </a:lnTo>
                    <a:lnTo>
                      <a:pt x="200" y="327"/>
                    </a:lnTo>
                    <a:lnTo>
                      <a:pt x="204" y="325"/>
                    </a:lnTo>
                    <a:lnTo>
                      <a:pt x="206" y="325"/>
                    </a:lnTo>
                    <a:lnTo>
                      <a:pt x="219" y="319"/>
                    </a:lnTo>
                    <a:lnTo>
                      <a:pt x="224" y="319"/>
                    </a:lnTo>
                    <a:lnTo>
                      <a:pt x="233" y="319"/>
                    </a:lnTo>
                    <a:lnTo>
                      <a:pt x="242" y="316"/>
                    </a:lnTo>
                    <a:lnTo>
                      <a:pt x="253" y="312"/>
                    </a:lnTo>
                    <a:lnTo>
                      <a:pt x="262" y="308"/>
                    </a:lnTo>
                    <a:lnTo>
                      <a:pt x="264" y="306"/>
                    </a:lnTo>
                    <a:lnTo>
                      <a:pt x="264" y="304"/>
                    </a:lnTo>
                    <a:lnTo>
                      <a:pt x="266" y="302"/>
                    </a:lnTo>
                    <a:lnTo>
                      <a:pt x="268" y="280"/>
                    </a:lnTo>
                    <a:lnTo>
                      <a:pt x="270" y="259"/>
                    </a:lnTo>
                    <a:lnTo>
                      <a:pt x="268" y="248"/>
                    </a:lnTo>
                    <a:lnTo>
                      <a:pt x="266" y="228"/>
                    </a:lnTo>
                    <a:lnTo>
                      <a:pt x="266" y="205"/>
                    </a:lnTo>
                    <a:lnTo>
                      <a:pt x="268" y="166"/>
                    </a:lnTo>
                    <a:lnTo>
                      <a:pt x="268" y="158"/>
                    </a:lnTo>
                    <a:lnTo>
                      <a:pt x="268" y="153"/>
                    </a:lnTo>
                    <a:lnTo>
                      <a:pt x="270" y="145"/>
                    </a:lnTo>
                    <a:lnTo>
                      <a:pt x="273" y="140"/>
                    </a:lnTo>
                    <a:lnTo>
                      <a:pt x="284" y="128"/>
                    </a:lnTo>
                    <a:lnTo>
                      <a:pt x="295" y="117"/>
                    </a:lnTo>
                    <a:lnTo>
                      <a:pt x="299" y="112"/>
                    </a:lnTo>
                    <a:lnTo>
                      <a:pt x="301" y="108"/>
                    </a:lnTo>
                    <a:lnTo>
                      <a:pt x="306" y="104"/>
                    </a:lnTo>
                    <a:lnTo>
                      <a:pt x="308" y="102"/>
                    </a:lnTo>
                    <a:lnTo>
                      <a:pt x="315" y="95"/>
                    </a:lnTo>
                    <a:lnTo>
                      <a:pt x="322" y="89"/>
                    </a:lnTo>
                    <a:lnTo>
                      <a:pt x="326" y="85"/>
                    </a:lnTo>
                    <a:lnTo>
                      <a:pt x="328" y="83"/>
                    </a:lnTo>
                    <a:lnTo>
                      <a:pt x="330" y="78"/>
                    </a:lnTo>
                    <a:lnTo>
                      <a:pt x="330" y="72"/>
                    </a:lnTo>
                    <a:lnTo>
                      <a:pt x="330" y="56"/>
                    </a:lnTo>
                    <a:lnTo>
                      <a:pt x="328" y="46"/>
                    </a:lnTo>
                    <a:lnTo>
                      <a:pt x="328" y="37"/>
                    </a:lnTo>
                    <a:lnTo>
                      <a:pt x="328" y="24"/>
                    </a:lnTo>
                    <a:lnTo>
                      <a:pt x="328" y="20"/>
                    </a:lnTo>
                    <a:lnTo>
                      <a:pt x="330" y="11"/>
                    </a:lnTo>
                    <a:lnTo>
                      <a:pt x="330" y="5"/>
                    </a:lnTo>
                    <a:lnTo>
                      <a:pt x="330" y="0"/>
                    </a:lnTo>
                    <a:lnTo>
                      <a:pt x="328" y="0"/>
                    </a:lnTo>
                    <a:lnTo>
                      <a:pt x="326" y="0"/>
                    </a:lnTo>
                    <a:lnTo>
                      <a:pt x="326" y="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71">
                <a:extLst>
                  <a:ext uri="{FF2B5EF4-FFF2-40B4-BE49-F238E27FC236}">
                    <a16:creationId xmlns:a16="http://schemas.microsoft.com/office/drawing/2014/main" id="{99990744-4FF9-4A65-909F-3987E8858CC6}"/>
                  </a:ext>
                </a:extLst>
              </p:cNvPr>
              <p:cNvSpPr>
                <a:spLocks noEditPoints="1"/>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 name="T104" fmla="*/ 164 w 218"/>
                  <a:gd name="T105"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moveTo>
                      <a:pt x="164" y="442"/>
                    </a:moveTo>
                    <a:lnTo>
                      <a:pt x="164" y="442"/>
                    </a:lnTo>
                    <a:close/>
                    <a:moveTo>
                      <a:pt x="86" y="192"/>
                    </a:moveTo>
                    <a:lnTo>
                      <a:pt x="86" y="19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72">
                <a:extLst>
                  <a:ext uri="{FF2B5EF4-FFF2-40B4-BE49-F238E27FC236}">
                    <a16:creationId xmlns:a16="http://schemas.microsoft.com/office/drawing/2014/main" id="{E0CC4C20-8FCA-4377-8748-562ECCFDCF87}"/>
                  </a:ext>
                </a:extLst>
              </p:cNvPr>
              <p:cNvSpPr>
                <a:spLocks/>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73">
                <a:extLst>
                  <a:ext uri="{FF2B5EF4-FFF2-40B4-BE49-F238E27FC236}">
                    <a16:creationId xmlns:a16="http://schemas.microsoft.com/office/drawing/2014/main" id="{D44EC321-E14B-4D2E-A2FE-CA8D0EF7498B}"/>
                  </a:ext>
                </a:extLst>
              </p:cNvPr>
              <p:cNvSpPr>
                <a:spLocks noChangeShapeType="1"/>
              </p:cNvSpPr>
              <p:nvPr/>
            </p:nvSpPr>
            <p:spPr bwMode="auto">
              <a:xfrm>
                <a:off x="5542" y="2928"/>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74">
                <a:extLst>
                  <a:ext uri="{FF2B5EF4-FFF2-40B4-BE49-F238E27FC236}">
                    <a16:creationId xmlns:a16="http://schemas.microsoft.com/office/drawing/2014/main" id="{99C30BC6-CEF1-4E02-9287-4536F761914A}"/>
                  </a:ext>
                </a:extLst>
              </p:cNvPr>
              <p:cNvSpPr>
                <a:spLocks noChangeShapeType="1"/>
              </p:cNvSpPr>
              <p:nvPr/>
            </p:nvSpPr>
            <p:spPr bwMode="auto">
              <a:xfrm>
                <a:off x="5464" y="2678"/>
                <a:ext cx="0" cy="0"/>
              </a:xfrm>
              <a:prstGeom prst="line">
                <a:avLst/>
              </a:prstGeom>
              <a:noFill/>
              <a:ln w="12700"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Freeform 75">
                <a:extLst>
                  <a:ext uri="{FF2B5EF4-FFF2-40B4-BE49-F238E27FC236}">
                    <a16:creationId xmlns:a16="http://schemas.microsoft.com/office/drawing/2014/main" id="{8C245703-32DE-4E5C-BB5C-5E158EE7AA0E}"/>
                  </a:ext>
                </a:extLst>
              </p:cNvPr>
              <p:cNvSpPr>
                <a:spLocks/>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76">
                <a:extLst>
                  <a:ext uri="{FF2B5EF4-FFF2-40B4-BE49-F238E27FC236}">
                    <a16:creationId xmlns:a16="http://schemas.microsoft.com/office/drawing/2014/main" id="{0E9BD930-742B-4DD6-AD8B-E7AEB5B53DD5}"/>
                  </a:ext>
                </a:extLst>
              </p:cNvPr>
              <p:cNvSpPr>
                <a:spLocks/>
              </p:cNvSpPr>
              <p:nvPr/>
            </p:nvSpPr>
            <p:spPr bwMode="auto">
              <a:xfrm>
                <a:off x="5378" y="2486"/>
                <a:ext cx="218" cy="470"/>
              </a:xfrm>
              <a:custGeom>
                <a:avLst/>
                <a:gdLst>
                  <a:gd name="T0" fmla="*/ 0 w 218"/>
                  <a:gd name="T1" fmla="*/ 3 h 470"/>
                  <a:gd name="T2" fmla="*/ 0 w 218"/>
                  <a:gd name="T3" fmla="*/ 41 h 470"/>
                  <a:gd name="T4" fmla="*/ 7 w 218"/>
                  <a:gd name="T5" fmla="*/ 61 h 470"/>
                  <a:gd name="T6" fmla="*/ 10 w 218"/>
                  <a:gd name="T7" fmla="*/ 78 h 470"/>
                  <a:gd name="T8" fmla="*/ 16 w 218"/>
                  <a:gd name="T9" fmla="*/ 88 h 470"/>
                  <a:gd name="T10" fmla="*/ 30 w 218"/>
                  <a:gd name="T11" fmla="*/ 110 h 470"/>
                  <a:gd name="T12" fmla="*/ 48 w 218"/>
                  <a:gd name="T13" fmla="*/ 129 h 470"/>
                  <a:gd name="T14" fmla="*/ 54 w 218"/>
                  <a:gd name="T15" fmla="*/ 138 h 470"/>
                  <a:gd name="T16" fmla="*/ 59 w 218"/>
                  <a:gd name="T17" fmla="*/ 149 h 470"/>
                  <a:gd name="T18" fmla="*/ 72 w 218"/>
                  <a:gd name="T19" fmla="*/ 161 h 470"/>
                  <a:gd name="T20" fmla="*/ 79 w 218"/>
                  <a:gd name="T21" fmla="*/ 174 h 470"/>
                  <a:gd name="T22" fmla="*/ 86 w 218"/>
                  <a:gd name="T23" fmla="*/ 192 h 470"/>
                  <a:gd name="T24" fmla="*/ 90 w 218"/>
                  <a:gd name="T25" fmla="*/ 198 h 470"/>
                  <a:gd name="T26" fmla="*/ 93 w 218"/>
                  <a:gd name="T27" fmla="*/ 206 h 470"/>
                  <a:gd name="T28" fmla="*/ 97 w 218"/>
                  <a:gd name="T29" fmla="*/ 226 h 470"/>
                  <a:gd name="T30" fmla="*/ 95 w 218"/>
                  <a:gd name="T31" fmla="*/ 275 h 470"/>
                  <a:gd name="T32" fmla="*/ 97 w 218"/>
                  <a:gd name="T33" fmla="*/ 310 h 470"/>
                  <a:gd name="T34" fmla="*/ 101 w 218"/>
                  <a:gd name="T35" fmla="*/ 340 h 470"/>
                  <a:gd name="T36" fmla="*/ 111 w 218"/>
                  <a:gd name="T37" fmla="*/ 367 h 470"/>
                  <a:gd name="T38" fmla="*/ 121 w 218"/>
                  <a:gd name="T39" fmla="*/ 383 h 470"/>
                  <a:gd name="T40" fmla="*/ 146 w 218"/>
                  <a:gd name="T41" fmla="*/ 419 h 470"/>
                  <a:gd name="T42" fmla="*/ 162 w 218"/>
                  <a:gd name="T43" fmla="*/ 438 h 470"/>
                  <a:gd name="T44" fmla="*/ 164 w 218"/>
                  <a:gd name="T45" fmla="*/ 440 h 470"/>
                  <a:gd name="T46" fmla="*/ 191 w 218"/>
                  <a:gd name="T47" fmla="*/ 464 h 470"/>
                  <a:gd name="T48" fmla="*/ 209 w 218"/>
                  <a:gd name="T49" fmla="*/ 470 h 470"/>
                  <a:gd name="T50" fmla="*/ 211 w 218"/>
                  <a:gd name="T51" fmla="*/ 466 h 470"/>
                  <a:gd name="T52" fmla="*/ 209 w 218"/>
                  <a:gd name="T53" fmla="*/ 464 h 470"/>
                  <a:gd name="T54" fmla="*/ 185 w 218"/>
                  <a:gd name="T55" fmla="*/ 451 h 470"/>
                  <a:gd name="T56" fmla="*/ 169 w 218"/>
                  <a:gd name="T57" fmla="*/ 438 h 470"/>
                  <a:gd name="T58" fmla="*/ 160 w 218"/>
                  <a:gd name="T59" fmla="*/ 426 h 470"/>
                  <a:gd name="T60" fmla="*/ 151 w 218"/>
                  <a:gd name="T61" fmla="*/ 413 h 470"/>
                  <a:gd name="T62" fmla="*/ 126 w 218"/>
                  <a:gd name="T63" fmla="*/ 374 h 470"/>
                  <a:gd name="T64" fmla="*/ 113 w 218"/>
                  <a:gd name="T65" fmla="*/ 357 h 470"/>
                  <a:gd name="T66" fmla="*/ 108 w 218"/>
                  <a:gd name="T67" fmla="*/ 338 h 470"/>
                  <a:gd name="T68" fmla="*/ 104 w 218"/>
                  <a:gd name="T69" fmla="*/ 310 h 470"/>
                  <a:gd name="T70" fmla="*/ 101 w 218"/>
                  <a:gd name="T71" fmla="*/ 267 h 470"/>
                  <a:gd name="T72" fmla="*/ 104 w 218"/>
                  <a:gd name="T73" fmla="*/ 226 h 470"/>
                  <a:gd name="T74" fmla="*/ 99 w 218"/>
                  <a:gd name="T75" fmla="*/ 202 h 470"/>
                  <a:gd name="T76" fmla="*/ 95 w 218"/>
                  <a:gd name="T77" fmla="*/ 192 h 470"/>
                  <a:gd name="T78" fmla="*/ 90 w 218"/>
                  <a:gd name="T79" fmla="*/ 187 h 470"/>
                  <a:gd name="T80" fmla="*/ 86 w 218"/>
                  <a:gd name="T81" fmla="*/ 172 h 470"/>
                  <a:gd name="T82" fmla="*/ 77 w 218"/>
                  <a:gd name="T83" fmla="*/ 157 h 470"/>
                  <a:gd name="T84" fmla="*/ 63 w 218"/>
                  <a:gd name="T85" fmla="*/ 147 h 470"/>
                  <a:gd name="T86" fmla="*/ 59 w 218"/>
                  <a:gd name="T87" fmla="*/ 138 h 470"/>
                  <a:gd name="T88" fmla="*/ 52 w 218"/>
                  <a:gd name="T89" fmla="*/ 125 h 470"/>
                  <a:gd name="T90" fmla="*/ 50 w 218"/>
                  <a:gd name="T91" fmla="*/ 123 h 470"/>
                  <a:gd name="T92" fmla="*/ 30 w 218"/>
                  <a:gd name="T93" fmla="*/ 97 h 470"/>
                  <a:gd name="T94" fmla="*/ 21 w 218"/>
                  <a:gd name="T95" fmla="*/ 82 h 470"/>
                  <a:gd name="T96" fmla="*/ 14 w 218"/>
                  <a:gd name="T97" fmla="*/ 67 h 470"/>
                  <a:gd name="T98" fmla="*/ 10 w 218"/>
                  <a:gd name="T99" fmla="*/ 56 h 470"/>
                  <a:gd name="T100" fmla="*/ 7 w 218"/>
                  <a:gd name="T101" fmla="*/ 31 h 470"/>
                  <a:gd name="T102" fmla="*/ 3 w 218"/>
                  <a:gd name="T103" fmla="*/ 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8" h="470">
                    <a:moveTo>
                      <a:pt x="0" y="0"/>
                    </a:moveTo>
                    <a:lnTo>
                      <a:pt x="0" y="0"/>
                    </a:lnTo>
                    <a:lnTo>
                      <a:pt x="0" y="3"/>
                    </a:lnTo>
                    <a:lnTo>
                      <a:pt x="0" y="5"/>
                    </a:lnTo>
                    <a:lnTo>
                      <a:pt x="0" y="11"/>
                    </a:lnTo>
                    <a:lnTo>
                      <a:pt x="0" y="41"/>
                    </a:lnTo>
                    <a:lnTo>
                      <a:pt x="0" y="48"/>
                    </a:lnTo>
                    <a:lnTo>
                      <a:pt x="3" y="56"/>
                    </a:lnTo>
                    <a:lnTo>
                      <a:pt x="7" y="61"/>
                    </a:lnTo>
                    <a:lnTo>
                      <a:pt x="7" y="63"/>
                    </a:lnTo>
                    <a:lnTo>
                      <a:pt x="7" y="69"/>
                    </a:lnTo>
                    <a:lnTo>
                      <a:pt x="10" y="78"/>
                    </a:lnTo>
                    <a:lnTo>
                      <a:pt x="14" y="82"/>
                    </a:lnTo>
                    <a:lnTo>
                      <a:pt x="16" y="84"/>
                    </a:lnTo>
                    <a:lnTo>
                      <a:pt x="16" y="88"/>
                    </a:lnTo>
                    <a:lnTo>
                      <a:pt x="18" y="93"/>
                    </a:lnTo>
                    <a:lnTo>
                      <a:pt x="25" y="104"/>
                    </a:lnTo>
                    <a:lnTo>
                      <a:pt x="30" y="110"/>
                    </a:lnTo>
                    <a:lnTo>
                      <a:pt x="32" y="110"/>
                    </a:lnTo>
                    <a:lnTo>
                      <a:pt x="45" y="125"/>
                    </a:lnTo>
                    <a:lnTo>
                      <a:pt x="48" y="129"/>
                    </a:lnTo>
                    <a:lnTo>
                      <a:pt x="48" y="129"/>
                    </a:lnTo>
                    <a:lnTo>
                      <a:pt x="52" y="131"/>
                    </a:lnTo>
                    <a:lnTo>
                      <a:pt x="54" y="138"/>
                    </a:lnTo>
                    <a:lnTo>
                      <a:pt x="54" y="142"/>
                    </a:lnTo>
                    <a:lnTo>
                      <a:pt x="57" y="149"/>
                    </a:lnTo>
                    <a:lnTo>
                      <a:pt x="59" y="149"/>
                    </a:lnTo>
                    <a:lnTo>
                      <a:pt x="59" y="151"/>
                    </a:lnTo>
                    <a:lnTo>
                      <a:pt x="61" y="153"/>
                    </a:lnTo>
                    <a:lnTo>
                      <a:pt x="72" y="161"/>
                    </a:lnTo>
                    <a:lnTo>
                      <a:pt x="72" y="163"/>
                    </a:lnTo>
                    <a:lnTo>
                      <a:pt x="77" y="166"/>
                    </a:lnTo>
                    <a:lnTo>
                      <a:pt x="79" y="174"/>
                    </a:lnTo>
                    <a:lnTo>
                      <a:pt x="83" y="185"/>
                    </a:lnTo>
                    <a:lnTo>
                      <a:pt x="86" y="190"/>
                    </a:lnTo>
                    <a:lnTo>
                      <a:pt x="86" y="192"/>
                    </a:lnTo>
                    <a:lnTo>
                      <a:pt x="90" y="196"/>
                    </a:lnTo>
                    <a:lnTo>
                      <a:pt x="90" y="198"/>
                    </a:lnTo>
                    <a:lnTo>
                      <a:pt x="90" y="198"/>
                    </a:lnTo>
                    <a:lnTo>
                      <a:pt x="90" y="200"/>
                    </a:lnTo>
                    <a:lnTo>
                      <a:pt x="93" y="204"/>
                    </a:lnTo>
                    <a:lnTo>
                      <a:pt x="93" y="206"/>
                    </a:lnTo>
                    <a:lnTo>
                      <a:pt x="97" y="215"/>
                    </a:lnTo>
                    <a:lnTo>
                      <a:pt x="97" y="222"/>
                    </a:lnTo>
                    <a:lnTo>
                      <a:pt x="97" y="226"/>
                    </a:lnTo>
                    <a:lnTo>
                      <a:pt x="95" y="247"/>
                    </a:lnTo>
                    <a:lnTo>
                      <a:pt x="95" y="262"/>
                    </a:lnTo>
                    <a:lnTo>
                      <a:pt x="95" y="275"/>
                    </a:lnTo>
                    <a:lnTo>
                      <a:pt x="97" y="288"/>
                    </a:lnTo>
                    <a:lnTo>
                      <a:pt x="97" y="295"/>
                    </a:lnTo>
                    <a:lnTo>
                      <a:pt x="97" y="310"/>
                    </a:lnTo>
                    <a:lnTo>
                      <a:pt x="99" y="331"/>
                    </a:lnTo>
                    <a:lnTo>
                      <a:pt x="101" y="338"/>
                    </a:lnTo>
                    <a:lnTo>
                      <a:pt x="101" y="340"/>
                    </a:lnTo>
                    <a:lnTo>
                      <a:pt x="104" y="351"/>
                    </a:lnTo>
                    <a:lnTo>
                      <a:pt x="106" y="359"/>
                    </a:lnTo>
                    <a:lnTo>
                      <a:pt x="111" y="367"/>
                    </a:lnTo>
                    <a:lnTo>
                      <a:pt x="117" y="376"/>
                    </a:lnTo>
                    <a:lnTo>
                      <a:pt x="121" y="378"/>
                    </a:lnTo>
                    <a:lnTo>
                      <a:pt x="121" y="383"/>
                    </a:lnTo>
                    <a:lnTo>
                      <a:pt x="135" y="400"/>
                    </a:lnTo>
                    <a:lnTo>
                      <a:pt x="144" y="417"/>
                    </a:lnTo>
                    <a:lnTo>
                      <a:pt x="146" y="419"/>
                    </a:lnTo>
                    <a:lnTo>
                      <a:pt x="149" y="423"/>
                    </a:lnTo>
                    <a:lnTo>
                      <a:pt x="155" y="430"/>
                    </a:lnTo>
                    <a:lnTo>
                      <a:pt x="162" y="438"/>
                    </a:lnTo>
                    <a:lnTo>
                      <a:pt x="162" y="438"/>
                    </a:lnTo>
                    <a:lnTo>
                      <a:pt x="164" y="438"/>
                    </a:lnTo>
                    <a:lnTo>
                      <a:pt x="164" y="440"/>
                    </a:lnTo>
                    <a:lnTo>
                      <a:pt x="171" y="447"/>
                    </a:lnTo>
                    <a:lnTo>
                      <a:pt x="180" y="458"/>
                    </a:lnTo>
                    <a:lnTo>
                      <a:pt x="191" y="464"/>
                    </a:lnTo>
                    <a:lnTo>
                      <a:pt x="191" y="464"/>
                    </a:lnTo>
                    <a:lnTo>
                      <a:pt x="207" y="470"/>
                    </a:lnTo>
                    <a:lnTo>
                      <a:pt x="209" y="470"/>
                    </a:lnTo>
                    <a:lnTo>
                      <a:pt x="218" y="469"/>
                    </a:lnTo>
                    <a:lnTo>
                      <a:pt x="216" y="469"/>
                    </a:lnTo>
                    <a:lnTo>
                      <a:pt x="211" y="466"/>
                    </a:lnTo>
                    <a:lnTo>
                      <a:pt x="216" y="464"/>
                    </a:lnTo>
                    <a:lnTo>
                      <a:pt x="216" y="462"/>
                    </a:lnTo>
                    <a:lnTo>
                      <a:pt x="209" y="464"/>
                    </a:lnTo>
                    <a:lnTo>
                      <a:pt x="195" y="460"/>
                    </a:lnTo>
                    <a:lnTo>
                      <a:pt x="193" y="458"/>
                    </a:lnTo>
                    <a:lnTo>
                      <a:pt x="185" y="451"/>
                    </a:lnTo>
                    <a:lnTo>
                      <a:pt x="175" y="442"/>
                    </a:lnTo>
                    <a:lnTo>
                      <a:pt x="171" y="438"/>
                    </a:lnTo>
                    <a:lnTo>
                      <a:pt x="169" y="438"/>
                    </a:lnTo>
                    <a:lnTo>
                      <a:pt x="169" y="436"/>
                    </a:lnTo>
                    <a:lnTo>
                      <a:pt x="167" y="434"/>
                    </a:lnTo>
                    <a:lnTo>
                      <a:pt x="160" y="426"/>
                    </a:lnTo>
                    <a:lnTo>
                      <a:pt x="153" y="419"/>
                    </a:lnTo>
                    <a:lnTo>
                      <a:pt x="151" y="415"/>
                    </a:lnTo>
                    <a:lnTo>
                      <a:pt x="151" y="413"/>
                    </a:lnTo>
                    <a:lnTo>
                      <a:pt x="142" y="395"/>
                    </a:lnTo>
                    <a:lnTo>
                      <a:pt x="129" y="378"/>
                    </a:lnTo>
                    <a:lnTo>
                      <a:pt x="126" y="374"/>
                    </a:lnTo>
                    <a:lnTo>
                      <a:pt x="121" y="372"/>
                    </a:lnTo>
                    <a:lnTo>
                      <a:pt x="115" y="363"/>
                    </a:lnTo>
                    <a:lnTo>
                      <a:pt x="113" y="357"/>
                    </a:lnTo>
                    <a:lnTo>
                      <a:pt x="111" y="346"/>
                    </a:lnTo>
                    <a:lnTo>
                      <a:pt x="108" y="340"/>
                    </a:lnTo>
                    <a:lnTo>
                      <a:pt x="108" y="338"/>
                    </a:lnTo>
                    <a:lnTo>
                      <a:pt x="108" y="338"/>
                    </a:lnTo>
                    <a:lnTo>
                      <a:pt x="106" y="329"/>
                    </a:lnTo>
                    <a:lnTo>
                      <a:pt x="104" y="310"/>
                    </a:lnTo>
                    <a:lnTo>
                      <a:pt x="104" y="295"/>
                    </a:lnTo>
                    <a:lnTo>
                      <a:pt x="104" y="286"/>
                    </a:lnTo>
                    <a:lnTo>
                      <a:pt x="101" y="267"/>
                    </a:lnTo>
                    <a:lnTo>
                      <a:pt x="101" y="247"/>
                    </a:lnTo>
                    <a:lnTo>
                      <a:pt x="104" y="228"/>
                    </a:lnTo>
                    <a:lnTo>
                      <a:pt x="104" y="226"/>
                    </a:lnTo>
                    <a:lnTo>
                      <a:pt x="104" y="215"/>
                    </a:lnTo>
                    <a:lnTo>
                      <a:pt x="99" y="204"/>
                    </a:lnTo>
                    <a:lnTo>
                      <a:pt x="99" y="202"/>
                    </a:lnTo>
                    <a:lnTo>
                      <a:pt x="97" y="198"/>
                    </a:lnTo>
                    <a:lnTo>
                      <a:pt x="97" y="194"/>
                    </a:lnTo>
                    <a:lnTo>
                      <a:pt x="95" y="192"/>
                    </a:lnTo>
                    <a:lnTo>
                      <a:pt x="93" y="190"/>
                    </a:lnTo>
                    <a:lnTo>
                      <a:pt x="90" y="190"/>
                    </a:lnTo>
                    <a:lnTo>
                      <a:pt x="90" y="187"/>
                    </a:lnTo>
                    <a:lnTo>
                      <a:pt x="90" y="185"/>
                    </a:lnTo>
                    <a:lnTo>
                      <a:pt x="90" y="185"/>
                    </a:lnTo>
                    <a:lnTo>
                      <a:pt x="86" y="172"/>
                    </a:lnTo>
                    <a:lnTo>
                      <a:pt x="81" y="163"/>
                    </a:lnTo>
                    <a:lnTo>
                      <a:pt x="79" y="159"/>
                    </a:lnTo>
                    <a:lnTo>
                      <a:pt x="77" y="157"/>
                    </a:lnTo>
                    <a:lnTo>
                      <a:pt x="66" y="149"/>
                    </a:lnTo>
                    <a:lnTo>
                      <a:pt x="66" y="149"/>
                    </a:lnTo>
                    <a:lnTo>
                      <a:pt x="63" y="147"/>
                    </a:lnTo>
                    <a:lnTo>
                      <a:pt x="63" y="144"/>
                    </a:lnTo>
                    <a:lnTo>
                      <a:pt x="61" y="140"/>
                    </a:lnTo>
                    <a:lnTo>
                      <a:pt x="59" y="138"/>
                    </a:lnTo>
                    <a:lnTo>
                      <a:pt x="59" y="136"/>
                    </a:lnTo>
                    <a:lnTo>
                      <a:pt x="57" y="129"/>
                    </a:lnTo>
                    <a:lnTo>
                      <a:pt x="52" y="125"/>
                    </a:lnTo>
                    <a:lnTo>
                      <a:pt x="54" y="125"/>
                    </a:lnTo>
                    <a:lnTo>
                      <a:pt x="50" y="123"/>
                    </a:lnTo>
                    <a:lnTo>
                      <a:pt x="50" y="123"/>
                    </a:lnTo>
                    <a:lnTo>
                      <a:pt x="39" y="106"/>
                    </a:lnTo>
                    <a:lnTo>
                      <a:pt x="36" y="104"/>
                    </a:lnTo>
                    <a:lnTo>
                      <a:pt x="30" y="97"/>
                    </a:lnTo>
                    <a:lnTo>
                      <a:pt x="25" y="91"/>
                    </a:lnTo>
                    <a:lnTo>
                      <a:pt x="23" y="86"/>
                    </a:lnTo>
                    <a:lnTo>
                      <a:pt x="21" y="82"/>
                    </a:lnTo>
                    <a:lnTo>
                      <a:pt x="21" y="80"/>
                    </a:lnTo>
                    <a:lnTo>
                      <a:pt x="16" y="76"/>
                    </a:lnTo>
                    <a:lnTo>
                      <a:pt x="14" y="67"/>
                    </a:lnTo>
                    <a:lnTo>
                      <a:pt x="12" y="59"/>
                    </a:lnTo>
                    <a:lnTo>
                      <a:pt x="12" y="61"/>
                    </a:lnTo>
                    <a:lnTo>
                      <a:pt x="10" y="56"/>
                    </a:lnTo>
                    <a:lnTo>
                      <a:pt x="7" y="52"/>
                    </a:lnTo>
                    <a:lnTo>
                      <a:pt x="7" y="48"/>
                    </a:lnTo>
                    <a:lnTo>
                      <a:pt x="7" y="31"/>
                    </a:lnTo>
                    <a:lnTo>
                      <a:pt x="7" y="9"/>
                    </a:lnTo>
                    <a:lnTo>
                      <a:pt x="7" y="5"/>
                    </a:lnTo>
                    <a:lnTo>
                      <a:pt x="3" y="3"/>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Freeform 77">
                <a:extLst>
                  <a:ext uri="{FF2B5EF4-FFF2-40B4-BE49-F238E27FC236}">
                    <a16:creationId xmlns:a16="http://schemas.microsoft.com/office/drawing/2014/main" id="{AE22DC32-DA79-4319-9E83-FC262C295C1A}"/>
                  </a:ext>
                </a:extLst>
              </p:cNvPr>
              <p:cNvSpPr>
                <a:spLocks noEditPoints="1"/>
              </p:cNvSpPr>
              <p:nvPr/>
            </p:nvSpPr>
            <p:spPr bwMode="auto">
              <a:xfrm>
                <a:off x="5587" y="2948"/>
                <a:ext cx="9" cy="8"/>
              </a:xfrm>
              <a:custGeom>
                <a:avLst/>
                <a:gdLst>
                  <a:gd name="T0" fmla="*/ 0 w 9"/>
                  <a:gd name="T1" fmla="*/ 0 h 8"/>
                  <a:gd name="T2" fmla="*/ 0 w 9"/>
                  <a:gd name="T3" fmla="*/ 0 h 8"/>
                  <a:gd name="T4" fmla="*/ 4 w 9"/>
                  <a:gd name="T5" fmla="*/ 0 h 8"/>
                  <a:gd name="T6" fmla="*/ 7 w 9"/>
                  <a:gd name="T7" fmla="*/ 0 h 8"/>
                  <a:gd name="T8" fmla="*/ 0 w 9"/>
                  <a:gd name="T9" fmla="*/ 0 h 8"/>
                  <a:gd name="T10" fmla="*/ 0 w 9"/>
                  <a:gd name="T11" fmla="*/ 4 h 8"/>
                  <a:gd name="T12" fmla="*/ 0 w 9"/>
                  <a:gd name="T13" fmla="*/ 4 h 8"/>
                  <a:gd name="T14" fmla="*/ 7 w 9"/>
                  <a:gd name="T15" fmla="*/ 6 h 8"/>
                  <a:gd name="T16" fmla="*/ 9 w 9"/>
                  <a:gd name="T17" fmla="*/ 4 h 8"/>
                  <a:gd name="T18" fmla="*/ 7 w 9"/>
                  <a:gd name="T19" fmla="*/ 4 h 8"/>
                  <a:gd name="T20" fmla="*/ 4 w 9"/>
                  <a:gd name="T21" fmla="*/ 0 h 8"/>
                  <a:gd name="T22" fmla="*/ 0 w 9"/>
                  <a:gd name="T23" fmla="*/ 4 h 8"/>
                  <a:gd name="T24" fmla="*/ 4 w 9"/>
                  <a:gd name="T25" fmla="*/ 8 h 8"/>
                  <a:gd name="T26" fmla="*/ 7 w 9"/>
                  <a:gd name="T27" fmla="*/ 8 h 8"/>
                  <a:gd name="T28" fmla="*/ 7 w 9"/>
                  <a:gd name="T29" fmla="*/ 6 h 8"/>
                  <a:gd name="T30" fmla="*/ 4 w 9"/>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8">
                    <a:moveTo>
                      <a:pt x="0" y="0"/>
                    </a:moveTo>
                    <a:lnTo>
                      <a:pt x="0" y="0"/>
                    </a:lnTo>
                    <a:lnTo>
                      <a:pt x="4" y="0"/>
                    </a:lnTo>
                    <a:lnTo>
                      <a:pt x="7" y="0"/>
                    </a:lnTo>
                    <a:lnTo>
                      <a:pt x="0" y="0"/>
                    </a:lnTo>
                    <a:close/>
                    <a:moveTo>
                      <a:pt x="0" y="4"/>
                    </a:moveTo>
                    <a:lnTo>
                      <a:pt x="0" y="4"/>
                    </a:lnTo>
                    <a:lnTo>
                      <a:pt x="7" y="6"/>
                    </a:lnTo>
                    <a:lnTo>
                      <a:pt x="9" y="4"/>
                    </a:lnTo>
                    <a:lnTo>
                      <a:pt x="7" y="4"/>
                    </a:lnTo>
                    <a:lnTo>
                      <a:pt x="4" y="0"/>
                    </a:lnTo>
                    <a:lnTo>
                      <a:pt x="0" y="4"/>
                    </a:lnTo>
                    <a:close/>
                    <a:moveTo>
                      <a:pt x="4" y="8"/>
                    </a:moveTo>
                    <a:lnTo>
                      <a:pt x="7" y="8"/>
                    </a:lnTo>
                    <a:lnTo>
                      <a:pt x="7" y="6"/>
                    </a:lnTo>
                    <a:lnTo>
                      <a:pt x="4" y="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3CF54540-E57A-41BC-B6E7-3883A10688E6}"/>
                  </a:ext>
                </a:extLst>
              </p:cNvPr>
              <p:cNvSpPr>
                <a:spLocks/>
              </p:cNvSpPr>
              <p:nvPr/>
            </p:nvSpPr>
            <p:spPr bwMode="auto">
              <a:xfrm>
                <a:off x="5587" y="2948"/>
                <a:ext cx="7" cy="0"/>
              </a:xfrm>
              <a:custGeom>
                <a:avLst/>
                <a:gdLst>
                  <a:gd name="T0" fmla="*/ 0 w 7"/>
                  <a:gd name="T1" fmla="*/ 0 w 7"/>
                  <a:gd name="T2" fmla="*/ 4 w 7"/>
                  <a:gd name="T3" fmla="*/ 7 w 7"/>
                  <a:gd name="T4" fmla="*/ 0 w 7"/>
                </a:gdLst>
                <a:ahLst/>
                <a:cxnLst>
                  <a:cxn ang="0">
                    <a:pos x="T0" y="0"/>
                  </a:cxn>
                  <a:cxn ang="0">
                    <a:pos x="T1" y="0"/>
                  </a:cxn>
                  <a:cxn ang="0">
                    <a:pos x="T2" y="0"/>
                  </a:cxn>
                  <a:cxn ang="0">
                    <a:pos x="T3" y="0"/>
                  </a:cxn>
                  <a:cxn ang="0">
                    <a:pos x="T4" y="0"/>
                  </a:cxn>
                </a:cxnLst>
                <a:rect l="0" t="0" r="r" b="b"/>
                <a:pathLst>
                  <a:path w="7">
                    <a:moveTo>
                      <a:pt x="0" y="0"/>
                    </a:moveTo>
                    <a:lnTo>
                      <a:pt x="0" y="0"/>
                    </a:lnTo>
                    <a:lnTo>
                      <a:pt x="4" y="0"/>
                    </a:lnTo>
                    <a:lnTo>
                      <a:pt x="7" y="0"/>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79">
                <a:extLst>
                  <a:ext uri="{FF2B5EF4-FFF2-40B4-BE49-F238E27FC236}">
                    <a16:creationId xmlns:a16="http://schemas.microsoft.com/office/drawing/2014/main" id="{79A178DD-ECAE-463D-BEAC-D0C51E2C1457}"/>
                  </a:ext>
                </a:extLst>
              </p:cNvPr>
              <p:cNvSpPr>
                <a:spLocks/>
              </p:cNvSpPr>
              <p:nvPr/>
            </p:nvSpPr>
            <p:spPr bwMode="auto">
              <a:xfrm>
                <a:off x="5587" y="2948"/>
                <a:ext cx="9" cy="6"/>
              </a:xfrm>
              <a:custGeom>
                <a:avLst/>
                <a:gdLst>
                  <a:gd name="T0" fmla="*/ 0 w 9"/>
                  <a:gd name="T1" fmla="*/ 4 h 6"/>
                  <a:gd name="T2" fmla="*/ 0 w 9"/>
                  <a:gd name="T3" fmla="*/ 4 h 6"/>
                  <a:gd name="T4" fmla="*/ 7 w 9"/>
                  <a:gd name="T5" fmla="*/ 6 h 6"/>
                  <a:gd name="T6" fmla="*/ 9 w 9"/>
                  <a:gd name="T7" fmla="*/ 4 h 6"/>
                  <a:gd name="T8" fmla="*/ 7 w 9"/>
                  <a:gd name="T9" fmla="*/ 4 h 6"/>
                  <a:gd name="T10" fmla="*/ 4 w 9"/>
                  <a:gd name="T11" fmla="*/ 0 h 6"/>
                  <a:gd name="T12" fmla="*/ 0 w 9"/>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0" y="4"/>
                    </a:moveTo>
                    <a:lnTo>
                      <a:pt x="0" y="4"/>
                    </a:lnTo>
                    <a:lnTo>
                      <a:pt x="7" y="6"/>
                    </a:lnTo>
                    <a:lnTo>
                      <a:pt x="9" y="4"/>
                    </a:lnTo>
                    <a:lnTo>
                      <a:pt x="7" y="4"/>
                    </a:lnTo>
                    <a:lnTo>
                      <a:pt x="4" y="0"/>
                    </a:lnTo>
                    <a:lnTo>
                      <a:pt x="0" y="4"/>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Freeform 80">
                <a:extLst>
                  <a:ext uri="{FF2B5EF4-FFF2-40B4-BE49-F238E27FC236}">
                    <a16:creationId xmlns:a16="http://schemas.microsoft.com/office/drawing/2014/main" id="{0F3103BE-1A3C-48A8-A60C-A07A5A669C33}"/>
                  </a:ext>
                </a:extLst>
              </p:cNvPr>
              <p:cNvSpPr>
                <a:spLocks/>
              </p:cNvSpPr>
              <p:nvPr/>
            </p:nvSpPr>
            <p:spPr bwMode="auto">
              <a:xfrm>
                <a:off x="5591" y="2954"/>
                <a:ext cx="3" cy="2"/>
              </a:xfrm>
              <a:custGeom>
                <a:avLst/>
                <a:gdLst>
                  <a:gd name="T0" fmla="*/ 0 w 3"/>
                  <a:gd name="T1" fmla="*/ 2 h 2"/>
                  <a:gd name="T2" fmla="*/ 3 w 3"/>
                  <a:gd name="T3" fmla="*/ 2 h 2"/>
                  <a:gd name="T4" fmla="*/ 3 w 3"/>
                  <a:gd name="T5" fmla="*/ 0 h 2"/>
                  <a:gd name="T6" fmla="*/ 0 w 3"/>
                  <a:gd name="T7" fmla="*/ 2 h 2"/>
                </a:gdLst>
                <a:ahLst/>
                <a:cxnLst>
                  <a:cxn ang="0">
                    <a:pos x="T0" y="T1"/>
                  </a:cxn>
                  <a:cxn ang="0">
                    <a:pos x="T2" y="T3"/>
                  </a:cxn>
                  <a:cxn ang="0">
                    <a:pos x="T4" y="T5"/>
                  </a:cxn>
                  <a:cxn ang="0">
                    <a:pos x="T6" y="T7"/>
                  </a:cxn>
                </a:cxnLst>
                <a:rect l="0" t="0" r="r" b="b"/>
                <a:pathLst>
                  <a:path w="3" h="2">
                    <a:moveTo>
                      <a:pt x="0" y="2"/>
                    </a:moveTo>
                    <a:lnTo>
                      <a:pt x="3" y="2"/>
                    </a:lnTo>
                    <a:lnTo>
                      <a:pt x="3" y="0"/>
                    </a:lnTo>
                    <a:lnTo>
                      <a:pt x="0" y="2"/>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81">
                <a:extLst>
                  <a:ext uri="{FF2B5EF4-FFF2-40B4-BE49-F238E27FC236}">
                    <a16:creationId xmlns:a16="http://schemas.microsoft.com/office/drawing/2014/main" id="{A0AE7744-1F4E-4098-A828-DC53683DFCCD}"/>
                  </a:ext>
                </a:extLst>
              </p:cNvPr>
              <p:cNvSpPr>
                <a:spLocks/>
              </p:cNvSpPr>
              <p:nvPr/>
            </p:nvSpPr>
            <p:spPr bwMode="auto">
              <a:xfrm>
                <a:off x="5587" y="2948"/>
                <a:ext cx="9" cy="0"/>
              </a:xfrm>
              <a:custGeom>
                <a:avLst/>
                <a:gdLst>
                  <a:gd name="T0" fmla="*/ 0 w 9"/>
                  <a:gd name="T1" fmla="*/ 0 w 9"/>
                  <a:gd name="T2" fmla="*/ 6 w 9"/>
                  <a:gd name="T3" fmla="*/ 9 w 9"/>
                  <a:gd name="T4" fmla="*/ 0 w 9"/>
                </a:gdLst>
                <a:ahLst/>
                <a:cxnLst>
                  <a:cxn ang="0">
                    <a:pos x="T0" y="0"/>
                  </a:cxn>
                  <a:cxn ang="0">
                    <a:pos x="T1" y="0"/>
                  </a:cxn>
                  <a:cxn ang="0">
                    <a:pos x="T2" y="0"/>
                  </a:cxn>
                  <a:cxn ang="0">
                    <a:pos x="T3" y="0"/>
                  </a:cxn>
                  <a:cxn ang="0">
                    <a:pos x="T4" y="0"/>
                  </a:cxn>
                </a:cxnLst>
                <a:rect l="0" t="0" r="r" b="b"/>
                <a:pathLst>
                  <a:path w="9">
                    <a:moveTo>
                      <a:pt x="0" y="0"/>
                    </a:moveTo>
                    <a:lnTo>
                      <a:pt x="0" y="0"/>
                    </a:lnTo>
                    <a:lnTo>
                      <a:pt x="6" y="0"/>
                    </a:lnTo>
                    <a:lnTo>
                      <a:pt x="9" y="0"/>
                    </a:lnTo>
                    <a:lnTo>
                      <a:pt x="0"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82">
                <a:extLst>
                  <a:ext uri="{FF2B5EF4-FFF2-40B4-BE49-F238E27FC236}">
                    <a16:creationId xmlns:a16="http://schemas.microsoft.com/office/drawing/2014/main" id="{F9F79682-F017-42D4-914E-8A0E58AFCAE5}"/>
                  </a:ext>
                </a:extLst>
              </p:cNvPr>
              <p:cNvSpPr>
                <a:spLocks/>
              </p:cNvSpPr>
              <p:nvPr/>
            </p:nvSpPr>
            <p:spPr bwMode="auto">
              <a:xfrm>
                <a:off x="5587" y="2948"/>
                <a:ext cx="9" cy="8"/>
              </a:xfrm>
              <a:custGeom>
                <a:avLst/>
                <a:gdLst>
                  <a:gd name="T0" fmla="*/ 0 w 9"/>
                  <a:gd name="T1" fmla="*/ 6 h 8"/>
                  <a:gd name="T2" fmla="*/ 0 w 9"/>
                  <a:gd name="T3" fmla="*/ 6 h 8"/>
                  <a:gd name="T4" fmla="*/ 7 w 9"/>
                  <a:gd name="T5" fmla="*/ 8 h 8"/>
                  <a:gd name="T6" fmla="*/ 9 w 9"/>
                  <a:gd name="T7" fmla="*/ 6 h 8"/>
                  <a:gd name="T8" fmla="*/ 7 w 9"/>
                  <a:gd name="T9" fmla="*/ 6 h 8"/>
                  <a:gd name="T10" fmla="*/ 4 w 9"/>
                  <a:gd name="T11" fmla="*/ 0 h 8"/>
                  <a:gd name="T12" fmla="*/ 0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6"/>
                    </a:moveTo>
                    <a:lnTo>
                      <a:pt x="0" y="6"/>
                    </a:lnTo>
                    <a:lnTo>
                      <a:pt x="7" y="8"/>
                    </a:lnTo>
                    <a:lnTo>
                      <a:pt x="9" y="6"/>
                    </a:lnTo>
                    <a:lnTo>
                      <a:pt x="7" y="6"/>
                    </a:lnTo>
                    <a:lnTo>
                      <a:pt x="4" y="0"/>
                    </a:lnTo>
                    <a:lnTo>
                      <a:pt x="0"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83">
                <a:extLst>
                  <a:ext uri="{FF2B5EF4-FFF2-40B4-BE49-F238E27FC236}">
                    <a16:creationId xmlns:a16="http://schemas.microsoft.com/office/drawing/2014/main" id="{9FD691AA-F4B2-4C61-B105-CA2F33059F10}"/>
                  </a:ext>
                </a:extLst>
              </p:cNvPr>
              <p:cNvSpPr>
                <a:spLocks/>
              </p:cNvSpPr>
              <p:nvPr/>
            </p:nvSpPr>
            <p:spPr bwMode="auto">
              <a:xfrm>
                <a:off x="5587" y="2948"/>
                <a:ext cx="9" cy="8"/>
              </a:xfrm>
              <a:custGeom>
                <a:avLst/>
                <a:gdLst>
                  <a:gd name="T0" fmla="*/ 0 w 9"/>
                  <a:gd name="T1" fmla="*/ 6 h 8"/>
                  <a:gd name="T2" fmla="*/ 0 w 9"/>
                  <a:gd name="T3" fmla="*/ 6 h 8"/>
                  <a:gd name="T4" fmla="*/ 7 w 9"/>
                  <a:gd name="T5" fmla="*/ 8 h 8"/>
                  <a:gd name="T6" fmla="*/ 9 w 9"/>
                  <a:gd name="T7" fmla="*/ 6 h 8"/>
                  <a:gd name="T8" fmla="*/ 7 w 9"/>
                  <a:gd name="T9" fmla="*/ 6 h 8"/>
                  <a:gd name="T10" fmla="*/ 4 w 9"/>
                  <a:gd name="T11" fmla="*/ 0 h 8"/>
                  <a:gd name="T12" fmla="*/ 0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6"/>
                    </a:moveTo>
                    <a:lnTo>
                      <a:pt x="0" y="6"/>
                    </a:lnTo>
                    <a:lnTo>
                      <a:pt x="7" y="8"/>
                    </a:lnTo>
                    <a:lnTo>
                      <a:pt x="9" y="6"/>
                    </a:lnTo>
                    <a:lnTo>
                      <a:pt x="7" y="6"/>
                    </a:lnTo>
                    <a:lnTo>
                      <a:pt x="4" y="0"/>
                    </a:lnTo>
                    <a:lnTo>
                      <a:pt x="0" y="6"/>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84">
                <a:extLst>
                  <a:ext uri="{FF2B5EF4-FFF2-40B4-BE49-F238E27FC236}">
                    <a16:creationId xmlns:a16="http://schemas.microsoft.com/office/drawing/2014/main" id="{5AA37BC0-9A46-46E8-BD82-C5AF1B230EB5}"/>
                  </a:ext>
                </a:extLst>
              </p:cNvPr>
              <p:cNvSpPr>
                <a:spLocks/>
              </p:cNvSpPr>
              <p:nvPr/>
            </p:nvSpPr>
            <p:spPr bwMode="auto">
              <a:xfrm>
                <a:off x="5596" y="2956"/>
                <a:ext cx="8" cy="9"/>
              </a:xfrm>
              <a:custGeom>
                <a:avLst/>
                <a:gdLst>
                  <a:gd name="T0" fmla="*/ 0 w 8"/>
                  <a:gd name="T1" fmla="*/ 9 h 9"/>
                  <a:gd name="T2" fmla="*/ 8 w 8"/>
                  <a:gd name="T3" fmla="*/ 9 h 9"/>
                  <a:gd name="T4" fmla="*/ 8 w 8"/>
                  <a:gd name="T5" fmla="*/ 0 h 9"/>
                  <a:gd name="T6" fmla="*/ 0 w 8"/>
                  <a:gd name="T7" fmla="*/ 9 h 9"/>
                </a:gdLst>
                <a:ahLst/>
                <a:cxnLst>
                  <a:cxn ang="0">
                    <a:pos x="T0" y="T1"/>
                  </a:cxn>
                  <a:cxn ang="0">
                    <a:pos x="T2" y="T3"/>
                  </a:cxn>
                  <a:cxn ang="0">
                    <a:pos x="T4" y="T5"/>
                  </a:cxn>
                  <a:cxn ang="0">
                    <a:pos x="T6" y="T7"/>
                  </a:cxn>
                </a:cxnLst>
                <a:rect l="0" t="0" r="r" b="b"/>
                <a:pathLst>
                  <a:path w="8" h="9">
                    <a:moveTo>
                      <a:pt x="0" y="9"/>
                    </a:moveTo>
                    <a:lnTo>
                      <a:pt x="8" y="9"/>
                    </a:lnTo>
                    <a:lnTo>
                      <a:pt x="8" y="0"/>
                    </a:lnTo>
                    <a:lnTo>
                      <a:pt x="0"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85">
                <a:extLst>
                  <a:ext uri="{FF2B5EF4-FFF2-40B4-BE49-F238E27FC236}">
                    <a16:creationId xmlns:a16="http://schemas.microsoft.com/office/drawing/2014/main" id="{CBB1965E-B853-442B-8BF8-25B1D2A6D94E}"/>
                  </a:ext>
                </a:extLst>
              </p:cNvPr>
              <p:cNvSpPr>
                <a:spLocks/>
              </p:cNvSpPr>
              <p:nvPr/>
            </p:nvSpPr>
            <p:spPr bwMode="auto">
              <a:xfrm>
                <a:off x="5596" y="2956"/>
                <a:ext cx="8" cy="9"/>
              </a:xfrm>
              <a:custGeom>
                <a:avLst/>
                <a:gdLst>
                  <a:gd name="T0" fmla="*/ 0 w 8"/>
                  <a:gd name="T1" fmla="*/ 9 h 9"/>
                  <a:gd name="T2" fmla="*/ 8 w 8"/>
                  <a:gd name="T3" fmla="*/ 9 h 9"/>
                  <a:gd name="T4" fmla="*/ 8 w 8"/>
                  <a:gd name="T5" fmla="*/ 0 h 9"/>
                  <a:gd name="T6" fmla="*/ 0 w 8"/>
                  <a:gd name="T7" fmla="*/ 9 h 9"/>
                </a:gdLst>
                <a:ahLst/>
                <a:cxnLst>
                  <a:cxn ang="0">
                    <a:pos x="T0" y="T1"/>
                  </a:cxn>
                  <a:cxn ang="0">
                    <a:pos x="T2" y="T3"/>
                  </a:cxn>
                  <a:cxn ang="0">
                    <a:pos x="T4" y="T5"/>
                  </a:cxn>
                  <a:cxn ang="0">
                    <a:pos x="T6" y="T7"/>
                  </a:cxn>
                </a:cxnLst>
                <a:rect l="0" t="0" r="r" b="b"/>
                <a:pathLst>
                  <a:path w="8" h="9">
                    <a:moveTo>
                      <a:pt x="0" y="9"/>
                    </a:moveTo>
                    <a:lnTo>
                      <a:pt x="8" y="9"/>
                    </a:lnTo>
                    <a:lnTo>
                      <a:pt x="8" y="0"/>
                    </a:lnTo>
                    <a:lnTo>
                      <a:pt x="0"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86">
                <a:extLst>
                  <a:ext uri="{FF2B5EF4-FFF2-40B4-BE49-F238E27FC236}">
                    <a16:creationId xmlns:a16="http://schemas.microsoft.com/office/drawing/2014/main" id="{160660B6-3372-413F-9DC4-FE18DAAB5DEF}"/>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87">
                <a:extLst>
                  <a:ext uri="{FF2B5EF4-FFF2-40B4-BE49-F238E27FC236}">
                    <a16:creationId xmlns:a16="http://schemas.microsoft.com/office/drawing/2014/main" id="{B2E7D876-2C20-4388-853F-2B76D783DDAB}"/>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88">
                <a:extLst>
                  <a:ext uri="{FF2B5EF4-FFF2-40B4-BE49-F238E27FC236}">
                    <a16:creationId xmlns:a16="http://schemas.microsoft.com/office/drawing/2014/main" id="{74DAA580-67F6-4348-B9B0-950BD95C399C}"/>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89">
                <a:extLst>
                  <a:ext uri="{FF2B5EF4-FFF2-40B4-BE49-F238E27FC236}">
                    <a16:creationId xmlns:a16="http://schemas.microsoft.com/office/drawing/2014/main" id="{4B0B17D8-5211-49EE-8A99-2F55B714C3E7}"/>
                  </a:ext>
                </a:extLst>
              </p:cNvPr>
              <p:cNvSpPr>
                <a:spLocks/>
              </p:cNvSpPr>
              <p:nvPr/>
            </p:nvSpPr>
            <p:spPr bwMode="auto">
              <a:xfrm>
                <a:off x="5587" y="2948"/>
                <a:ext cx="9" cy="8"/>
              </a:xfrm>
              <a:custGeom>
                <a:avLst/>
                <a:gdLst>
                  <a:gd name="T0" fmla="*/ 0 w 9"/>
                  <a:gd name="T1" fmla="*/ 8 h 8"/>
                  <a:gd name="T2" fmla="*/ 0 w 9"/>
                  <a:gd name="T3" fmla="*/ 8 h 8"/>
                  <a:gd name="T4" fmla="*/ 4 w 9"/>
                  <a:gd name="T5" fmla="*/ 2 h 8"/>
                  <a:gd name="T6" fmla="*/ 9 w 9"/>
                  <a:gd name="T7" fmla="*/ 0 h 8"/>
                  <a:gd name="T8" fmla="*/ 4 w 9"/>
                  <a:gd name="T9" fmla="*/ 0 h 8"/>
                  <a:gd name="T10" fmla="*/ 0 w 9"/>
                  <a:gd name="T11" fmla="*/ 8 h 8"/>
                </a:gdLst>
                <a:ahLst/>
                <a:cxnLst>
                  <a:cxn ang="0">
                    <a:pos x="T0" y="T1"/>
                  </a:cxn>
                  <a:cxn ang="0">
                    <a:pos x="T2" y="T3"/>
                  </a:cxn>
                  <a:cxn ang="0">
                    <a:pos x="T4" y="T5"/>
                  </a:cxn>
                  <a:cxn ang="0">
                    <a:pos x="T6" y="T7"/>
                  </a:cxn>
                  <a:cxn ang="0">
                    <a:pos x="T8" y="T9"/>
                  </a:cxn>
                  <a:cxn ang="0">
                    <a:pos x="T10" y="T11"/>
                  </a:cxn>
                </a:cxnLst>
                <a:rect l="0" t="0" r="r" b="b"/>
                <a:pathLst>
                  <a:path w="9" h="8">
                    <a:moveTo>
                      <a:pt x="0" y="8"/>
                    </a:moveTo>
                    <a:lnTo>
                      <a:pt x="0" y="8"/>
                    </a:lnTo>
                    <a:lnTo>
                      <a:pt x="4" y="2"/>
                    </a:lnTo>
                    <a:lnTo>
                      <a:pt x="9" y="0"/>
                    </a:lnTo>
                    <a:lnTo>
                      <a:pt x="4" y="0"/>
                    </a:lnTo>
                    <a:lnTo>
                      <a:pt x="0" y="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90">
                <a:extLst>
                  <a:ext uri="{FF2B5EF4-FFF2-40B4-BE49-F238E27FC236}">
                    <a16:creationId xmlns:a16="http://schemas.microsoft.com/office/drawing/2014/main" id="{86EFD8BC-298A-44E1-B1C9-49A13FBCD6D0}"/>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91">
                <a:extLst>
                  <a:ext uri="{FF2B5EF4-FFF2-40B4-BE49-F238E27FC236}">
                    <a16:creationId xmlns:a16="http://schemas.microsoft.com/office/drawing/2014/main" id="{97496202-1EB6-41B9-92BD-B04A16794F65}"/>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92">
                <a:extLst>
                  <a:ext uri="{FF2B5EF4-FFF2-40B4-BE49-F238E27FC236}">
                    <a16:creationId xmlns:a16="http://schemas.microsoft.com/office/drawing/2014/main" id="{DE4EFEB8-3C35-4B28-A137-489B64908E86}"/>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93">
                <a:extLst>
                  <a:ext uri="{FF2B5EF4-FFF2-40B4-BE49-F238E27FC236}">
                    <a16:creationId xmlns:a16="http://schemas.microsoft.com/office/drawing/2014/main" id="{2C738595-41D5-4426-BB6E-97F164BECCD6}"/>
                  </a:ext>
                </a:extLst>
              </p:cNvPr>
              <p:cNvSpPr>
                <a:spLocks/>
              </p:cNvSpPr>
              <p:nvPr/>
            </p:nvSpPr>
            <p:spPr bwMode="auto">
              <a:xfrm>
                <a:off x="5587" y="2948"/>
                <a:ext cx="9" cy="8"/>
              </a:xfrm>
              <a:custGeom>
                <a:avLst/>
                <a:gdLst>
                  <a:gd name="T0" fmla="*/ 4 w 9"/>
                  <a:gd name="T1" fmla="*/ 0 h 8"/>
                  <a:gd name="T2" fmla="*/ 0 w 9"/>
                  <a:gd name="T3" fmla="*/ 0 h 8"/>
                  <a:gd name="T4" fmla="*/ 2 w 9"/>
                  <a:gd name="T5" fmla="*/ 0 h 8"/>
                  <a:gd name="T6" fmla="*/ 4 w 9"/>
                  <a:gd name="T7" fmla="*/ 4 h 8"/>
                  <a:gd name="T8" fmla="*/ 4 w 9"/>
                  <a:gd name="T9" fmla="*/ 6 h 8"/>
                  <a:gd name="T10" fmla="*/ 0 w 9"/>
                  <a:gd name="T11" fmla="*/ 8 h 8"/>
                  <a:gd name="T12" fmla="*/ 4 w 9"/>
                  <a:gd name="T13" fmla="*/ 8 h 8"/>
                  <a:gd name="T14" fmla="*/ 7 w 9"/>
                  <a:gd name="T15" fmla="*/ 6 h 8"/>
                  <a:gd name="T16" fmla="*/ 9 w 9"/>
                  <a:gd name="T17" fmla="*/ 4 h 8"/>
                  <a:gd name="T18" fmla="*/ 7 w 9"/>
                  <a:gd name="T19" fmla="*/ 0 h 8"/>
                  <a:gd name="T20" fmla="*/ 4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4" y="0"/>
                    </a:moveTo>
                    <a:lnTo>
                      <a:pt x="0" y="0"/>
                    </a:lnTo>
                    <a:lnTo>
                      <a:pt x="2" y="0"/>
                    </a:lnTo>
                    <a:lnTo>
                      <a:pt x="4" y="4"/>
                    </a:lnTo>
                    <a:lnTo>
                      <a:pt x="4" y="6"/>
                    </a:lnTo>
                    <a:lnTo>
                      <a:pt x="0" y="8"/>
                    </a:lnTo>
                    <a:lnTo>
                      <a:pt x="4" y="8"/>
                    </a:lnTo>
                    <a:lnTo>
                      <a:pt x="7" y="6"/>
                    </a:lnTo>
                    <a:lnTo>
                      <a:pt x="9" y="4"/>
                    </a:lnTo>
                    <a:lnTo>
                      <a:pt x="7" y="0"/>
                    </a:lnTo>
                    <a:lnTo>
                      <a:pt x="4"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94">
                <a:extLst>
                  <a:ext uri="{FF2B5EF4-FFF2-40B4-BE49-F238E27FC236}">
                    <a16:creationId xmlns:a16="http://schemas.microsoft.com/office/drawing/2014/main" id="{B59B73C9-A64B-409F-98D4-08F60A69979E}"/>
                  </a:ext>
                </a:extLst>
              </p:cNvPr>
              <p:cNvSpPr>
                <a:spLocks noEditPoints="1"/>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 name="T26" fmla="*/ 4 w 9"/>
                  <a:gd name="T27" fmla="*/ 6 h 8"/>
                  <a:gd name="T28" fmla="*/ 4 w 9"/>
                  <a:gd name="T29" fmla="*/ 6 h 8"/>
                  <a:gd name="T30" fmla="*/ 4 w 9"/>
                  <a:gd name="T31" fmla="*/ 4 h 8"/>
                  <a:gd name="T32" fmla="*/ 4 w 9"/>
                  <a:gd name="T33" fmla="*/ 2 h 8"/>
                  <a:gd name="T34" fmla="*/ 7 w 9"/>
                  <a:gd name="T35" fmla="*/ 6 h 8"/>
                  <a:gd name="T36" fmla="*/ 4 w 9"/>
                  <a:gd name="T3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moveTo>
                      <a:pt x="4" y="6"/>
                    </a:moveTo>
                    <a:lnTo>
                      <a:pt x="4" y="6"/>
                    </a:lnTo>
                    <a:lnTo>
                      <a:pt x="4" y="4"/>
                    </a:lnTo>
                    <a:lnTo>
                      <a:pt x="4" y="2"/>
                    </a:lnTo>
                    <a:lnTo>
                      <a:pt x="7" y="6"/>
                    </a:lnTo>
                    <a:lnTo>
                      <a:pt x="4"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95">
                <a:extLst>
                  <a:ext uri="{FF2B5EF4-FFF2-40B4-BE49-F238E27FC236}">
                    <a16:creationId xmlns:a16="http://schemas.microsoft.com/office/drawing/2014/main" id="{DA6D611A-FD21-4130-AA3F-D1F0DEDC7A19}"/>
                  </a:ext>
                </a:extLst>
              </p:cNvPr>
              <p:cNvSpPr>
                <a:spLocks/>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96">
                <a:extLst>
                  <a:ext uri="{FF2B5EF4-FFF2-40B4-BE49-F238E27FC236}">
                    <a16:creationId xmlns:a16="http://schemas.microsoft.com/office/drawing/2014/main" id="{7C5C084C-A30D-4787-8116-E560E218DE04}"/>
                  </a:ext>
                </a:extLst>
              </p:cNvPr>
              <p:cNvSpPr>
                <a:spLocks/>
              </p:cNvSpPr>
              <p:nvPr/>
            </p:nvSpPr>
            <p:spPr bwMode="auto">
              <a:xfrm>
                <a:off x="5591" y="2950"/>
                <a:ext cx="3" cy="4"/>
              </a:xfrm>
              <a:custGeom>
                <a:avLst/>
                <a:gdLst>
                  <a:gd name="T0" fmla="*/ 0 w 3"/>
                  <a:gd name="T1" fmla="*/ 4 h 4"/>
                  <a:gd name="T2" fmla="*/ 0 w 3"/>
                  <a:gd name="T3" fmla="*/ 4 h 4"/>
                  <a:gd name="T4" fmla="*/ 0 w 3"/>
                  <a:gd name="T5" fmla="*/ 2 h 4"/>
                  <a:gd name="T6" fmla="*/ 0 w 3"/>
                  <a:gd name="T7" fmla="*/ 0 h 4"/>
                  <a:gd name="T8" fmla="*/ 3 w 3"/>
                  <a:gd name="T9" fmla="*/ 4 h 4"/>
                  <a:gd name="T10" fmla="*/ 0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0" y="4"/>
                    </a:moveTo>
                    <a:lnTo>
                      <a:pt x="0" y="4"/>
                    </a:lnTo>
                    <a:lnTo>
                      <a:pt x="0" y="2"/>
                    </a:lnTo>
                    <a:lnTo>
                      <a:pt x="0" y="0"/>
                    </a:lnTo>
                    <a:lnTo>
                      <a:pt x="3" y="4"/>
                    </a:lnTo>
                    <a:lnTo>
                      <a:pt x="0" y="4"/>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97">
                <a:extLst>
                  <a:ext uri="{FF2B5EF4-FFF2-40B4-BE49-F238E27FC236}">
                    <a16:creationId xmlns:a16="http://schemas.microsoft.com/office/drawing/2014/main" id="{7E7283BF-302B-4EEC-AB12-6F11933E1020}"/>
                  </a:ext>
                </a:extLst>
              </p:cNvPr>
              <p:cNvSpPr>
                <a:spLocks/>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98">
                <a:extLst>
                  <a:ext uri="{FF2B5EF4-FFF2-40B4-BE49-F238E27FC236}">
                    <a16:creationId xmlns:a16="http://schemas.microsoft.com/office/drawing/2014/main" id="{A8381EF9-20C0-4786-8CB8-BBD9A84FB898}"/>
                  </a:ext>
                </a:extLst>
              </p:cNvPr>
              <p:cNvSpPr>
                <a:spLocks/>
              </p:cNvSpPr>
              <p:nvPr/>
            </p:nvSpPr>
            <p:spPr bwMode="auto">
              <a:xfrm>
                <a:off x="5587" y="2948"/>
                <a:ext cx="9" cy="8"/>
              </a:xfrm>
              <a:custGeom>
                <a:avLst/>
                <a:gdLst>
                  <a:gd name="T0" fmla="*/ 0 w 9"/>
                  <a:gd name="T1" fmla="*/ 2 h 8"/>
                  <a:gd name="T2" fmla="*/ 0 w 9"/>
                  <a:gd name="T3" fmla="*/ 2 h 8"/>
                  <a:gd name="T4" fmla="*/ 0 w 9"/>
                  <a:gd name="T5" fmla="*/ 4 h 8"/>
                  <a:gd name="T6" fmla="*/ 0 w 9"/>
                  <a:gd name="T7" fmla="*/ 6 h 8"/>
                  <a:gd name="T8" fmla="*/ 0 w 9"/>
                  <a:gd name="T9" fmla="*/ 8 h 8"/>
                  <a:gd name="T10" fmla="*/ 2 w 9"/>
                  <a:gd name="T11" fmla="*/ 8 h 8"/>
                  <a:gd name="T12" fmla="*/ 4 w 9"/>
                  <a:gd name="T13" fmla="*/ 8 h 8"/>
                  <a:gd name="T14" fmla="*/ 9 w 9"/>
                  <a:gd name="T15" fmla="*/ 6 h 8"/>
                  <a:gd name="T16" fmla="*/ 9 w 9"/>
                  <a:gd name="T17" fmla="*/ 6 h 8"/>
                  <a:gd name="T18" fmla="*/ 9 w 9"/>
                  <a:gd name="T19" fmla="*/ 4 h 8"/>
                  <a:gd name="T20" fmla="*/ 4 w 9"/>
                  <a:gd name="T21" fmla="*/ 2 h 8"/>
                  <a:gd name="T22" fmla="*/ 9 w 9"/>
                  <a:gd name="T23" fmla="*/ 0 h 8"/>
                  <a:gd name="T24" fmla="*/ 0 w 9"/>
                  <a:gd name="T2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0" y="2"/>
                    </a:moveTo>
                    <a:lnTo>
                      <a:pt x="0" y="2"/>
                    </a:lnTo>
                    <a:lnTo>
                      <a:pt x="0" y="4"/>
                    </a:lnTo>
                    <a:lnTo>
                      <a:pt x="0" y="6"/>
                    </a:lnTo>
                    <a:lnTo>
                      <a:pt x="0" y="8"/>
                    </a:lnTo>
                    <a:lnTo>
                      <a:pt x="2" y="8"/>
                    </a:lnTo>
                    <a:lnTo>
                      <a:pt x="4" y="8"/>
                    </a:lnTo>
                    <a:lnTo>
                      <a:pt x="9" y="6"/>
                    </a:lnTo>
                    <a:lnTo>
                      <a:pt x="9" y="6"/>
                    </a:lnTo>
                    <a:lnTo>
                      <a:pt x="9" y="4"/>
                    </a:lnTo>
                    <a:lnTo>
                      <a:pt x="4" y="2"/>
                    </a:lnTo>
                    <a:lnTo>
                      <a:pt x="9" y="0"/>
                    </a:lnTo>
                    <a:lnTo>
                      <a:pt x="0"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99">
                <a:extLst>
                  <a:ext uri="{FF2B5EF4-FFF2-40B4-BE49-F238E27FC236}">
                    <a16:creationId xmlns:a16="http://schemas.microsoft.com/office/drawing/2014/main" id="{FCC8D8D2-609C-4D38-8A98-E7CF8E58E220}"/>
                  </a:ext>
                </a:extLst>
              </p:cNvPr>
              <p:cNvSpPr>
                <a:spLocks/>
              </p:cNvSpPr>
              <p:nvPr/>
            </p:nvSpPr>
            <p:spPr bwMode="auto">
              <a:xfrm>
                <a:off x="5596" y="2956"/>
                <a:ext cx="8" cy="9"/>
              </a:xfrm>
              <a:custGeom>
                <a:avLst/>
                <a:gdLst>
                  <a:gd name="T0" fmla="*/ 0 w 8"/>
                  <a:gd name="T1" fmla="*/ 9 h 9"/>
                  <a:gd name="T2" fmla="*/ 0 w 8"/>
                  <a:gd name="T3" fmla="*/ 9 h 9"/>
                  <a:gd name="T4" fmla="*/ 0 w 8"/>
                  <a:gd name="T5" fmla="*/ 5 h 9"/>
                  <a:gd name="T6" fmla="*/ 0 w 8"/>
                  <a:gd name="T7" fmla="*/ 0 h 9"/>
                  <a:gd name="T8" fmla="*/ 8 w 8"/>
                  <a:gd name="T9" fmla="*/ 9 h 9"/>
                  <a:gd name="T10" fmla="*/ 0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0" y="9"/>
                    </a:moveTo>
                    <a:lnTo>
                      <a:pt x="0" y="9"/>
                    </a:lnTo>
                    <a:lnTo>
                      <a:pt x="0" y="5"/>
                    </a:lnTo>
                    <a:lnTo>
                      <a:pt x="0" y="0"/>
                    </a:lnTo>
                    <a:lnTo>
                      <a:pt x="8" y="9"/>
                    </a:lnTo>
                    <a:lnTo>
                      <a:pt x="0" y="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00">
                <a:extLst>
                  <a:ext uri="{FF2B5EF4-FFF2-40B4-BE49-F238E27FC236}">
                    <a16:creationId xmlns:a16="http://schemas.microsoft.com/office/drawing/2014/main" id="{95B1D2D2-C3E9-42EF-8C68-6F2B73BEF879}"/>
                  </a:ext>
                </a:extLst>
              </p:cNvPr>
              <p:cNvSpPr>
                <a:spLocks/>
              </p:cNvSpPr>
              <p:nvPr/>
            </p:nvSpPr>
            <p:spPr bwMode="auto">
              <a:xfrm>
                <a:off x="5596" y="2956"/>
                <a:ext cx="8" cy="9"/>
              </a:xfrm>
              <a:custGeom>
                <a:avLst/>
                <a:gdLst>
                  <a:gd name="T0" fmla="*/ 0 w 8"/>
                  <a:gd name="T1" fmla="*/ 9 h 9"/>
                  <a:gd name="T2" fmla="*/ 0 w 8"/>
                  <a:gd name="T3" fmla="*/ 9 h 9"/>
                  <a:gd name="T4" fmla="*/ 0 w 8"/>
                  <a:gd name="T5" fmla="*/ 5 h 9"/>
                  <a:gd name="T6" fmla="*/ 0 w 8"/>
                  <a:gd name="T7" fmla="*/ 0 h 9"/>
                  <a:gd name="T8" fmla="*/ 8 w 8"/>
                  <a:gd name="T9" fmla="*/ 9 h 9"/>
                  <a:gd name="T10" fmla="*/ 0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0" y="9"/>
                    </a:moveTo>
                    <a:lnTo>
                      <a:pt x="0" y="9"/>
                    </a:lnTo>
                    <a:lnTo>
                      <a:pt x="0" y="5"/>
                    </a:lnTo>
                    <a:lnTo>
                      <a:pt x="0" y="0"/>
                    </a:lnTo>
                    <a:lnTo>
                      <a:pt x="8" y="9"/>
                    </a:lnTo>
                    <a:lnTo>
                      <a:pt x="0" y="9"/>
                    </a:lnTo>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101">
                <a:extLst>
                  <a:ext uri="{FF2B5EF4-FFF2-40B4-BE49-F238E27FC236}">
                    <a16:creationId xmlns:a16="http://schemas.microsoft.com/office/drawing/2014/main" id="{B833ABAD-C53F-4EF3-9220-3AEA7E873DC8}"/>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2">
                <a:extLst>
                  <a:ext uri="{FF2B5EF4-FFF2-40B4-BE49-F238E27FC236}">
                    <a16:creationId xmlns:a16="http://schemas.microsoft.com/office/drawing/2014/main" id="{3FEF0917-295E-40C5-A94B-00C30521F9AC}"/>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103">
                <a:extLst>
                  <a:ext uri="{FF2B5EF4-FFF2-40B4-BE49-F238E27FC236}">
                    <a16:creationId xmlns:a16="http://schemas.microsoft.com/office/drawing/2014/main" id="{951D9624-396A-4429-8B03-EEB7AEC15B54}"/>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04">
                <a:extLst>
                  <a:ext uri="{FF2B5EF4-FFF2-40B4-BE49-F238E27FC236}">
                    <a16:creationId xmlns:a16="http://schemas.microsoft.com/office/drawing/2014/main" id="{7C4C41BE-7280-4E38-9A83-F573BE9A4D00}"/>
                  </a:ext>
                </a:extLst>
              </p:cNvPr>
              <p:cNvSpPr>
                <a:spLocks/>
              </p:cNvSpPr>
              <p:nvPr/>
            </p:nvSpPr>
            <p:spPr bwMode="auto">
              <a:xfrm>
                <a:off x="7031" y="781"/>
                <a:ext cx="556" cy="304"/>
              </a:xfrm>
              <a:custGeom>
                <a:avLst/>
                <a:gdLst>
                  <a:gd name="T0" fmla="*/ 215 w 556"/>
                  <a:gd name="T1" fmla="*/ 90 h 304"/>
                  <a:gd name="T2" fmla="*/ 195 w 556"/>
                  <a:gd name="T3" fmla="*/ 108 h 304"/>
                  <a:gd name="T4" fmla="*/ 151 w 556"/>
                  <a:gd name="T5" fmla="*/ 118 h 304"/>
                  <a:gd name="T6" fmla="*/ 131 w 556"/>
                  <a:gd name="T7" fmla="*/ 152 h 304"/>
                  <a:gd name="T8" fmla="*/ 120 w 556"/>
                  <a:gd name="T9" fmla="*/ 167 h 304"/>
                  <a:gd name="T10" fmla="*/ 96 w 556"/>
                  <a:gd name="T11" fmla="*/ 176 h 304"/>
                  <a:gd name="T12" fmla="*/ 60 w 556"/>
                  <a:gd name="T13" fmla="*/ 199 h 304"/>
                  <a:gd name="T14" fmla="*/ 36 w 556"/>
                  <a:gd name="T15" fmla="*/ 212 h 304"/>
                  <a:gd name="T16" fmla="*/ 7 w 556"/>
                  <a:gd name="T17" fmla="*/ 223 h 304"/>
                  <a:gd name="T18" fmla="*/ 3 w 556"/>
                  <a:gd name="T19" fmla="*/ 258 h 304"/>
                  <a:gd name="T20" fmla="*/ 18 w 556"/>
                  <a:gd name="T21" fmla="*/ 274 h 304"/>
                  <a:gd name="T22" fmla="*/ 18 w 556"/>
                  <a:gd name="T23" fmla="*/ 288 h 304"/>
                  <a:gd name="T24" fmla="*/ 5 w 556"/>
                  <a:gd name="T25" fmla="*/ 304 h 304"/>
                  <a:gd name="T26" fmla="*/ 53 w 556"/>
                  <a:gd name="T27" fmla="*/ 274 h 304"/>
                  <a:gd name="T28" fmla="*/ 133 w 556"/>
                  <a:gd name="T29" fmla="*/ 270 h 304"/>
                  <a:gd name="T30" fmla="*/ 147 w 556"/>
                  <a:gd name="T31" fmla="*/ 262 h 304"/>
                  <a:gd name="T32" fmla="*/ 178 w 556"/>
                  <a:gd name="T33" fmla="*/ 255 h 304"/>
                  <a:gd name="T34" fmla="*/ 188 w 556"/>
                  <a:gd name="T35" fmla="*/ 242 h 304"/>
                  <a:gd name="T36" fmla="*/ 213 w 556"/>
                  <a:gd name="T37" fmla="*/ 215 h 304"/>
                  <a:gd name="T38" fmla="*/ 246 w 556"/>
                  <a:gd name="T39" fmla="*/ 206 h 304"/>
                  <a:gd name="T40" fmla="*/ 253 w 556"/>
                  <a:gd name="T41" fmla="*/ 193 h 304"/>
                  <a:gd name="T42" fmla="*/ 273 w 556"/>
                  <a:gd name="T43" fmla="*/ 178 h 304"/>
                  <a:gd name="T44" fmla="*/ 311 w 556"/>
                  <a:gd name="T45" fmla="*/ 176 h 304"/>
                  <a:gd name="T46" fmla="*/ 328 w 556"/>
                  <a:gd name="T47" fmla="*/ 165 h 304"/>
                  <a:gd name="T48" fmla="*/ 371 w 556"/>
                  <a:gd name="T49" fmla="*/ 163 h 304"/>
                  <a:gd name="T50" fmla="*/ 397 w 556"/>
                  <a:gd name="T51" fmla="*/ 159 h 304"/>
                  <a:gd name="T52" fmla="*/ 404 w 556"/>
                  <a:gd name="T53" fmla="*/ 208 h 304"/>
                  <a:gd name="T54" fmla="*/ 390 w 556"/>
                  <a:gd name="T55" fmla="*/ 217 h 304"/>
                  <a:gd name="T56" fmla="*/ 361 w 556"/>
                  <a:gd name="T57" fmla="*/ 221 h 304"/>
                  <a:gd name="T58" fmla="*/ 340 w 556"/>
                  <a:gd name="T59" fmla="*/ 255 h 304"/>
                  <a:gd name="T60" fmla="*/ 353 w 556"/>
                  <a:gd name="T61" fmla="*/ 283 h 304"/>
                  <a:gd name="T62" fmla="*/ 371 w 556"/>
                  <a:gd name="T63" fmla="*/ 274 h 304"/>
                  <a:gd name="T64" fmla="*/ 404 w 556"/>
                  <a:gd name="T65" fmla="*/ 264 h 304"/>
                  <a:gd name="T66" fmla="*/ 420 w 556"/>
                  <a:gd name="T67" fmla="*/ 253 h 304"/>
                  <a:gd name="T68" fmla="*/ 448 w 556"/>
                  <a:gd name="T69" fmla="*/ 255 h 304"/>
                  <a:gd name="T70" fmla="*/ 519 w 556"/>
                  <a:gd name="T71" fmla="*/ 255 h 304"/>
                  <a:gd name="T72" fmla="*/ 515 w 556"/>
                  <a:gd name="T73" fmla="*/ 226 h 304"/>
                  <a:gd name="T74" fmla="*/ 510 w 556"/>
                  <a:gd name="T75" fmla="*/ 195 h 304"/>
                  <a:gd name="T76" fmla="*/ 530 w 556"/>
                  <a:gd name="T77" fmla="*/ 174 h 304"/>
                  <a:gd name="T78" fmla="*/ 556 w 556"/>
                  <a:gd name="T79" fmla="*/ 150 h 304"/>
                  <a:gd name="T80" fmla="*/ 530 w 556"/>
                  <a:gd name="T81" fmla="*/ 135 h 304"/>
                  <a:gd name="T82" fmla="*/ 492 w 556"/>
                  <a:gd name="T83" fmla="*/ 127 h 304"/>
                  <a:gd name="T84" fmla="*/ 470 w 556"/>
                  <a:gd name="T85" fmla="*/ 127 h 304"/>
                  <a:gd name="T86" fmla="*/ 446 w 556"/>
                  <a:gd name="T87" fmla="*/ 127 h 304"/>
                  <a:gd name="T88" fmla="*/ 435 w 556"/>
                  <a:gd name="T89" fmla="*/ 112 h 304"/>
                  <a:gd name="T90" fmla="*/ 430 w 556"/>
                  <a:gd name="T91" fmla="*/ 41 h 304"/>
                  <a:gd name="T92" fmla="*/ 426 w 556"/>
                  <a:gd name="T93" fmla="*/ 9 h 304"/>
                  <a:gd name="T94" fmla="*/ 397 w 556"/>
                  <a:gd name="T95" fmla="*/ 6 h 304"/>
                  <a:gd name="T96" fmla="*/ 375 w 556"/>
                  <a:gd name="T97" fmla="*/ 22 h 304"/>
                  <a:gd name="T98" fmla="*/ 342 w 556"/>
                  <a:gd name="T99" fmla="*/ 35 h 304"/>
                  <a:gd name="T100" fmla="*/ 330 w 556"/>
                  <a:gd name="T101" fmla="*/ 62 h 304"/>
                  <a:gd name="T102" fmla="*/ 266 w 556"/>
                  <a:gd name="T103" fmla="*/ 47 h 304"/>
                  <a:gd name="T104" fmla="*/ 246 w 556"/>
                  <a:gd name="T105" fmla="*/ 47 h 304"/>
                  <a:gd name="T106" fmla="*/ 227 w 556"/>
                  <a:gd name="T107" fmla="*/ 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04">
                    <a:moveTo>
                      <a:pt x="222" y="58"/>
                    </a:moveTo>
                    <a:lnTo>
                      <a:pt x="222" y="58"/>
                    </a:lnTo>
                    <a:lnTo>
                      <a:pt x="217" y="65"/>
                    </a:lnTo>
                    <a:lnTo>
                      <a:pt x="215" y="88"/>
                    </a:lnTo>
                    <a:lnTo>
                      <a:pt x="215" y="90"/>
                    </a:lnTo>
                    <a:lnTo>
                      <a:pt x="215" y="94"/>
                    </a:lnTo>
                    <a:lnTo>
                      <a:pt x="209" y="97"/>
                    </a:lnTo>
                    <a:lnTo>
                      <a:pt x="206" y="101"/>
                    </a:lnTo>
                    <a:lnTo>
                      <a:pt x="200" y="103"/>
                    </a:lnTo>
                    <a:lnTo>
                      <a:pt x="195" y="108"/>
                    </a:lnTo>
                    <a:lnTo>
                      <a:pt x="188" y="110"/>
                    </a:lnTo>
                    <a:lnTo>
                      <a:pt x="180" y="113"/>
                    </a:lnTo>
                    <a:lnTo>
                      <a:pt x="175" y="113"/>
                    </a:lnTo>
                    <a:lnTo>
                      <a:pt x="164" y="113"/>
                    </a:lnTo>
                    <a:lnTo>
                      <a:pt x="151" y="118"/>
                    </a:lnTo>
                    <a:lnTo>
                      <a:pt x="144" y="124"/>
                    </a:lnTo>
                    <a:lnTo>
                      <a:pt x="135" y="133"/>
                    </a:lnTo>
                    <a:lnTo>
                      <a:pt x="135" y="137"/>
                    </a:lnTo>
                    <a:lnTo>
                      <a:pt x="133" y="146"/>
                    </a:lnTo>
                    <a:lnTo>
                      <a:pt x="131" y="152"/>
                    </a:lnTo>
                    <a:lnTo>
                      <a:pt x="131" y="156"/>
                    </a:lnTo>
                    <a:lnTo>
                      <a:pt x="129" y="159"/>
                    </a:lnTo>
                    <a:lnTo>
                      <a:pt x="127" y="163"/>
                    </a:lnTo>
                    <a:lnTo>
                      <a:pt x="124" y="165"/>
                    </a:lnTo>
                    <a:lnTo>
                      <a:pt x="120" y="167"/>
                    </a:lnTo>
                    <a:lnTo>
                      <a:pt x="120" y="167"/>
                    </a:lnTo>
                    <a:lnTo>
                      <a:pt x="116" y="167"/>
                    </a:lnTo>
                    <a:lnTo>
                      <a:pt x="106" y="170"/>
                    </a:lnTo>
                    <a:lnTo>
                      <a:pt x="100" y="172"/>
                    </a:lnTo>
                    <a:lnTo>
                      <a:pt x="96" y="176"/>
                    </a:lnTo>
                    <a:lnTo>
                      <a:pt x="89" y="180"/>
                    </a:lnTo>
                    <a:lnTo>
                      <a:pt x="87" y="183"/>
                    </a:lnTo>
                    <a:lnTo>
                      <a:pt x="82" y="189"/>
                    </a:lnTo>
                    <a:lnTo>
                      <a:pt x="80" y="191"/>
                    </a:lnTo>
                    <a:lnTo>
                      <a:pt x="60" y="199"/>
                    </a:lnTo>
                    <a:lnTo>
                      <a:pt x="55" y="202"/>
                    </a:lnTo>
                    <a:lnTo>
                      <a:pt x="53" y="202"/>
                    </a:lnTo>
                    <a:lnTo>
                      <a:pt x="49" y="206"/>
                    </a:lnTo>
                    <a:lnTo>
                      <a:pt x="47" y="208"/>
                    </a:lnTo>
                    <a:lnTo>
                      <a:pt x="36" y="212"/>
                    </a:lnTo>
                    <a:lnTo>
                      <a:pt x="24" y="217"/>
                    </a:lnTo>
                    <a:lnTo>
                      <a:pt x="22" y="221"/>
                    </a:lnTo>
                    <a:lnTo>
                      <a:pt x="18" y="221"/>
                    </a:lnTo>
                    <a:lnTo>
                      <a:pt x="11" y="221"/>
                    </a:lnTo>
                    <a:lnTo>
                      <a:pt x="7" y="223"/>
                    </a:lnTo>
                    <a:lnTo>
                      <a:pt x="5" y="227"/>
                    </a:lnTo>
                    <a:lnTo>
                      <a:pt x="3" y="229"/>
                    </a:lnTo>
                    <a:lnTo>
                      <a:pt x="3" y="229"/>
                    </a:lnTo>
                    <a:lnTo>
                      <a:pt x="3" y="249"/>
                    </a:lnTo>
                    <a:lnTo>
                      <a:pt x="3" y="258"/>
                    </a:lnTo>
                    <a:lnTo>
                      <a:pt x="0" y="262"/>
                    </a:lnTo>
                    <a:lnTo>
                      <a:pt x="3" y="268"/>
                    </a:lnTo>
                    <a:lnTo>
                      <a:pt x="5" y="270"/>
                    </a:lnTo>
                    <a:lnTo>
                      <a:pt x="11" y="272"/>
                    </a:lnTo>
                    <a:lnTo>
                      <a:pt x="18" y="274"/>
                    </a:lnTo>
                    <a:lnTo>
                      <a:pt x="22" y="277"/>
                    </a:lnTo>
                    <a:lnTo>
                      <a:pt x="22" y="279"/>
                    </a:lnTo>
                    <a:lnTo>
                      <a:pt x="22" y="281"/>
                    </a:lnTo>
                    <a:lnTo>
                      <a:pt x="22" y="283"/>
                    </a:lnTo>
                    <a:lnTo>
                      <a:pt x="18" y="288"/>
                    </a:lnTo>
                    <a:lnTo>
                      <a:pt x="26" y="285"/>
                    </a:lnTo>
                    <a:lnTo>
                      <a:pt x="18" y="292"/>
                    </a:lnTo>
                    <a:lnTo>
                      <a:pt x="5" y="301"/>
                    </a:lnTo>
                    <a:lnTo>
                      <a:pt x="5" y="301"/>
                    </a:lnTo>
                    <a:lnTo>
                      <a:pt x="5" y="304"/>
                    </a:lnTo>
                    <a:lnTo>
                      <a:pt x="22" y="298"/>
                    </a:lnTo>
                    <a:lnTo>
                      <a:pt x="36" y="292"/>
                    </a:lnTo>
                    <a:lnTo>
                      <a:pt x="44" y="285"/>
                    </a:lnTo>
                    <a:lnTo>
                      <a:pt x="51" y="277"/>
                    </a:lnTo>
                    <a:lnTo>
                      <a:pt x="53" y="274"/>
                    </a:lnTo>
                    <a:lnTo>
                      <a:pt x="58" y="274"/>
                    </a:lnTo>
                    <a:lnTo>
                      <a:pt x="62" y="274"/>
                    </a:lnTo>
                    <a:lnTo>
                      <a:pt x="104" y="272"/>
                    </a:lnTo>
                    <a:lnTo>
                      <a:pt x="127" y="272"/>
                    </a:lnTo>
                    <a:lnTo>
                      <a:pt x="133" y="270"/>
                    </a:lnTo>
                    <a:lnTo>
                      <a:pt x="137" y="268"/>
                    </a:lnTo>
                    <a:lnTo>
                      <a:pt x="144" y="266"/>
                    </a:lnTo>
                    <a:lnTo>
                      <a:pt x="147" y="264"/>
                    </a:lnTo>
                    <a:lnTo>
                      <a:pt x="147" y="262"/>
                    </a:lnTo>
                    <a:lnTo>
                      <a:pt x="147" y="262"/>
                    </a:lnTo>
                    <a:lnTo>
                      <a:pt x="147" y="262"/>
                    </a:lnTo>
                    <a:lnTo>
                      <a:pt x="155" y="258"/>
                    </a:lnTo>
                    <a:lnTo>
                      <a:pt x="164" y="258"/>
                    </a:lnTo>
                    <a:lnTo>
                      <a:pt x="171" y="258"/>
                    </a:lnTo>
                    <a:lnTo>
                      <a:pt x="178" y="255"/>
                    </a:lnTo>
                    <a:lnTo>
                      <a:pt x="182" y="255"/>
                    </a:lnTo>
                    <a:lnTo>
                      <a:pt x="184" y="253"/>
                    </a:lnTo>
                    <a:lnTo>
                      <a:pt x="184" y="249"/>
                    </a:lnTo>
                    <a:lnTo>
                      <a:pt x="186" y="247"/>
                    </a:lnTo>
                    <a:lnTo>
                      <a:pt x="188" y="242"/>
                    </a:lnTo>
                    <a:lnTo>
                      <a:pt x="193" y="236"/>
                    </a:lnTo>
                    <a:lnTo>
                      <a:pt x="198" y="229"/>
                    </a:lnTo>
                    <a:lnTo>
                      <a:pt x="202" y="226"/>
                    </a:lnTo>
                    <a:lnTo>
                      <a:pt x="206" y="221"/>
                    </a:lnTo>
                    <a:lnTo>
                      <a:pt x="213" y="215"/>
                    </a:lnTo>
                    <a:lnTo>
                      <a:pt x="217" y="215"/>
                    </a:lnTo>
                    <a:lnTo>
                      <a:pt x="227" y="212"/>
                    </a:lnTo>
                    <a:lnTo>
                      <a:pt x="235" y="208"/>
                    </a:lnTo>
                    <a:lnTo>
                      <a:pt x="240" y="208"/>
                    </a:lnTo>
                    <a:lnTo>
                      <a:pt x="246" y="206"/>
                    </a:lnTo>
                    <a:lnTo>
                      <a:pt x="248" y="202"/>
                    </a:lnTo>
                    <a:lnTo>
                      <a:pt x="248" y="199"/>
                    </a:lnTo>
                    <a:lnTo>
                      <a:pt x="248" y="199"/>
                    </a:lnTo>
                    <a:lnTo>
                      <a:pt x="248" y="195"/>
                    </a:lnTo>
                    <a:lnTo>
                      <a:pt x="253" y="193"/>
                    </a:lnTo>
                    <a:lnTo>
                      <a:pt x="258" y="187"/>
                    </a:lnTo>
                    <a:lnTo>
                      <a:pt x="260" y="183"/>
                    </a:lnTo>
                    <a:lnTo>
                      <a:pt x="264" y="178"/>
                    </a:lnTo>
                    <a:lnTo>
                      <a:pt x="266" y="176"/>
                    </a:lnTo>
                    <a:lnTo>
                      <a:pt x="273" y="178"/>
                    </a:lnTo>
                    <a:lnTo>
                      <a:pt x="280" y="183"/>
                    </a:lnTo>
                    <a:lnTo>
                      <a:pt x="284" y="183"/>
                    </a:lnTo>
                    <a:lnTo>
                      <a:pt x="302" y="183"/>
                    </a:lnTo>
                    <a:lnTo>
                      <a:pt x="309" y="180"/>
                    </a:lnTo>
                    <a:lnTo>
                      <a:pt x="311" y="176"/>
                    </a:lnTo>
                    <a:lnTo>
                      <a:pt x="315" y="174"/>
                    </a:lnTo>
                    <a:lnTo>
                      <a:pt x="317" y="170"/>
                    </a:lnTo>
                    <a:lnTo>
                      <a:pt x="319" y="167"/>
                    </a:lnTo>
                    <a:lnTo>
                      <a:pt x="324" y="165"/>
                    </a:lnTo>
                    <a:lnTo>
                      <a:pt x="328" y="165"/>
                    </a:lnTo>
                    <a:lnTo>
                      <a:pt x="333" y="165"/>
                    </a:lnTo>
                    <a:lnTo>
                      <a:pt x="346" y="165"/>
                    </a:lnTo>
                    <a:lnTo>
                      <a:pt x="355" y="165"/>
                    </a:lnTo>
                    <a:lnTo>
                      <a:pt x="366" y="165"/>
                    </a:lnTo>
                    <a:lnTo>
                      <a:pt x="371" y="163"/>
                    </a:lnTo>
                    <a:lnTo>
                      <a:pt x="377" y="159"/>
                    </a:lnTo>
                    <a:lnTo>
                      <a:pt x="384" y="156"/>
                    </a:lnTo>
                    <a:lnTo>
                      <a:pt x="386" y="154"/>
                    </a:lnTo>
                    <a:lnTo>
                      <a:pt x="393" y="156"/>
                    </a:lnTo>
                    <a:lnTo>
                      <a:pt x="397" y="159"/>
                    </a:lnTo>
                    <a:lnTo>
                      <a:pt x="397" y="161"/>
                    </a:lnTo>
                    <a:lnTo>
                      <a:pt x="404" y="172"/>
                    </a:lnTo>
                    <a:lnTo>
                      <a:pt x="406" y="176"/>
                    </a:lnTo>
                    <a:lnTo>
                      <a:pt x="406" y="183"/>
                    </a:lnTo>
                    <a:lnTo>
                      <a:pt x="404" y="208"/>
                    </a:lnTo>
                    <a:lnTo>
                      <a:pt x="404" y="208"/>
                    </a:lnTo>
                    <a:lnTo>
                      <a:pt x="404" y="212"/>
                    </a:lnTo>
                    <a:lnTo>
                      <a:pt x="399" y="215"/>
                    </a:lnTo>
                    <a:lnTo>
                      <a:pt x="395" y="215"/>
                    </a:lnTo>
                    <a:lnTo>
                      <a:pt x="390" y="217"/>
                    </a:lnTo>
                    <a:lnTo>
                      <a:pt x="384" y="217"/>
                    </a:lnTo>
                    <a:lnTo>
                      <a:pt x="381" y="217"/>
                    </a:lnTo>
                    <a:lnTo>
                      <a:pt x="368" y="219"/>
                    </a:lnTo>
                    <a:lnTo>
                      <a:pt x="366" y="219"/>
                    </a:lnTo>
                    <a:lnTo>
                      <a:pt x="361" y="221"/>
                    </a:lnTo>
                    <a:lnTo>
                      <a:pt x="355" y="229"/>
                    </a:lnTo>
                    <a:lnTo>
                      <a:pt x="353" y="236"/>
                    </a:lnTo>
                    <a:lnTo>
                      <a:pt x="350" y="245"/>
                    </a:lnTo>
                    <a:lnTo>
                      <a:pt x="344" y="253"/>
                    </a:lnTo>
                    <a:lnTo>
                      <a:pt x="340" y="255"/>
                    </a:lnTo>
                    <a:lnTo>
                      <a:pt x="330" y="262"/>
                    </a:lnTo>
                    <a:lnTo>
                      <a:pt x="330" y="264"/>
                    </a:lnTo>
                    <a:lnTo>
                      <a:pt x="346" y="279"/>
                    </a:lnTo>
                    <a:lnTo>
                      <a:pt x="350" y="281"/>
                    </a:lnTo>
                    <a:lnTo>
                      <a:pt x="353" y="283"/>
                    </a:lnTo>
                    <a:lnTo>
                      <a:pt x="355" y="281"/>
                    </a:lnTo>
                    <a:lnTo>
                      <a:pt x="355" y="277"/>
                    </a:lnTo>
                    <a:lnTo>
                      <a:pt x="355" y="281"/>
                    </a:lnTo>
                    <a:lnTo>
                      <a:pt x="355" y="281"/>
                    </a:lnTo>
                    <a:lnTo>
                      <a:pt x="371" y="274"/>
                    </a:lnTo>
                    <a:lnTo>
                      <a:pt x="375" y="274"/>
                    </a:lnTo>
                    <a:lnTo>
                      <a:pt x="384" y="272"/>
                    </a:lnTo>
                    <a:lnTo>
                      <a:pt x="393" y="268"/>
                    </a:lnTo>
                    <a:lnTo>
                      <a:pt x="397" y="266"/>
                    </a:lnTo>
                    <a:lnTo>
                      <a:pt x="404" y="264"/>
                    </a:lnTo>
                    <a:lnTo>
                      <a:pt x="408" y="264"/>
                    </a:lnTo>
                    <a:lnTo>
                      <a:pt x="410" y="262"/>
                    </a:lnTo>
                    <a:lnTo>
                      <a:pt x="415" y="260"/>
                    </a:lnTo>
                    <a:lnTo>
                      <a:pt x="417" y="255"/>
                    </a:lnTo>
                    <a:lnTo>
                      <a:pt x="420" y="253"/>
                    </a:lnTo>
                    <a:lnTo>
                      <a:pt x="422" y="253"/>
                    </a:lnTo>
                    <a:lnTo>
                      <a:pt x="428" y="251"/>
                    </a:lnTo>
                    <a:lnTo>
                      <a:pt x="435" y="251"/>
                    </a:lnTo>
                    <a:lnTo>
                      <a:pt x="441" y="253"/>
                    </a:lnTo>
                    <a:lnTo>
                      <a:pt x="448" y="255"/>
                    </a:lnTo>
                    <a:lnTo>
                      <a:pt x="461" y="258"/>
                    </a:lnTo>
                    <a:lnTo>
                      <a:pt x="472" y="255"/>
                    </a:lnTo>
                    <a:lnTo>
                      <a:pt x="492" y="255"/>
                    </a:lnTo>
                    <a:lnTo>
                      <a:pt x="515" y="255"/>
                    </a:lnTo>
                    <a:lnTo>
                      <a:pt x="519" y="255"/>
                    </a:lnTo>
                    <a:lnTo>
                      <a:pt x="519" y="251"/>
                    </a:lnTo>
                    <a:lnTo>
                      <a:pt x="521" y="247"/>
                    </a:lnTo>
                    <a:lnTo>
                      <a:pt x="521" y="236"/>
                    </a:lnTo>
                    <a:lnTo>
                      <a:pt x="519" y="234"/>
                    </a:lnTo>
                    <a:lnTo>
                      <a:pt x="515" y="226"/>
                    </a:lnTo>
                    <a:lnTo>
                      <a:pt x="512" y="215"/>
                    </a:lnTo>
                    <a:lnTo>
                      <a:pt x="512" y="212"/>
                    </a:lnTo>
                    <a:lnTo>
                      <a:pt x="510" y="206"/>
                    </a:lnTo>
                    <a:lnTo>
                      <a:pt x="508" y="199"/>
                    </a:lnTo>
                    <a:lnTo>
                      <a:pt x="510" y="195"/>
                    </a:lnTo>
                    <a:lnTo>
                      <a:pt x="512" y="191"/>
                    </a:lnTo>
                    <a:lnTo>
                      <a:pt x="512" y="185"/>
                    </a:lnTo>
                    <a:lnTo>
                      <a:pt x="512" y="183"/>
                    </a:lnTo>
                    <a:lnTo>
                      <a:pt x="515" y="183"/>
                    </a:lnTo>
                    <a:lnTo>
                      <a:pt x="530" y="174"/>
                    </a:lnTo>
                    <a:lnTo>
                      <a:pt x="543" y="165"/>
                    </a:lnTo>
                    <a:lnTo>
                      <a:pt x="548" y="159"/>
                    </a:lnTo>
                    <a:lnTo>
                      <a:pt x="550" y="156"/>
                    </a:lnTo>
                    <a:lnTo>
                      <a:pt x="554" y="154"/>
                    </a:lnTo>
                    <a:lnTo>
                      <a:pt x="556" y="150"/>
                    </a:lnTo>
                    <a:lnTo>
                      <a:pt x="554" y="146"/>
                    </a:lnTo>
                    <a:lnTo>
                      <a:pt x="552" y="142"/>
                    </a:lnTo>
                    <a:lnTo>
                      <a:pt x="550" y="140"/>
                    </a:lnTo>
                    <a:lnTo>
                      <a:pt x="543" y="137"/>
                    </a:lnTo>
                    <a:lnTo>
                      <a:pt x="530" y="135"/>
                    </a:lnTo>
                    <a:lnTo>
                      <a:pt x="512" y="135"/>
                    </a:lnTo>
                    <a:lnTo>
                      <a:pt x="506" y="133"/>
                    </a:lnTo>
                    <a:lnTo>
                      <a:pt x="501" y="133"/>
                    </a:lnTo>
                    <a:lnTo>
                      <a:pt x="497" y="129"/>
                    </a:lnTo>
                    <a:lnTo>
                      <a:pt x="492" y="127"/>
                    </a:lnTo>
                    <a:lnTo>
                      <a:pt x="488" y="122"/>
                    </a:lnTo>
                    <a:lnTo>
                      <a:pt x="486" y="120"/>
                    </a:lnTo>
                    <a:lnTo>
                      <a:pt x="479" y="120"/>
                    </a:lnTo>
                    <a:lnTo>
                      <a:pt x="475" y="122"/>
                    </a:lnTo>
                    <a:lnTo>
                      <a:pt x="470" y="127"/>
                    </a:lnTo>
                    <a:lnTo>
                      <a:pt x="466" y="127"/>
                    </a:lnTo>
                    <a:lnTo>
                      <a:pt x="461" y="129"/>
                    </a:lnTo>
                    <a:lnTo>
                      <a:pt x="455" y="131"/>
                    </a:lnTo>
                    <a:lnTo>
                      <a:pt x="448" y="129"/>
                    </a:lnTo>
                    <a:lnTo>
                      <a:pt x="446" y="127"/>
                    </a:lnTo>
                    <a:lnTo>
                      <a:pt x="441" y="127"/>
                    </a:lnTo>
                    <a:lnTo>
                      <a:pt x="437" y="122"/>
                    </a:lnTo>
                    <a:lnTo>
                      <a:pt x="435" y="120"/>
                    </a:lnTo>
                    <a:lnTo>
                      <a:pt x="435" y="116"/>
                    </a:lnTo>
                    <a:lnTo>
                      <a:pt x="435" y="112"/>
                    </a:lnTo>
                    <a:lnTo>
                      <a:pt x="435" y="101"/>
                    </a:lnTo>
                    <a:lnTo>
                      <a:pt x="433" y="92"/>
                    </a:lnTo>
                    <a:lnTo>
                      <a:pt x="428" y="79"/>
                    </a:lnTo>
                    <a:lnTo>
                      <a:pt x="428" y="65"/>
                    </a:lnTo>
                    <a:lnTo>
                      <a:pt x="430" y="41"/>
                    </a:lnTo>
                    <a:lnTo>
                      <a:pt x="430" y="28"/>
                    </a:lnTo>
                    <a:lnTo>
                      <a:pt x="430" y="22"/>
                    </a:lnTo>
                    <a:lnTo>
                      <a:pt x="430" y="17"/>
                    </a:lnTo>
                    <a:lnTo>
                      <a:pt x="428" y="13"/>
                    </a:lnTo>
                    <a:lnTo>
                      <a:pt x="426" y="9"/>
                    </a:lnTo>
                    <a:lnTo>
                      <a:pt x="422" y="4"/>
                    </a:lnTo>
                    <a:lnTo>
                      <a:pt x="417" y="2"/>
                    </a:lnTo>
                    <a:lnTo>
                      <a:pt x="415" y="0"/>
                    </a:lnTo>
                    <a:lnTo>
                      <a:pt x="410" y="0"/>
                    </a:lnTo>
                    <a:lnTo>
                      <a:pt x="397" y="6"/>
                    </a:lnTo>
                    <a:lnTo>
                      <a:pt x="393" y="9"/>
                    </a:lnTo>
                    <a:lnTo>
                      <a:pt x="390" y="13"/>
                    </a:lnTo>
                    <a:lnTo>
                      <a:pt x="386" y="17"/>
                    </a:lnTo>
                    <a:lnTo>
                      <a:pt x="384" y="19"/>
                    </a:lnTo>
                    <a:lnTo>
                      <a:pt x="375" y="22"/>
                    </a:lnTo>
                    <a:lnTo>
                      <a:pt x="366" y="19"/>
                    </a:lnTo>
                    <a:lnTo>
                      <a:pt x="355" y="22"/>
                    </a:lnTo>
                    <a:lnTo>
                      <a:pt x="348" y="28"/>
                    </a:lnTo>
                    <a:lnTo>
                      <a:pt x="344" y="35"/>
                    </a:lnTo>
                    <a:lnTo>
                      <a:pt x="342" y="35"/>
                    </a:lnTo>
                    <a:lnTo>
                      <a:pt x="342" y="37"/>
                    </a:lnTo>
                    <a:lnTo>
                      <a:pt x="342" y="47"/>
                    </a:lnTo>
                    <a:lnTo>
                      <a:pt x="335" y="58"/>
                    </a:lnTo>
                    <a:lnTo>
                      <a:pt x="333" y="60"/>
                    </a:lnTo>
                    <a:lnTo>
                      <a:pt x="330" y="62"/>
                    </a:lnTo>
                    <a:lnTo>
                      <a:pt x="284" y="60"/>
                    </a:lnTo>
                    <a:lnTo>
                      <a:pt x="280" y="60"/>
                    </a:lnTo>
                    <a:lnTo>
                      <a:pt x="277" y="60"/>
                    </a:lnTo>
                    <a:lnTo>
                      <a:pt x="273" y="56"/>
                    </a:lnTo>
                    <a:lnTo>
                      <a:pt x="266" y="47"/>
                    </a:lnTo>
                    <a:lnTo>
                      <a:pt x="260" y="45"/>
                    </a:lnTo>
                    <a:lnTo>
                      <a:pt x="258" y="43"/>
                    </a:lnTo>
                    <a:lnTo>
                      <a:pt x="253" y="43"/>
                    </a:lnTo>
                    <a:lnTo>
                      <a:pt x="248" y="45"/>
                    </a:lnTo>
                    <a:lnTo>
                      <a:pt x="246" y="47"/>
                    </a:lnTo>
                    <a:lnTo>
                      <a:pt x="240" y="47"/>
                    </a:lnTo>
                    <a:lnTo>
                      <a:pt x="237" y="47"/>
                    </a:lnTo>
                    <a:lnTo>
                      <a:pt x="233" y="47"/>
                    </a:lnTo>
                    <a:lnTo>
                      <a:pt x="229" y="47"/>
                    </a:lnTo>
                    <a:lnTo>
                      <a:pt x="227" y="51"/>
                    </a:lnTo>
                    <a:lnTo>
                      <a:pt x="222" y="58"/>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105">
                <a:extLst>
                  <a:ext uri="{FF2B5EF4-FFF2-40B4-BE49-F238E27FC236}">
                    <a16:creationId xmlns:a16="http://schemas.microsoft.com/office/drawing/2014/main" id="{62D692F4-7E74-47F5-94E0-2CBA570AB2C0}"/>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06">
                <a:extLst>
                  <a:ext uri="{FF2B5EF4-FFF2-40B4-BE49-F238E27FC236}">
                    <a16:creationId xmlns:a16="http://schemas.microsoft.com/office/drawing/2014/main" id="{6D11B33B-0F6D-49BD-B936-4E78306ED9E4}"/>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07">
                <a:extLst>
                  <a:ext uri="{FF2B5EF4-FFF2-40B4-BE49-F238E27FC236}">
                    <a16:creationId xmlns:a16="http://schemas.microsoft.com/office/drawing/2014/main" id="{2FE56FDA-FA48-4546-BADF-8B00AD58516F}"/>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08">
                <a:extLst>
                  <a:ext uri="{FF2B5EF4-FFF2-40B4-BE49-F238E27FC236}">
                    <a16:creationId xmlns:a16="http://schemas.microsoft.com/office/drawing/2014/main" id="{7933C696-A2BB-49AD-9396-6B9BB644842B}"/>
                  </a:ext>
                </a:extLst>
              </p:cNvPr>
              <p:cNvSpPr>
                <a:spLocks/>
              </p:cNvSpPr>
              <p:nvPr/>
            </p:nvSpPr>
            <p:spPr bwMode="auto">
              <a:xfrm>
                <a:off x="6866" y="937"/>
                <a:ext cx="582" cy="401"/>
              </a:xfrm>
              <a:custGeom>
                <a:avLst/>
                <a:gdLst>
                  <a:gd name="T0" fmla="*/ 104 w 582"/>
                  <a:gd name="T1" fmla="*/ 169 h 401"/>
                  <a:gd name="T2" fmla="*/ 46 w 582"/>
                  <a:gd name="T3" fmla="*/ 164 h 401"/>
                  <a:gd name="T4" fmla="*/ 26 w 582"/>
                  <a:gd name="T5" fmla="*/ 179 h 401"/>
                  <a:gd name="T6" fmla="*/ 4 w 582"/>
                  <a:gd name="T7" fmla="*/ 203 h 401"/>
                  <a:gd name="T8" fmla="*/ 4 w 582"/>
                  <a:gd name="T9" fmla="*/ 225 h 401"/>
                  <a:gd name="T10" fmla="*/ 13 w 582"/>
                  <a:gd name="T11" fmla="*/ 244 h 401"/>
                  <a:gd name="T12" fmla="*/ 44 w 582"/>
                  <a:gd name="T13" fmla="*/ 246 h 401"/>
                  <a:gd name="T14" fmla="*/ 71 w 582"/>
                  <a:gd name="T15" fmla="*/ 240 h 401"/>
                  <a:gd name="T16" fmla="*/ 89 w 582"/>
                  <a:gd name="T17" fmla="*/ 254 h 401"/>
                  <a:gd name="T18" fmla="*/ 104 w 582"/>
                  <a:gd name="T19" fmla="*/ 242 h 401"/>
                  <a:gd name="T20" fmla="*/ 128 w 582"/>
                  <a:gd name="T21" fmla="*/ 242 h 401"/>
                  <a:gd name="T22" fmla="*/ 144 w 582"/>
                  <a:gd name="T23" fmla="*/ 257 h 401"/>
                  <a:gd name="T24" fmla="*/ 166 w 582"/>
                  <a:gd name="T25" fmla="*/ 238 h 401"/>
                  <a:gd name="T26" fmla="*/ 206 w 582"/>
                  <a:gd name="T27" fmla="*/ 238 h 401"/>
                  <a:gd name="T28" fmla="*/ 244 w 582"/>
                  <a:gd name="T29" fmla="*/ 257 h 401"/>
                  <a:gd name="T30" fmla="*/ 266 w 582"/>
                  <a:gd name="T31" fmla="*/ 263 h 401"/>
                  <a:gd name="T32" fmla="*/ 275 w 582"/>
                  <a:gd name="T33" fmla="*/ 294 h 401"/>
                  <a:gd name="T34" fmla="*/ 246 w 582"/>
                  <a:gd name="T35" fmla="*/ 334 h 401"/>
                  <a:gd name="T36" fmla="*/ 244 w 582"/>
                  <a:gd name="T37" fmla="*/ 382 h 401"/>
                  <a:gd name="T38" fmla="*/ 259 w 582"/>
                  <a:gd name="T39" fmla="*/ 397 h 401"/>
                  <a:gd name="T40" fmla="*/ 281 w 582"/>
                  <a:gd name="T41" fmla="*/ 377 h 401"/>
                  <a:gd name="T42" fmla="*/ 303 w 582"/>
                  <a:gd name="T43" fmla="*/ 382 h 401"/>
                  <a:gd name="T44" fmla="*/ 328 w 582"/>
                  <a:gd name="T45" fmla="*/ 358 h 401"/>
                  <a:gd name="T46" fmla="*/ 332 w 582"/>
                  <a:gd name="T47" fmla="*/ 332 h 401"/>
                  <a:gd name="T48" fmla="*/ 347 w 582"/>
                  <a:gd name="T49" fmla="*/ 317 h 401"/>
                  <a:gd name="T50" fmla="*/ 355 w 582"/>
                  <a:gd name="T51" fmla="*/ 298 h 401"/>
                  <a:gd name="T52" fmla="*/ 357 w 582"/>
                  <a:gd name="T53" fmla="*/ 281 h 401"/>
                  <a:gd name="T54" fmla="*/ 347 w 582"/>
                  <a:gd name="T55" fmla="*/ 254 h 401"/>
                  <a:gd name="T56" fmla="*/ 370 w 582"/>
                  <a:gd name="T57" fmla="*/ 244 h 401"/>
                  <a:gd name="T58" fmla="*/ 383 w 582"/>
                  <a:gd name="T59" fmla="*/ 220 h 401"/>
                  <a:gd name="T60" fmla="*/ 403 w 582"/>
                  <a:gd name="T61" fmla="*/ 203 h 401"/>
                  <a:gd name="T62" fmla="*/ 417 w 582"/>
                  <a:gd name="T63" fmla="*/ 164 h 401"/>
                  <a:gd name="T64" fmla="*/ 450 w 582"/>
                  <a:gd name="T65" fmla="*/ 164 h 401"/>
                  <a:gd name="T66" fmla="*/ 463 w 582"/>
                  <a:gd name="T67" fmla="*/ 145 h 401"/>
                  <a:gd name="T68" fmla="*/ 487 w 582"/>
                  <a:gd name="T69" fmla="*/ 126 h 401"/>
                  <a:gd name="T70" fmla="*/ 501 w 582"/>
                  <a:gd name="T71" fmla="*/ 112 h 401"/>
                  <a:gd name="T72" fmla="*/ 520 w 582"/>
                  <a:gd name="T73" fmla="*/ 96 h 401"/>
                  <a:gd name="T74" fmla="*/ 543 w 582"/>
                  <a:gd name="T75" fmla="*/ 63 h 401"/>
                  <a:gd name="T76" fmla="*/ 571 w 582"/>
                  <a:gd name="T77" fmla="*/ 59 h 401"/>
                  <a:gd name="T78" fmla="*/ 582 w 582"/>
                  <a:gd name="T79" fmla="*/ 27 h 401"/>
                  <a:gd name="T80" fmla="*/ 569 w 582"/>
                  <a:gd name="T81" fmla="*/ 3 h 401"/>
                  <a:gd name="T82" fmla="*/ 543 w 582"/>
                  <a:gd name="T83" fmla="*/ 9 h 401"/>
                  <a:gd name="T84" fmla="*/ 501 w 582"/>
                  <a:gd name="T85" fmla="*/ 11 h 401"/>
                  <a:gd name="T86" fmla="*/ 483 w 582"/>
                  <a:gd name="T87" fmla="*/ 27 h 401"/>
                  <a:gd name="T88" fmla="*/ 443 w 582"/>
                  <a:gd name="T89" fmla="*/ 22 h 401"/>
                  <a:gd name="T90" fmla="*/ 425 w 582"/>
                  <a:gd name="T91" fmla="*/ 42 h 401"/>
                  <a:gd name="T92" fmla="*/ 417 w 582"/>
                  <a:gd name="T93" fmla="*/ 52 h 401"/>
                  <a:gd name="T94" fmla="*/ 383 w 582"/>
                  <a:gd name="T95" fmla="*/ 65 h 401"/>
                  <a:gd name="T96" fmla="*/ 363 w 582"/>
                  <a:gd name="T97" fmla="*/ 89 h 401"/>
                  <a:gd name="T98" fmla="*/ 347 w 582"/>
                  <a:gd name="T99" fmla="*/ 99 h 401"/>
                  <a:gd name="T100" fmla="*/ 321 w 582"/>
                  <a:gd name="T101" fmla="*/ 106 h 401"/>
                  <a:gd name="T102" fmla="*/ 301 w 582"/>
                  <a:gd name="T103" fmla="*/ 115 h 401"/>
                  <a:gd name="T104" fmla="*/ 226 w 582"/>
                  <a:gd name="T105" fmla="*/ 119 h 401"/>
                  <a:gd name="T106" fmla="*/ 175 w 582"/>
                  <a:gd name="T107" fmla="*/ 147 h 401"/>
                  <a:gd name="T108" fmla="*/ 151 w 582"/>
                  <a:gd name="T109" fmla="*/ 1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2" h="401">
                    <a:moveTo>
                      <a:pt x="144" y="153"/>
                    </a:moveTo>
                    <a:lnTo>
                      <a:pt x="144" y="153"/>
                    </a:lnTo>
                    <a:lnTo>
                      <a:pt x="135" y="162"/>
                    </a:lnTo>
                    <a:lnTo>
                      <a:pt x="131" y="164"/>
                    </a:lnTo>
                    <a:lnTo>
                      <a:pt x="104" y="169"/>
                    </a:lnTo>
                    <a:lnTo>
                      <a:pt x="79" y="169"/>
                    </a:lnTo>
                    <a:lnTo>
                      <a:pt x="71" y="166"/>
                    </a:lnTo>
                    <a:lnTo>
                      <a:pt x="62" y="164"/>
                    </a:lnTo>
                    <a:lnTo>
                      <a:pt x="53" y="164"/>
                    </a:lnTo>
                    <a:lnTo>
                      <a:pt x="46" y="164"/>
                    </a:lnTo>
                    <a:lnTo>
                      <a:pt x="44" y="166"/>
                    </a:lnTo>
                    <a:lnTo>
                      <a:pt x="38" y="173"/>
                    </a:lnTo>
                    <a:lnTo>
                      <a:pt x="28" y="177"/>
                    </a:lnTo>
                    <a:lnTo>
                      <a:pt x="26" y="177"/>
                    </a:lnTo>
                    <a:lnTo>
                      <a:pt x="26" y="179"/>
                    </a:lnTo>
                    <a:lnTo>
                      <a:pt x="22" y="186"/>
                    </a:lnTo>
                    <a:lnTo>
                      <a:pt x="18" y="192"/>
                    </a:lnTo>
                    <a:lnTo>
                      <a:pt x="13" y="197"/>
                    </a:lnTo>
                    <a:lnTo>
                      <a:pt x="9" y="203"/>
                    </a:lnTo>
                    <a:lnTo>
                      <a:pt x="4" y="203"/>
                    </a:lnTo>
                    <a:lnTo>
                      <a:pt x="2" y="207"/>
                    </a:lnTo>
                    <a:lnTo>
                      <a:pt x="2" y="209"/>
                    </a:lnTo>
                    <a:lnTo>
                      <a:pt x="0" y="225"/>
                    </a:lnTo>
                    <a:lnTo>
                      <a:pt x="0" y="225"/>
                    </a:lnTo>
                    <a:lnTo>
                      <a:pt x="4" y="225"/>
                    </a:lnTo>
                    <a:lnTo>
                      <a:pt x="7" y="231"/>
                    </a:lnTo>
                    <a:lnTo>
                      <a:pt x="9" y="233"/>
                    </a:lnTo>
                    <a:lnTo>
                      <a:pt x="9" y="235"/>
                    </a:lnTo>
                    <a:lnTo>
                      <a:pt x="9" y="238"/>
                    </a:lnTo>
                    <a:lnTo>
                      <a:pt x="13" y="244"/>
                    </a:lnTo>
                    <a:lnTo>
                      <a:pt x="15" y="250"/>
                    </a:lnTo>
                    <a:lnTo>
                      <a:pt x="20" y="254"/>
                    </a:lnTo>
                    <a:lnTo>
                      <a:pt x="38" y="254"/>
                    </a:lnTo>
                    <a:lnTo>
                      <a:pt x="42" y="250"/>
                    </a:lnTo>
                    <a:lnTo>
                      <a:pt x="44" y="246"/>
                    </a:lnTo>
                    <a:lnTo>
                      <a:pt x="46" y="242"/>
                    </a:lnTo>
                    <a:lnTo>
                      <a:pt x="49" y="240"/>
                    </a:lnTo>
                    <a:lnTo>
                      <a:pt x="57" y="235"/>
                    </a:lnTo>
                    <a:lnTo>
                      <a:pt x="64" y="238"/>
                    </a:lnTo>
                    <a:lnTo>
                      <a:pt x="71" y="240"/>
                    </a:lnTo>
                    <a:lnTo>
                      <a:pt x="73" y="240"/>
                    </a:lnTo>
                    <a:lnTo>
                      <a:pt x="75" y="244"/>
                    </a:lnTo>
                    <a:lnTo>
                      <a:pt x="79" y="248"/>
                    </a:lnTo>
                    <a:lnTo>
                      <a:pt x="84" y="250"/>
                    </a:lnTo>
                    <a:lnTo>
                      <a:pt x="89" y="254"/>
                    </a:lnTo>
                    <a:lnTo>
                      <a:pt x="93" y="254"/>
                    </a:lnTo>
                    <a:lnTo>
                      <a:pt x="95" y="254"/>
                    </a:lnTo>
                    <a:lnTo>
                      <a:pt x="97" y="254"/>
                    </a:lnTo>
                    <a:lnTo>
                      <a:pt x="102" y="244"/>
                    </a:lnTo>
                    <a:lnTo>
                      <a:pt x="104" y="242"/>
                    </a:lnTo>
                    <a:lnTo>
                      <a:pt x="106" y="240"/>
                    </a:lnTo>
                    <a:lnTo>
                      <a:pt x="113" y="238"/>
                    </a:lnTo>
                    <a:lnTo>
                      <a:pt x="117" y="238"/>
                    </a:lnTo>
                    <a:lnTo>
                      <a:pt x="124" y="238"/>
                    </a:lnTo>
                    <a:lnTo>
                      <a:pt x="128" y="242"/>
                    </a:lnTo>
                    <a:lnTo>
                      <a:pt x="131" y="244"/>
                    </a:lnTo>
                    <a:lnTo>
                      <a:pt x="135" y="248"/>
                    </a:lnTo>
                    <a:lnTo>
                      <a:pt x="137" y="250"/>
                    </a:lnTo>
                    <a:lnTo>
                      <a:pt x="141" y="254"/>
                    </a:lnTo>
                    <a:lnTo>
                      <a:pt x="144" y="257"/>
                    </a:lnTo>
                    <a:lnTo>
                      <a:pt x="149" y="254"/>
                    </a:lnTo>
                    <a:lnTo>
                      <a:pt x="151" y="254"/>
                    </a:lnTo>
                    <a:lnTo>
                      <a:pt x="157" y="248"/>
                    </a:lnTo>
                    <a:lnTo>
                      <a:pt x="162" y="240"/>
                    </a:lnTo>
                    <a:lnTo>
                      <a:pt x="166" y="238"/>
                    </a:lnTo>
                    <a:lnTo>
                      <a:pt x="172" y="233"/>
                    </a:lnTo>
                    <a:lnTo>
                      <a:pt x="182" y="235"/>
                    </a:lnTo>
                    <a:lnTo>
                      <a:pt x="184" y="235"/>
                    </a:lnTo>
                    <a:lnTo>
                      <a:pt x="195" y="240"/>
                    </a:lnTo>
                    <a:lnTo>
                      <a:pt x="206" y="238"/>
                    </a:lnTo>
                    <a:lnTo>
                      <a:pt x="219" y="240"/>
                    </a:lnTo>
                    <a:lnTo>
                      <a:pt x="232" y="240"/>
                    </a:lnTo>
                    <a:lnTo>
                      <a:pt x="237" y="244"/>
                    </a:lnTo>
                    <a:lnTo>
                      <a:pt x="244" y="250"/>
                    </a:lnTo>
                    <a:lnTo>
                      <a:pt x="244" y="257"/>
                    </a:lnTo>
                    <a:lnTo>
                      <a:pt x="248" y="257"/>
                    </a:lnTo>
                    <a:lnTo>
                      <a:pt x="252" y="257"/>
                    </a:lnTo>
                    <a:lnTo>
                      <a:pt x="257" y="261"/>
                    </a:lnTo>
                    <a:lnTo>
                      <a:pt x="261" y="261"/>
                    </a:lnTo>
                    <a:lnTo>
                      <a:pt x="266" y="263"/>
                    </a:lnTo>
                    <a:lnTo>
                      <a:pt x="270" y="265"/>
                    </a:lnTo>
                    <a:lnTo>
                      <a:pt x="275" y="270"/>
                    </a:lnTo>
                    <a:lnTo>
                      <a:pt x="277" y="274"/>
                    </a:lnTo>
                    <a:lnTo>
                      <a:pt x="277" y="285"/>
                    </a:lnTo>
                    <a:lnTo>
                      <a:pt x="275" y="294"/>
                    </a:lnTo>
                    <a:lnTo>
                      <a:pt x="270" y="304"/>
                    </a:lnTo>
                    <a:lnTo>
                      <a:pt x="264" y="310"/>
                    </a:lnTo>
                    <a:lnTo>
                      <a:pt x="257" y="317"/>
                    </a:lnTo>
                    <a:lnTo>
                      <a:pt x="250" y="324"/>
                    </a:lnTo>
                    <a:lnTo>
                      <a:pt x="246" y="334"/>
                    </a:lnTo>
                    <a:lnTo>
                      <a:pt x="250" y="334"/>
                    </a:lnTo>
                    <a:lnTo>
                      <a:pt x="246" y="337"/>
                    </a:lnTo>
                    <a:lnTo>
                      <a:pt x="244" y="339"/>
                    </a:lnTo>
                    <a:lnTo>
                      <a:pt x="244" y="339"/>
                    </a:lnTo>
                    <a:lnTo>
                      <a:pt x="244" y="382"/>
                    </a:lnTo>
                    <a:lnTo>
                      <a:pt x="241" y="388"/>
                    </a:lnTo>
                    <a:lnTo>
                      <a:pt x="239" y="390"/>
                    </a:lnTo>
                    <a:lnTo>
                      <a:pt x="241" y="397"/>
                    </a:lnTo>
                    <a:lnTo>
                      <a:pt x="244" y="401"/>
                    </a:lnTo>
                    <a:lnTo>
                      <a:pt x="259" y="397"/>
                    </a:lnTo>
                    <a:lnTo>
                      <a:pt x="264" y="390"/>
                    </a:lnTo>
                    <a:lnTo>
                      <a:pt x="270" y="388"/>
                    </a:lnTo>
                    <a:lnTo>
                      <a:pt x="275" y="382"/>
                    </a:lnTo>
                    <a:lnTo>
                      <a:pt x="277" y="377"/>
                    </a:lnTo>
                    <a:lnTo>
                      <a:pt x="281" y="377"/>
                    </a:lnTo>
                    <a:lnTo>
                      <a:pt x="286" y="375"/>
                    </a:lnTo>
                    <a:lnTo>
                      <a:pt x="293" y="377"/>
                    </a:lnTo>
                    <a:lnTo>
                      <a:pt x="301" y="377"/>
                    </a:lnTo>
                    <a:lnTo>
                      <a:pt x="301" y="382"/>
                    </a:lnTo>
                    <a:lnTo>
                      <a:pt x="303" y="382"/>
                    </a:lnTo>
                    <a:lnTo>
                      <a:pt x="308" y="388"/>
                    </a:lnTo>
                    <a:lnTo>
                      <a:pt x="319" y="377"/>
                    </a:lnTo>
                    <a:lnTo>
                      <a:pt x="321" y="375"/>
                    </a:lnTo>
                    <a:lnTo>
                      <a:pt x="326" y="366"/>
                    </a:lnTo>
                    <a:lnTo>
                      <a:pt x="328" y="358"/>
                    </a:lnTo>
                    <a:lnTo>
                      <a:pt x="328" y="351"/>
                    </a:lnTo>
                    <a:lnTo>
                      <a:pt x="328" y="341"/>
                    </a:lnTo>
                    <a:lnTo>
                      <a:pt x="328" y="341"/>
                    </a:lnTo>
                    <a:lnTo>
                      <a:pt x="328" y="337"/>
                    </a:lnTo>
                    <a:lnTo>
                      <a:pt x="332" y="332"/>
                    </a:lnTo>
                    <a:lnTo>
                      <a:pt x="339" y="328"/>
                    </a:lnTo>
                    <a:lnTo>
                      <a:pt x="341" y="328"/>
                    </a:lnTo>
                    <a:lnTo>
                      <a:pt x="345" y="324"/>
                    </a:lnTo>
                    <a:lnTo>
                      <a:pt x="347" y="321"/>
                    </a:lnTo>
                    <a:lnTo>
                      <a:pt x="347" y="317"/>
                    </a:lnTo>
                    <a:lnTo>
                      <a:pt x="347" y="306"/>
                    </a:lnTo>
                    <a:lnTo>
                      <a:pt x="347" y="304"/>
                    </a:lnTo>
                    <a:lnTo>
                      <a:pt x="347" y="300"/>
                    </a:lnTo>
                    <a:lnTo>
                      <a:pt x="350" y="300"/>
                    </a:lnTo>
                    <a:lnTo>
                      <a:pt x="355" y="298"/>
                    </a:lnTo>
                    <a:lnTo>
                      <a:pt x="357" y="300"/>
                    </a:lnTo>
                    <a:lnTo>
                      <a:pt x="363" y="294"/>
                    </a:lnTo>
                    <a:lnTo>
                      <a:pt x="365" y="294"/>
                    </a:lnTo>
                    <a:lnTo>
                      <a:pt x="361" y="287"/>
                    </a:lnTo>
                    <a:lnTo>
                      <a:pt x="357" y="281"/>
                    </a:lnTo>
                    <a:lnTo>
                      <a:pt x="355" y="276"/>
                    </a:lnTo>
                    <a:lnTo>
                      <a:pt x="350" y="274"/>
                    </a:lnTo>
                    <a:lnTo>
                      <a:pt x="347" y="270"/>
                    </a:lnTo>
                    <a:lnTo>
                      <a:pt x="347" y="261"/>
                    </a:lnTo>
                    <a:lnTo>
                      <a:pt x="347" y="254"/>
                    </a:lnTo>
                    <a:lnTo>
                      <a:pt x="347" y="250"/>
                    </a:lnTo>
                    <a:lnTo>
                      <a:pt x="350" y="248"/>
                    </a:lnTo>
                    <a:lnTo>
                      <a:pt x="355" y="246"/>
                    </a:lnTo>
                    <a:lnTo>
                      <a:pt x="359" y="244"/>
                    </a:lnTo>
                    <a:lnTo>
                      <a:pt x="370" y="244"/>
                    </a:lnTo>
                    <a:lnTo>
                      <a:pt x="372" y="240"/>
                    </a:lnTo>
                    <a:lnTo>
                      <a:pt x="376" y="238"/>
                    </a:lnTo>
                    <a:lnTo>
                      <a:pt x="376" y="233"/>
                    </a:lnTo>
                    <a:lnTo>
                      <a:pt x="381" y="222"/>
                    </a:lnTo>
                    <a:lnTo>
                      <a:pt x="383" y="220"/>
                    </a:lnTo>
                    <a:lnTo>
                      <a:pt x="390" y="218"/>
                    </a:lnTo>
                    <a:lnTo>
                      <a:pt x="399" y="214"/>
                    </a:lnTo>
                    <a:lnTo>
                      <a:pt x="403" y="214"/>
                    </a:lnTo>
                    <a:lnTo>
                      <a:pt x="403" y="209"/>
                    </a:lnTo>
                    <a:lnTo>
                      <a:pt x="403" y="203"/>
                    </a:lnTo>
                    <a:lnTo>
                      <a:pt x="403" y="177"/>
                    </a:lnTo>
                    <a:lnTo>
                      <a:pt x="405" y="173"/>
                    </a:lnTo>
                    <a:lnTo>
                      <a:pt x="410" y="169"/>
                    </a:lnTo>
                    <a:lnTo>
                      <a:pt x="412" y="169"/>
                    </a:lnTo>
                    <a:lnTo>
                      <a:pt x="417" y="164"/>
                    </a:lnTo>
                    <a:lnTo>
                      <a:pt x="419" y="164"/>
                    </a:lnTo>
                    <a:lnTo>
                      <a:pt x="423" y="162"/>
                    </a:lnTo>
                    <a:lnTo>
                      <a:pt x="430" y="162"/>
                    </a:lnTo>
                    <a:lnTo>
                      <a:pt x="448" y="164"/>
                    </a:lnTo>
                    <a:lnTo>
                      <a:pt x="450" y="164"/>
                    </a:lnTo>
                    <a:lnTo>
                      <a:pt x="454" y="162"/>
                    </a:lnTo>
                    <a:lnTo>
                      <a:pt x="454" y="162"/>
                    </a:lnTo>
                    <a:lnTo>
                      <a:pt x="456" y="160"/>
                    </a:lnTo>
                    <a:lnTo>
                      <a:pt x="461" y="153"/>
                    </a:lnTo>
                    <a:lnTo>
                      <a:pt x="463" y="145"/>
                    </a:lnTo>
                    <a:lnTo>
                      <a:pt x="465" y="141"/>
                    </a:lnTo>
                    <a:lnTo>
                      <a:pt x="472" y="136"/>
                    </a:lnTo>
                    <a:lnTo>
                      <a:pt x="474" y="130"/>
                    </a:lnTo>
                    <a:lnTo>
                      <a:pt x="479" y="128"/>
                    </a:lnTo>
                    <a:lnTo>
                      <a:pt x="487" y="126"/>
                    </a:lnTo>
                    <a:lnTo>
                      <a:pt x="494" y="126"/>
                    </a:lnTo>
                    <a:lnTo>
                      <a:pt x="496" y="123"/>
                    </a:lnTo>
                    <a:lnTo>
                      <a:pt x="496" y="119"/>
                    </a:lnTo>
                    <a:lnTo>
                      <a:pt x="501" y="115"/>
                    </a:lnTo>
                    <a:lnTo>
                      <a:pt x="501" y="112"/>
                    </a:lnTo>
                    <a:lnTo>
                      <a:pt x="503" y="110"/>
                    </a:lnTo>
                    <a:lnTo>
                      <a:pt x="505" y="106"/>
                    </a:lnTo>
                    <a:lnTo>
                      <a:pt x="505" y="106"/>
                    </a:lnTo>
                    <a:lnTo>
                      <a:pt x="516" y="99"/>
                    </a:lnTo>
                    <a:lnTo>
                      <a:pt x="520" y="96"/>
                    </a:lnTo>
                    <a:lnTo>
                      <a:pt x="527" y="89"/>
                    </a:lnTo>
                    <a:lnTo>
                      <a:pt x="530" y="80"/>
                    </a:lnTo>
                    <a:lnTo>
                      <a:pt x="532" y="74"/>
                    </a:lnTo>
                    <a:lnTo>
                      <a:pt x="538" y="65"/>
                    </a:lnTo>
                    <a:lnTo>
                      <a:pt x="543" y="63"/>
                    </a:lnTo>
                    <a:lnTo>
                      <a:pt x="545" y="63"/>
                    </a:lnTo>
                    <a:lnTo>
                      <a:pt x="558" y="61"/>
                    </a:lnTo>
                    <a:lnTo>
                      <a:pt x="561" y="61"/>
                    </a:lnTo>
                    <a:lnTo>
                      <a:pt x="569" y="61"/>
                    </a:lnTo>
                    <a:lnTo>
                      <a:pt x="571" y="59"/>
                    </a:lnTo>
                    <a:lnTo>
                      <a:pt x="576" y="59"/>
                    </a:lnTo>
                    <a:lnTo>
                      <a:pt x="580" y="56"/>
                    </a:lnTo>
                    <a:lnTo>
                      <a:pt x="580" y="52"/>
                    </a:lnTo>
                    <a:lnTo>
                      <a:pt x="580" y="52"/>
                    </a:lnTo>
                    <a:lnTo>
                      <a:pt x="582" y="27"/>
                    </a:lnTo>
                    <a:lnTo>
                      <a:pt x="582" y="22"/>
                    </a:lnTo>
                    <a:lnTo>
                      <a:pt x="580" y="18"/>
                    </a:lnTo>
                    <a:lnTo>
                      <a:pt x="574" y="7"/>
                    </a:lnTo>
                    <a:lnTo>
                      <a:pt x="574" y="3"/>
                    </a:lnTo>
                    <a:lnTo>
                      <a:pt x="569" y="3"/>
                    </a:lnTo>
                    <a:lnTo>
                      <a:pt x="565" y="0"/>
                    </a:lnTo>
                    <a:lnTo>
                      <a:pt x="561" y="3"/>
                    </a:lnTo>
                    <a:lnTo>
                      <a:pt x="554" y="3"/>
                    </a:lnTo>
                    <a:lnTo>
                      <a:pt x="547" y="9"/>
                    </a:lnTo>
                    <a:lnTo>
                      <a:pt x="543" y="9"/>
                    </a:lnTo>
                    <a:lnTo>
                      <a:pt x="532" y="11"/>
                    </a:lnTo>
                    <a:lnTo>
                      <a:pt x="523" y="11"/>
                    </a:lnTo>
                    <a:lnTo>
                      <a:pt x="509" y="11"/>
                    </a:lnTo>
                    <a:lnTo>
                      <a:pt x="505" y="11"/>
                    </a:lnTo>
                    <a:lnTo>
                      <a:pt x="501" y="11"/>
                    </a:lnTo>
                    <a:lnTo>
                      <a:pt x="496" y="14"/>
                    </a:lnTo>
                    <a:lnTo>
                      <a:pt x="494" y="16"/>
                    </a:lnTo>
                    <a:lnTo>
                      <a:pt x="489" y="20"/>
                    </a:lnTo>
                    <a:lnTo>
                      <a:pt x="487" y="22"/>
                    </a:lnTo>
                    <a:lnTo>
                      <a:pt x="483" y="27"/>
                    </a:lnTo>
                    <a:lnTo>
                      <a:pt x="479" y="27"/>
                    </a:lnTo>
                    <a:lnTo>
                      <a:pt x="461" y="27"/>
                    </a:lnTo>
                    <a:lnTo>
                      <a:pt x="454" y="27"/>
                    </a:lnTo>
                    <a:lnTo>
                      <a:pt x="450" y="24"/>
                    </a:lnTo>
                    <a:lnTo>
                      <a:pt x="443" y="22"/>
                    </a:lnTo>
                    <a:lnTo>
                      <a:pt x="439" y="24"/>
                    </a:lnTo>
                    <a:lnTo>
                      <a:pt x="436" y="27"/>
                    </a:lnTo>
                    <a:lnTo>
                      <a:pt x="432" y="33"/>
                    </a:lnTo>
                    <a:lnTo>
                      <a:pt x="430" y="37"/>
                    </a:lnTo>
                    <a:lnTo>
                      <a:pt x="425" y="42"/>
                    </a:lnTo>
                    <a:lnTo>
                      <a:pt x="423" y="44"/>
                    </a:lnTo>
                    <a:lnTo>
                      <a:pt x="423" y="44"/>
                    </a:lnTo>
                    <a:lnTo>
                      <a:pt x="423" y="48"/>
                    </a:lnTo>
                    <a:lnTo>
                      <a:pt x="423" y="50"/>
                    </a:lnTo>
                    <a:lnTo>
                      <a:pt x="417" y="52"/>
                    </a:lnTo>
                    <a:lnTo>
                      <a:pt x="412" y="52"/>
                    </a:lnTo>
                    <a:lnTo>
                      <a:pt x="403" y="56"/>
                    </a:lnTo>
                    <a:lnTo>
                      <a:pt x="394" y="59"/>
                    </a:lnTo>
                    <a:lnTo>
                      <a:pt x="390" y="59"/>
                    </a:lnTo>
                    <a:lnTo>
                      <a:pt x="383" y="65"/>
                    </a:lnTo>
                    <a:lnTo>
                      <a:pt x="376" y="70"/>
                    </a:lnTo>
                    <a:lnTo>
                      <a:pt x="374" y="74"/>
                    </a:lnTo>
                    <a:lnTo>
                      <a:pt x="370" y="80"/>
                    </a:lnTo>
                    <a:lnTo>
                      <a:pt x="365" y="87"/>
                    </a:lnTo>
                    <a:lnTo>
                      <a:pt x="363" y="89"/>
                    </a:lnTo>
                    <a:lnTo>
                      <a:pt x="361" y="93"/>
                    </a:lnTo>
                    <a:lnTo>
                      <a:pt x="361" y="96"/>
                    </a:lnTo>
                    <a:lnTo>
                      <a:pt x="357" y="98"/>
                    </a:lnTo>
                    <a:lnTo>
                      <a:pt x="355" y="99"/>
                    </a:lnTo>
                    <a:lnTo>
                      <a:pt x="347" y="99"/>
                    </a:lnTo>
                    <a:lnTo>
                      <a:pt x="339" y="99"/>
                    </a:lnTo>
                    <a:lnTo>
                      <a:pt x="332" y="99"/>
                    </a:lnTo>
                    <a:lnTo>
                      <a:pt x="324" y="104"/>
                    </a:lnTo>
                    <a:lnTo>
                      <a:pt x="321" y="104"/>
                    </a:lnTo>
                    <a:lnTo>
                      <a:pt x="321" y="106"/>
                    </a:lnTo>
                    <a:lnTo>
                      <a:pt x="321" y="106"/>
                    </a:lnTo>
                    <a:lnTo>
                      <a:pt x="319" y="108"/>
                    </a:lnTo>
                    <a:lnTo>
                      <a:pt x="314" y="112"/>
                    </a:lnTo>
                    <a:lnTo>
                      <a:pt x="308" y="112"/>
                    </a:lnTo>
                    <a:lnTo>
                      <a:pt x="301" y="115"/>
                    </a:lnTo>
                    <a:lnTo>
                      <a:pt x="281" y="115"/>
                    </a:lnTo>
                    <a:lnTo>
                      <a:pt x="237" y="117"/>
                    </a:lnTo>
                    <a:lnTo>
                      <a:pt x="232" y="117"/>
                    </a:lnTo>
                    <a:lnTo>
                      <a:pt x="228" y="117"/>
                    </a:lnTo>
                    <a:lnTo>
                      <a:pt x="226" y="119"/>
                    </a:lnTo>
                    <a:lnTo>
                      <a:pt x="219" y="128"/>
                    </a:lnTo>
                    <a:lnTo>
                      <a:pt x="211" y="134"/>
                    </a:lnTo>
                    <a:lnTo>
                      <a:pt x="197" y="141"/>
                    </a:lnTo>
                    <a:lnTo>
                      <a:pt x="180" y="147"/>
                    </a:lnTo>
                    <a:lnTo>
                      <a:pt x="175" y="147"/>
                    </a:lnTo>
                    <a:lnTo>
                      <a:pt x="177" y="147"/>
                    </a:lnTo>
                    <a:lnTo>
                      <a:pt x="175" y="143"/>
                    </a:lnTo>
                    <a:lnTo>
                      <a:pt x="168" y="145"/>
                    </a:lnTo>
                    <a:lnTo>
                      <a:pt x="159" y="147"/>
                    </a:lnTo>
                    <a:lnTo>
                      <a:pt x="151" y="149"/>
                    </a:lnTo>
                    <a:lnTo>
                      <a:pt x="144" y="15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09">
                <a:extLst>
                  <a:ext uri="{FF2B5EF4-FFF2-40B4-BE49-F238E27FC236}">
                    <a16:creationId xmlns:a16="http://schemas.microsoft.com/office/drawing/2014/main" id="{D9C477FD-96C4-40CC-B69F-7A03D8D79B5C}"/>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10">
                <a:extLst>
                  <a:ext uri="{FF2B5EF4-FFF2-40B4-BE49-F238E27FC236}">
                    <a16:creationId xmlns:a16="http://schemas.microsoft.com/office/drawing/2014/main" id="{9FDCAE1B-434B-46AC-88BB-D407B2BFBA70}"/>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11">
                <a:extLst>
                  <a:ext uri="{FF2B5EF4-FFF2-40B4-BE49-F238E27FC236}">
                    <a16:creationId xmlns:a16="http://schemas.microsoft.com/office/drawing/2014/main" id="{E38270EC-4479-408F-8D57-8AC2241D4B96}"/>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12">
                <a:extLst>
                  <a:ext uri="{FF2B5EF4-FFF2-40B4-BE49-F238E27FC236}">
                    <a16:creationId xmlns:a16="http://schemas.microsoft.com/office/drawing/2014/main" id="{63FE3EFE-3024-4F34-855F-F0B47C0F0386}"/>
                  </a:ext>
                </a:extLst>
              </p:cNvPr>
              <p:cNvSpPr>
                <a:spLocks/>
              </p:cNvSpPr>
              <p:nvPr/>
            </p:nvSpPr>
            <p:spPr bwMode="auto">
              <a:xfrm>
                <a:off x="6874" y="1172"/>
                <a:ext cx="261" cy="105"/>
              </a:xfrm>
              <a:custGeom>
                <a:avLst/>
                <a:gdLst>
                  <a:gd name="T0" fmla="*/ 12 w 261"/>
                  <a:gd name="T1" fmla="*/ 20 h 105"/>
                  <a:gd name="T2" fmla="*/ 5 w 261"/>
                  <a:gd name="T3" fmla="*/ 11 h 105"/>
                  <a:gd name="T4" fmla="*/ 0 w 261"/>
                  <a:gd name="T5" fmla="*/ 32 h 105"/>
                  <a:gd name="T6" fmla="*/ 5 w 261"/>
                  <a:gd name="T7" fmla="*/ 65 h 105"/>
                  <a:gd name="T8" fmla="*/ 10 w 261"/>
                  <a:gd name="T9" fmla="*/ 79 h 105"/>
                  <a:gd name="T10" fmla="*/ 18 w 261"/>
                  <a:gd name="T11" fmla="*/ 90 h 105"/>
                  <a:gd name="T12" fmla="*/ 30 w 261"/>
                  <a:gd name="T13" fmla="*/ 94 h 105"/>
                  <a:gd name="T14" fmla="*/ 34 w 261"/>
                  <a:gd name="T15" fmla="*/ 97 h 105"/>
                  <a:gd name="T16" fmla="*/ 76 w 261"/>
                  <a:gd name="T17" fmla="*/ 103 h 105"/>
                  <a:gd name="T18" fmla="*/ 90 w 261"/>
                  <a:gd name="T19" fmla="*/ 105 h 105"/>
                  <a:gd name="T20" fmla="*/ 119 w 261"/>
                  <a:gd name="T21" fmla="*/ 103 h 105"/>
                  <a:gd name="T22" fmla="*/ 143 w 261"/>
                  <a:gd name="T23" fmla="*/ 101 h 105"/>
                  <a:gd name="T24" fmla="*/ 157 w 261"/>
                  <a:gd name="T25" fmla="*/ 97 h 105"/>
                  <a:gd name="T26" fmla="*/ 170 w 261"/>
                  <a:gd name="T27" fmla="*/ 94 h 105"/>
                  <a:gd name="T28" fmla="*/ 199 w 261"/>
                  <a:gd name="T29" fmla="*/ 94 h 105"/>
                  <a:gd name="T30" fmla="*/ 230 w 261"/>
                  <a:gd name="T31" fmla="*/ 97 h 105"/>
                  <a:gd name="T32" fmla="*/ 230 w 261"/>
                  <a:gd name="T33" fmla="*/ 86 h 105"/>
                  <a:gd name="T34" fmla="*/ 232 w 261"/>
                  <a:gd name="T35" fmla="*/ 94 h 105"/>
                  <a:gd name="T36" fmla="*/ 244 w 261"/>
                  <a:gd name="T37" fmla="*/ 79 h 105"/>
                  <a:gd name="T38" fmla="*/ 257 w 261"/>
                  <a:gd name="T39" fmla="*/ 67 h 105"/>
                  <a:gd name="T40" fmla="*/ 261 w 261"/>
                  <a:gd name="T41" fmla="*/ 50 h 105"/>
                  <a:gd name="T42" fmla="*/ 261 w 261"/>
                  <a:gd name="T43" fmla="*/ 35 h 105"/>
                  <a:gd name="T44" fmla="*/ 253 w 261"/>
                  <a:gd name="T45" fmla="*/ 28 h 105"/>
                  <a:gd name="T46" fmla="*/ 244 w 261"/>
                  <a:gd name="T47" fmla="*/ 26 h 105"/>
                  <a:gd name="T48" fmla="*/ 235 w 261"/>
                  <a:gd name="T49" fmla="*/ 22 h 105"/>
                  <a:gd name="T50" fmla="*/ 230 w 261"/>
                  <a:gd name="T51" fmla="*/ 18 h 105"/>
                  <a:gd name="T52" fmla="*/ 219 w 261"/>
                  <a:gd name="T53" fmla="*/ 7 h 105"/>
                  <a:gd name="T54" fmla="*/ 194 w 261"/>
                  <a:gd name="T55" fmla="*/ 5 h 105"/>
                  <a:gd name="T56" fmla="*/ 170 w 261"/>
                  <a:gd name="T57" fmla="*/ 5 h 105"/>
                  <a:gd name="T58" fmla="*/ 161 w 261"/>
                  <a:gd name="T59" fmla="*/ 0 h 105"/>
                  <a:gd name="T60" fmla="*/ 150 w 261"/>
                  <a:gd name="T61" fmla="*/ 7 h 105"/>
                  <a:gd name="T62" fmla="*/ 139 w 261"/>
                  <a:gd name="T63" fmla="*/ 20 h 105"/>
                  <a:gd name="T64" fmla="*/ 135 w 261"/>
                  <a:gd name="T65" fmla="*/ 22 h 105"/>
                  <a:gd name="T66" fmla="*/ 125 w 261"/>
                  <a:gd name="T67" fmla="*/ 18 h 105"/>
                  <a:gd name="T68" fmla="*/ 121 w 261"/>
                  <a:gd name="T69" fmla="*/ 11 h 105"/>
                  <a:gd name="T70" fmla="*/ 112 w 261"/>
                  <a:gd name="T71" fmla="*/ 5 h 105"/>
                  <a:gd name="T72" fmla="*/ 101 w 261"/>
                  <a:gd name="T73" fmla="*/ 5 h 105"/>
                  <a:gd name="T74" fmla="*/ 94 w 261"/>
                  <a:gd name="T75" fmla="*/ 9 h 105"/>
                  <a:gd name="T76" fmla="*/ 87 w 261"/>
                  <a:gd name="T77" fmla="*/ 20 h 105"/>
                  <a:gd name="T78" fmla="*/ 83 w 261"/>
                  <a:gd name="T79" fmla="*/ 22 h 105"/>
                  <a:gd name="T80" fmla="*/ 74 w 261"/>
                  <a:gd name="T81" fmla="*/ 18 h 105"/>
                  <a:gd name="T82" fmla="*/ 65 w 261"/>
                  <a:gd name="T83" fmla="*/ 11 h 105"/>
                  <a:gd name="T84" fmla="*/ 61 w 261"/>
                  <a:gd name="T85" fmla="*/ 7 h 105"/>
                  <a:gd name="T86" fmla="*/ 48 w 261"/>
                  <a:gd name="T87" fmla="*/ 5 h 105"/>
                  <a:gd name="T88" fmla="*/ 36 w 261"/>
                  <a:gd name="T89" fmla="*/ 9 h 105"/>
                  <a:gd name="T90" fmla="*/ 34 w 261"/>
                  <a:gd name="T91" fmla="*/ 18 h 105"/>
                  <a:gd name="T92" fmla="*/ 12 w 261"/>
                  <a:gd name="T93"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105">
                    <a:moveTo>
                      <a:pt x="12" y="20"/>
                    </a:moveTo>
                    <a:lnTo>
                      <a:pt x="12" y="20"/>
                    </a:lnTo>
                    <a:lnTo>
                      <a:pt x="7" y="18"/>
                    </a:lnTo>
                    <a:lnTo>
                      <a:pt x="5" y="11"/>
                    </a:lnTo>
                    <a:lnTo>
                      <a:pt x="0" y="5"/>
                    </a:lnTo>
                    <a:lnTo>
                      <a:pt x="0" y="32"/>
                    </a:lnTo>
                    <a:lnTo>
                      <a:pt x="3" y="56"/>
                    </a:lnTo>
                    <a:lnTo>
                      <a:pt x="5" y="65"/>
                    </a:lnTo>
                    <a:lnTo>
                      <a:pt x="7" y="71"/>
                    </a:lnTo>
                    <a:lnTo>
                      <a:pt x="10" y="79"/>
                    </a:lnTo>
                    <a:lnTo>
                      <a:pt x="14" y="88"/>
                    </a:lnTo>
                    <a:lnTo>
                      <a:pt x="18" y="90"/>
                    </a:lnTo>
                    <a:lnTo>
                      <a:pt x="25" y="92"/>
                    </a:lnTo>
                    <a:lnTo>
                      <a:pt x="30" y="94"/>
                    </a:lnTo>
                    <a:lnTo>
                      <a:pt x="32" y="97"/>
                    </a:lnTo>
                    <a:lnTo>
                      <a:pt x="34" y="97"/>
                    </a:lnTo>
                    <a:lnTo>
                      <a:pt x="54" y="101"/>
                    </a:lnTo>
                    <a:lnTo>
                      <a:pt x="76" y="103"/>
                    </a:lnTo>
                    <a:lnTo>
                      <a:pt x="81" y="103"/>
                    </a:lnTo>
                    <a:lnTo>
                      <a:pt x="90" y="105"/>
                    </a:lnTo>
                    <a:lnTo>
                      <a:pt x="99" y="105"/>
                    </a:lnTo>
                    <a:lnTo>
                      <a:pt x="119" y="103"/>
                    </a:lnTo>
                    <a:lnTo>
                      <a:pt x="137" y="103"/>
                    </a:lnTo>
                    <a:lnTo>
                      <a:pt x="143" y="101"/>
                    </a:lnTo>
                    <a:lnTo>
                      <a:pt x="148" y="99"/>
                    </a:lnTo>
                    <a:lnTo>
                      <a:pt x="157" y="97"/>
                    </a:lnTo>
                    <a:lnTo>
                      <a:pt x="166" y="94"/>
                    </a:lnTo>
                    <a:lnTo>
                      <a:pt x="170" y="94"/>
                    </a:lnTo>
                    <a:lnTo>
                      <a:pt x="179" y="92"/>
                    </a:lnTo>
                    <a:lnTo>
                      <a:pt x="199" y="94"/>
                    </a:lnTo>
                    <a:lnTo>
                      <a:pt x="228" y="97"/>
                    </a:lnTo>
                    <a:lnTo>
                      <a:pt x="230" y="97"/>
                    </a:lnTo>
                    <a:lnTo>
                      <a:pt x="230" y="92"/>
                    </a:lnTo>
                    <a:lnTo>
                      <a:pt x="230" y="86"/>
                    </a:lnTo>
                    <a:lnTo>
                      <a:pt x="232" y="94"/>
                    </a:lnTo>
                    <a:lnTo>
                      <a:pt x="232" y="94"/>
                    </a:lnTo>
                    <a:lnTo>
                      <a:pt x="237" y="86"/>
                    </a:lnTo>
                    <a:lnTo>
                      <a:pt x="244" y="79"/>
                    </a:lnTo>
                    <a:lnTo>
                      <a:pt x="250" y="73"/>
                    </a:lnTo>
                    <a:lnTo>
                      <a:pt x="257" y="67"/>
                    </a:lnTo>
                    <a:lnTo>
                      <a:pt x="259" y="58"/>
                    </a:lnTo>
                    <a:lnTo>
                      <a:pt x="261" y="50"/>
                    </a:lnTo>
                    <a:lnTo>
                      <a:pt x="261" y="41"/>
                    </a:lnTo>
                    <a:lnTo>
                      <a:pt x="261" y="35"/>
                    </a:lnTo>
                    <a:lnTo>
                      <a:pt x="257" y="32"/>
                    </a:lnTo>
                    <a:lnTo>
                      <a:pt x="253" y="28"/>
                    </a:lnTo>
                    <a:lnTo>
                      <a:pt x="248" y="28"/>
                    </a:lnTo>
                    <a:lnTo>
                      <a:pt x="244" y="26"/>
                    </a:lnTo>
                    <a:lnTo>
                      <a:pt x="239" y="24"/>
                    </a:lnTo>
                    <a:lnTo>
                      <a:pt x="235" y="22"/>
                    </a:lnTo>
                    <a:lnTo>
                      <a:pt x="232" y="22"/>
                    </a:lnTo>
                    <a:lnTo>
                      <a:pt x="230" y="18"/>
                    </a:lnTo>
                    <a:lnTo>
                      <a:pt x="226" y="11"/>
                    </a:lnTo>
                    <a:lnTo>
                      <a:pt x="219" y="7"/>
                    </a:lnTo>
                    <a:lnTo>
                      <a:pt x="208" y="7"/>
                    </a:lnTo>
                    <a:lnTo>
                      <a:pt x="194" y="5"/>
                    </a:lnTo>
                    <a:lnTo>
                      <a:pt x="183" y="7"/>
                    </a:lnTo>
                    <a:lnTo>
                      <a:pt x="170" y="5"/>
                    </a:lnTo>
                    <a:lnTo>
                      <a:pt x="170" y="5"/>
                    </a:lnTo>
                    <a:lnTo>
                      <a:pt x="161" y="0"/>
                    </a:lnTo>
                    <a:lnTo>
                      <a:pt x="155" y="5"/>
                    </a:lnTo>
                    <a:lnTo>
                      <a:pt x="150" y="7"/>
                    </a:lnTo>
                    <a:lnTo>
                      <a:pt x="145" y="16"/>
                    </a:lnTo>
                    <a:lnTo>
                      <a:pt x="139" y="20"/>
                    </a:lnTo>
                    <a:lnTo>
                      <a:pt x="137" y="22"/>
                    </a:lnTo>
                    <a:lnTo>
                      <a:pt x="135" y="22"/>
                    </a:lnTo>
                    <a:lnTo>
                      <a:pt x="130" y="22"/>
                    </a:lnTo>
                    <a:lnTo>
                      <a:pt x="125" y="18"/>
                    </a:lnTo>
                    <a:lnTo>
                      <a:pt x="123" y="16"/>
                    </a:lnTo>
                    <a:lnTo>
                      <a:pt x="121" y="11"/>
                    </a:lnTo>
                    <a:lnTo>
                      <a:pt x="119" y="9"/>
                    </a:lnTo>
                    <a:lnTo>
                      <a:pt x="112" y="5"/>
                    </a:lnTo>
                    <a:lnTo>
                      <a:pt x="107" y="5"/>
                    </a:lnTo>
                    <a:lnTo>
                      <a:pt x="101" y="5"/>
                    </a:lnTo>
                    <a:lnTo>
                      <a:pt x="97" y="7"/>
                    </a:lnTo>
                    <a:lnTo>
                      <a:pt x="94" y="9"/>
                    </a:lnTo>
                    <a:lnTo>
                      <a:pt x="92" y="11"/>
                    </a:lnTo>
                    <a:lnTo>
                      <a:pt x="87" y="20"/>
                    </a:lnTo>
                    <a:lnTo>
                      <a:pt x="85" y="22"/>
                    </a:lnTo>
                    <a:lnTo>
                      <a:pt x="83" y="22"/>
                    </a:lnTo>
                    <a:lnTo>
                      <a:pt x="79" y="20"/>
                    </a:lnTo>
                    <a:lnTo>
                      <a:pt x="74" y="18"/>
                    </a:lnTo>
                    <a:lnTo>
                      <a:pt x="70" y="16"/>
                    </a:lnTo>
                    <a:lnTo>
                      <a:pt x="65" y="11"/>
                    </a:lnTo>
                    <a:lnTo>
                      <a:pt x="63" y="7"/>
                    </a:lnTo>
                    <a:lnTo>
                      <a:pt x="61" y="7"/>
                    </a:lnTo>
                    <a:lnTo>
                      <a:pt x="54" y="5"/>
                    </a:lnTo>
                    <a:lnTo>
                      <a:pt x="48" y="5"/>
                    </a:lnTo>
                    <a:lnTo>
                      <a:pt x="38" y="7"/>
                    </a:lnTo>
                    <a:lnTo>
                      <a:pt x="36" y="9"/>
                    </a:lnTo>
                    <a:lnTo>
                      <a:pt x="36" y="13"/>
                    </a:lnTo>
                    <a:lnTo>
                      <a:pt x="34" y="18"/>
                    </a:lnTo>
                    <a:lnTo>
                      <a:pt x="30" y="20"/>
                    </a:lnTo>
                    <a:lnTo>
                      <a:pt x="12" y="2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13">
                <a:extLst>
                  <a:ext uri="{FF2B5EF4-FFF2-40B4-BE49-F238E27FC236}">
                    <a16:creationId xmlns:a16="http://schemas.microsoft.com/office/drawing/2014/main" id="{DC751AA6-4791-4A74-8237-8BA9F8BF425F}"/>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14">
                <a:extLst>
                  <a:ext uri="{FF2B5EF4-FFF2-40B4-BE49-F238E27FC236}">
                    <a16:creationId xmlns:a16="http://schemas.microsoft.com/office/drawing/2014/main" id="{63F4620D-BA25-4B1B-BF7C-77813FC4149E}"/>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15">
                <a:extLst>
                  <a:ext uri="{FF2B5EF4-FFF2-40B4-BE49-F238E27FC236}">
                    <a16:creationId xmlns:a16="http://schemas.microsoft.com/office/drawing/2014/main" id="{E2CAEC68-5D1B-4EC0-A01B-50B8C04FB3AB}"/>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16">
                <a:extLst>
                  <a:ext uri="{FF2B5EF4-FFF2-40B4-BE49-F238E27FC236}">
                    <a16:creationId xmlns:a16="http://schemas.microsoft.com/office/drawing/2014/main" id="{5D6DEB31-7D18-46DB-AD34-80E06B468435}"/>
                  </a:ext>
                </a:extLst>
              </p:cNvPr>
              <p:cNvSpPr>
                <a:spLocks/>
              </p:cNvSpPr>
              <p:nvPr/>
            </p:nvSpPr>
            <p:spPr bwMode="auto">
              <a:xfrm>
                <a:off x="7205" y="1051"/>
                <a:ext cx="191" cy="182"/>
              </a:xfrm>
              <a:custGeom>
                <a:avLst/>
                <a:gdLst>
                  <a:gd name="T0" fmla="*/ 165 w 191"/>
                  <a:gd name="T1" fmla="*/ 0 h 182"/>
                  <a:gd name="T2" fmla="*/ 160 w 191"/>
                  <a:gd name="T3" fmla="*/ 4 h 182"/>
                  <a:gd name="T4" fmla="*/ 155 w 191"/>
                  <a:gd name="T5" fmla="*/ 12 h 182"/>
                  <a:gd name="T6" fmla="*/ 153 w 191"/>
                  <a:gd name="T7" fmla="*/ 16 h 182"/>
                  <a:gd name="T8" fmla="*/ 135 w 191"/>
                  <a:gd name="T9" fmla="*/ 20 h 182"/>
                  <a:gd name="T10" fmla="*/ 129 w 191"/>
                  <a:gd name="T11" fmla="*/ 27 h 182"/>
                  <a:gd name="T12" fmla="*/ 119 w 191"/>
                  <a:gd name="T13" fmla="*/ 37 h 182"/>
                  <a:gd name="T14" fmla="*/ 113 w 191"/>
                  <a:gd name="T15" fmla="*/ 51 h 182"/>
                  <a:gd name="T16" fmla="*/ 110 w 191"/>
                  <a:gd name="T17" fmla="*/ 53 h 182"/>
                  <a:gd name="T18" fmla="*/ 104 w 191"/>
                  <a:gd name="T19" fmla="*/ 55 h 182"/>
                  <a:gd name="T20" fmla="*/ 79 w 191"/>
                  <a:gd name="T21" fmla="*/ 53 h 182"/>
                  <a:gd name="T22" fmla="*/ 70 w 191"/>
                  <a:gd name="T23" fmla="*/ 57 h 182"/>
                  <a:gd name="T24" fmla="*/ 66 w 191"/>
                  <a:gd name="T25" fmla="*/ 59 h 182"/>
                  <a:gd name="T26" fmla="*/ 59 w 191"/>
                  <a:gd name="T27" fmla="*/ 68 h 182"/>
                  <a:gd name="T28" fmla="*/ 56 w 191"/>
                  <a:gd name="T29" fmla="*/ 100 h 182"/>
                  <a:gd name="T30" fmla="*/ 52 w 191"/>
                  <a:gd name="T31" fmla="*/ 105 h 182"/>
                  <a:gd name="T32" fmla="*/ 36 w 191"/>
                  <a:gd name="T33" fmla="*/ 111 h 182"/>
                  <a:gd name="T34" fmla="*/ 31 w 191"/>
                  <a:gd name="T35" fmla="*/ 123 h 182"/>
                  <a:gd name="T36" fmla="*/ 25 w 191"/>
                  <a:gd name="T37" fmla="*/ 129 h 182"/>
                  <a:gd name="T38" fmla="*/ 11 w 191"/>
                  <a:gd name="T39" fmla="*/ 136 h 182"/>
                  <a:gd name="T40" fmla="*/ 5 w 191"/>
                  <a:gd name="T41" fmla="*/ 137 h 182"/>
                  <a:gd name="T42" fmla="*/ 0 w 191"/>
                  <a:gd name="T43" fmla="*/ 146 h 182"/>
                  <a:gd name="T44" fmla="*/ 0 w 191"/>
                  <a:gd name="T45" fmla="*/ 160 h 182"/>
                  <a:gd name="T46" fmla="*/ 7 w 191"/>
                  <a:gd name="T47" fmla="*/ 166 h 182"/>
                  <a:gd name="T48" fmla="*/ 13 w 191"/>
                  <a:gd name="T49" fmla="*/ 174 h 182"/>
                  <a:gd name="T50" fmla="*/ 23 w 191"/>
                  <a:gd name="T51" fmla="*/ 181 h 182"/>
                  <a:gd name="T52" fmla="*/ 27 w 191"/>
                  <a:gd name="T53" fmla="*/ 174 h 182"/>
                  <a:gd name="T54" fmla="*/ 34 w 191"/>
                  <a:gd name="T55" fmla="*/ 166 h 182"/>
                  <a:gd name="T56" fmla="*/ 45 w 191"/>
                  <a:gd name="T57" fmla="*/ 156 h 182"/>
                  <a:gd name="T58" fmla="*/ 52 w 191"/>
                  <a:gd name="T59" fmla="*/ 152 h 182"/>
                  <a:gd name="T60" fmla="*/ 63 w 191"/>
                  <a:gd name="T61" fmla="*/ 152 h 182"/>
                  <a:gd name="T62" fmla="*/ 72 w 191"/>
                  <a:gd name="T63" fmla="*/ 156 h 182"/>
                  <a:gd name="T64" fmla="*/ 84 w 191"/>
                  <a:gd name="T65" fmla="*/ 162 h 182"/>
                  <a:gd name="T66" fmla="*/ 90 w 191"/>
                  <a:gd name="T67" fmla="*/ 162 h 182"/>
                  <a:gd name="T68" fmla="*/ 104 w 191"/>
                  <a:gd name="T69" fmla="*/ 164 h 182"/>
                  <a:gd name="T70" fmla="*/ 104 w 191"/>
                  <a:gd name="T71" fmla="*/ 164 h 182"/>
                  <a:gd name="T72" fmla="*/ 113 w 191"/>
                  <a:gd name="T73" fmla="*/ 154 h 182"/>
                  <a:gd name="T74" fmla="*/ 124 w 191"/>
                  <a:gd name="T75" fmla="*/ 142 h 182"/>
                  <a:gd name="T76" fmla="*/ 153 w 191"/>
                  <a:gd name="T77" fmla="*/ 117 h 182"/>
                  <a:gd name="T78" fmla="*/ 155 w 191"/>
                  <a:gd name="T79" fmla="*/ 99 h 182"/>
                  <a:gd name="T80" fmla="*/ 153 w 191"/>
                  <a:gd name="T81" fmla="*/ 76 h 182"/>
                  <a:gd name="T82" fmla="*/ 153 w 191"/>
                  <a:gd name="T83" fmla="*/ 51 h 182"/>
                  <a:gd name="T84" fmla="*/ 155 w 191"/>
                  <a:gd name="T85" fmla="*/ 41 h 182"/>
                  <a:gd name="T86" fmla="*/ 169 w 191"/>
                  <a:gd name="T87" fmla="*/ 39 h 182"/>
                  <a:gd name="T88" fmla="*/ 178 w 191"/>
                  <a:gd name="T89" fmla="*/ 35 h 182"/>
                  <a:gd name="T90" fmla="*/ 191 w 191"/>
                  <a:gd name="T91" fmla="*/ 16 h 182"/>
                  <a:gd name="T92" fmla="*/ 185 w 191"/>
                  <a:gd name="T93" fmla="*/ 16 h 182"/>
                  <a:gd name="T94" fmla="*/ 165 w 191"/>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 h="182">
                    <a:moveTo>
                      <a:pt x="165" y="0"/>
                    </a:moveTo>
                    <a:lnTo>
                      <a:pt x="165" y="0"/>
                    </a:lnTo>
                    <a:lnTo>
                      <a:pt x="162" y="4"/>
                    </a:lnTo>
                    <a:lnTo>
                      <a:pt x="160" y="4"/>
                    </a:lnTo>
                    <a:lnTo>
                      <a:pt x="157" y="8"/>
                    </a:lnTo>
                    <a:lnTo>
                      <a:pt x="155" y="12"/>
                    </a:lnTo>
                    <a:lnTo>
                      <a:pt x="155" y="14"/>
                    </a:lnTo>
                    <a:lnTo>
                      <a:pt x="153" y="16"/>
                    </a:lnTo>
                    <a:lnTo>
                      <a:pt x="147" y="16"/>
                    </a:lnTo>
                    <a:lnTo>
                      <a:pt x="135" y="20"/>
                    </a:lnTo>
                    <a:lnTo>
                      <a:pt x="131" y="22"/>
                    </a:lnTo>
                    <a:lnTo>
                      <a:pt x="129" y="27"/>
                    </a:lnTo>
                    <a:lnTo>
                      <a:pt x="122" y="33"/>
                    </a:lnTo>
                    <a:lnTo>
                      <a:pt x="119" y="37"/>
                    </a:lnTo>
                    <a:lnTo>
                      <a:pt x="117" y="45"/>
                    </a:lnTo>
                    <a:lnTo>
                      <a:pt x="113" y="51"/>
                    </a:lnTo>
                    <a:lnTo>
                      <a:pt x="110" y="53"/>
                    </a:lnTo>
                    <a:lnTo>
                      <a:pt x="110" y="53"/>
                    </a:lnTo>
                    <a:lnTo>
                      <a:pt x="106" y="55"/>
                    </a:lnTo>
                    <a:lnTo>
                      <a:pt x="104" y="55"/>
                    </a:lnTo>
                    <a:lnTo>
                      <a:pt x="84" y="53"/>
                    </a:lnTo>
                    <a:lnTo>
                      <a:pt x="79" y="53"/>
                    </a:lnTo>
                    <a:lnTo>
                      <a:pt x="74" y="55"/>
                    </a:lnTo>
                    <a:lnTo>
                      <a:pt x="70" y="57"/>
                    </a:lnTo>
                    <a:lnTo>
                      <a:pt x="66" y="59"/>
                    </a:lnTo>
                    <a:lnTo>
                      <a:pt x="66" y="59"/>
                    </a:lnTo>
                    <a:lnTo>
                      <a:pt x="59" y="64"/>
                    </a:lnTo>
                    <a:lnTo>
                      <a:pt x="59" y="68"/>
                    </a:lnTo>
                    <a:lnTo>
                      <a:pt x="59" y="94"/>
                    </a:lnTo>
                    <a:lnTo>
                      <a:pt x="56" y="100"/>
                    </a:lnTo>
                    <a:lnTo>
                      <a:pt x="56" y="102"/>
                    </a:lnTo>
                    <a:lnTo>
                      <a:pt x="52" y="105"/>
                    </a:lnTo>
                    <a:lnTo>
                      <a:pt x="45" y="109"/>
                    </a:lnTo>
                    <a:lnTo>
                      <a:pt x="36" y="111"/>
                    </a:lnTo>
                    <a:lnTo>
                      <a:pt x="34" y="111"/>
                    </a:lnTo>
                    <a:lnTo>
                      <a:pt x="31" y="123"/>
                    </a:lnTo>
                    <a:lnTo>
                      <a:pt x="29" y="127"/>
                    </a:lnTo>
                    <a:lnTo>
                      <a:pt x="25" y="129"/>
                    </a:lnTo>
                    <a:lnTo>
                      <a:pt x="23" y="133"/>
                    </a:lnTo>
                    <a:lnTo>
                      <a:pt x="11" y="136"/>
                    </a:lnTo>
                    <a:lnTo>
                      <a:pt x="7" y="136"/>
                    </a:lnTo>
                    <a:lnTo>
                      <a:pt x="5" y="137"/>
                    </a:lnTo>
                    <a:lnTo>
                      <a:pt x="0" y="142"/>
                    </a:lnTo>
                    <a:lnTo>
                      <a:pt x="0" y="146"/>
                    </a:lnTo>
                    <a:lnTo>
                      <a:pt x="0" y="150"/>
                    </a:lnTo>
                    <a:lnTo>
                      <a:pt x="0" y="160"/>
                    </a:lnTo>
                    <a:lnTo>
                      <a:pt x="5" y="162"/>
                    </a:lnTo>
                    <a:lnTo>
                      <a:pt x="7" y="166"/>
                    </a:lnTo>
                    <a:lnTo>
                      <a:pt x="11" y="170"/>
                    </a:lnTo>
                    <a:lnTo>
                      <a:pt x="13" y="174"/>
                    </a:lnTo>
                    <a:lnTo>
                      <a:pt x="18" y="182"/>
                    </a:lnTo>
                    <a:lnTo>
                      <a:pt x="23" y="181"/>
                    </a:lnTo>
                    <a:lnTo>
                      <a:pt x="25" y="181"/>
                    </a:lnTo>
                    <a:lnTo>
                      <a:pt x="27" y="174"/>
                    </a:lnTo>
                    <a:lnTo>
                      <a:pt x="31" y="170"/>
                    </a:lnTo>
                    <a:lnTo>
                      <a:pt x="34" y="166"/>
                    </a:lnTo>
                    <a:lnTo>
                      <a:pt x="38" y="160"/>
                    </a:lnTo>
                    <a:lnTo>
                      <a:pt x="45" y="156"/>
                    </a:lnTo>
                    <a:lnTo>
                      <a:pt x="50" y="156"/>
                    </a:lnTo>
                    <a:lnTo>
                      <a:pt x="52" y="152"/>
                    </a:lnTo>
                    <a:lnTo>
                      <a:pt x="59" y="152"/>
                    </a:lnTo>
                    <a:lnTo>
                      <a:pt x="63" y="152"/>
                    </a:lnTo>
                    <a:lnTo>
                      <a:pt x="66" y="154"/>
                    </a:lnTo>
                    <a:lnTo>
                      <a:pt x="72" y="156"/>
                    </a:lnTo>
                    <a:lnTo>
                      <a:pt x="76" y="158"/>
                    </a:lnTo>
                    <a:lnTo>
                      <a:pt x="84" y="162"/>
                    </a:lnTo>
                    <a:lnTo>
                      <a:pt x="86" y="162"/>
                    </a:lnTo>
                    <a:lnTo>
                      <a:pt x="90" y="162"/>
                    </a:lnTo>
                    <a:lnTo>
                      <a:pt x="97" y="162"/>
                    </a:lnTo>
                    <a:lnTo>
                      <a:pt x="104" y="164"/>
                    </a:lnTo>
                    <a:lnTo>
                      <a:pt x="106" y="164"/>
                    </a:lnTo>
                    <a:lnTo>
                      <a:pt x="104" y="164"/>
                    </a:lnTo>
                    <a:lnTo>
                      <a:pt x="106" y="162"/>
                    </a:lnTo>
                    <a:lnTo>
                      <a:pt x="113" y="154"/>
                    </a:lnTo>
                    <a:lnTo>
                      <a:pt x="119" y="146"/>
                    </a:lnTo>
                    <a:lnTo>
                      <a:pt x="124" y="142"/>
                    </a:lnTo>
                    <a:lnTo>
                      <a:pt x="149" y="123"/>
                    </a:lnTo>
                    <a:lnTo>
                      <a:pt x="153" y="117"/>
                    </a:lnTo>
                    <a:lnTo>
                      <a:pt x="155" y="109"/>
                    </a:lnTo>
                    <a:lnTo>
                      <a:pt x="155" y="99"/>
                    </a:lnTo>
                    <a:lnTo>
                      <a:pt x="155" y="90"/>
                    </a:lnTo>
                    <a:lnTo>
                      <a:pt x="153" y="76"/>
                    </a:lnTo>
                    <a:lnTo>
                      <a:pt x="151" y="64"/>
                    </a:lnTo>
                    <a:lnTo>
                      <a:pt x="153" y="51"/>
                    </a:lnTo>
                    <a:lnTo>
                      <a:pt x="155" y="45"/>
                    </a:lnTo>
                    <a:lnTo>
                      <a:pt x="155" y="41"/>
                    </a:lnTo>
                    <a:lnTo>
                      <a:pt x="162" y="39"/>
                    </a:lnTo>
                    <a:lnTo>
                      <a:pt x="169" y="39"/>
                    </a:lnTo>
                    <a:lnTo>
                      <a:pt x="175" y="39"/>
                    </a:lnTo>
                    <a:lnTo>
                      <a:pt x="178" y="35"/>
                    </a:lnTo>
                    <a:lnTo>
                      <a:pt x="182" y="31"/>
                    </a:lnTo>
                    <a:lnTo>
                      <a:pt x="191" y="16"/>
                    </a:lnTo>
                    <a:lnTo>
                      <a:pt x="189" y="18"/>
                    </a:lnTo>
                    <a:lnTo>
                      <a:pt x="185" y="16"/>
                    </a:lnTo>
                    <a:lnTo>
                      <a:pt x="182" y="14"/>
                    </a:lnTo>
                    <a:lnTo>
                      <a:pt x="165"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17">
                <a:extLst>
                  <a:ext uri="{FF2B5EF4-FFF2-40B4-BE49-F238E27FC236}">
                    <a16:creationId xmlns:a16="http://schemas.microsoft.com/office/drawing/2014/main" id="{7918AB5B-B1AB-449C-B3D3-7EA77CDDD9A0}"/>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18">
                <a:extLst>
                  <a:ext uri="{FF2B5EF4-FFF2-40B4-BE49-F238E27FC236}">
                    <a16:creationId xmlns:a16="http://schemas.microsoft.com/office/drawing/2014/main" id="{A09EEE5D-AF6D-4203-B22D-62BF6FF5875A}"/>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19">
                <a:extLst>
                  <a:ext uri="{FF2B5EF4-FFF2-40B4-BE49-F238E27FC236}">
                    <a16:creationId xmlns:a16="http://schemas.microsoft.com/office/drawing/2014/main" id="{0E80343B-C5AD-44CD-A116-1ADC75272228}"/>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20">
                <a:extLst>
                  <a:ext uri="{FF2B5EF4-FFF2-40B4-BE49-F238E27FC236}">
                    <a16:creationId xmlns:a16="http://schemas.microsoft.com/office/drawing/2014/main" id="{8E6BC13A-AC81-4E87-A08D-AB36C8602FA4}"/>
                  </a:ext>
                </a:extLst>
              </p:cNvPr>
              <p:cNvSpPr>
                <a:spLocks/>
              </p:cNvSpPr>
              <p:nvPr/>
            </p:nvSpPr>
            <p:spPr bwMode="auto">
              <a:xfrm>
                <a:off x="7170" y="1207"/>
                <a:ext cx="157" cy="174"/>
              </a:xfrm>
              <a:custGeom>
                <a:avLst/>
                <a:gdLst>
                  <a:gd name="T0" fmla="*/ 88 w 157"/>
                  <a:gd name="T1" fmla="*/ 2 h 174"/>
                  <a:gd name="T2" fmla="*/ 76 w 157"/>
                  <a:gd name="T3" fmla="*/ 7 h 174"/>
                  <a:gd name="T4" fmla="*/ 69 w 157"/>
                  <a:gd name="T5" fmla="*/ 18 h 174"/>
                  <a:gd name="T6" fmla="*/ 65 w 157"/>
                  <a:gd name="T7" fmla="*/ 28 h 174"/>
                  <a:gd name="T8" fmla="*/ 63 w 157"/>
                  <a:gd name="T9" fmla="*/ 31 h 174"/>
                  <a:gd name="T10" fmla="*/ 56 w 157"/>
                  <a:gd name="T11" fmla="*/ 35 h 174"/>
                  <a:gd name="T12" fmla="*/ 49 w 157"/>
                  <a:gd name="T13" fmla="*/ 37 h 174"/>
                  <a:gd name="T14" fmla="*/ 43 w 157"/>
                  <a:gd name="T15" fmla="*/ 37 h 174"/>
                  <a:gd name="T16" fmla="*/ 39 w 157"/>
                  <a:gd name="T17" fmla="*/ 42 h 174"/>
                  <a:gd name="T18" fmla="*/ 39 w 157"/>
                  <a:gd name="T19" fmla="*/ 54 h 174"/>
                  <a:gd name="T20" fmla="*/ 39 w 157"/>
                  <a:gd name="T21" fmla="*/ 61 h 174"/>
                  <a:gd name="T22" fmla="*/ 30 w 157"/>
                  <a:gd name="T23" fmla="*/ 65 h 174"/>
                  <a:gd name="T24" fmla="*/ 22 w 157"/>
                  <a:gd name="T25" fmla="*/ 74 h 174"/>
                  <a:gd name="T26" fmla="*/ 22 w 157"/>
                  <a:gd name="T27" fmla="*/ 80 h 174"/>
                  <a:gd name="T28" fmla="*/ 22 w 157"/>
                  <a:gd name="T29" fmla="*/ 97 h 174"/>
                  <a:gd name="T30" fmla="*/ 15 w 157"/>
                  <a:gd name="T31" fmla="*/ 112 h 174"/>
                  <a:gd name="T32" fmla="*/ 0 w 157"/>
                  <a:gd name="T33" fmla="*/ 125 h 174"/>
                  <a:gd name="T34" fmla="*/ 9 w 157"/>
                  <a:gd name="T35" fmla="*/ 133 h 174"/>
                  <a:gd name="T36" fmla="*/ 9 w 157"/>
                  <a:gd name="T37" fmla="*/ 144 h 174"/>
                  <a:gd name="T38" fmla="*/ 11 w 157"/>
                  <a:gd name="T39" fmla="*/ 144 h 174"/>
                  <a:gd name="T40" fmla="*/ 22 w 157"/>
                  <a:gd name="T41" fmla="*/ 144 h 174"/>
                  <a:gd name="T42" fmla="*/ 30 w 157"/>
                  <a:gd name="T43" fmla="*/ 151 h 174"/>
                  <a:gd name="T44" fmla="*/ 39 w 157"/>
                  <a:gd name="T45" fmla="*/ 160 h 174"/>
                  <a:gd name="T46" fmla="*/ 45 w 157"/>
                  <a:gd name="T47" fmla="*/ 173 h 174"/>
                  <a:gd name="T48" fmla="*/ 88 w 157"/>
                  <a:gd name="T49" fmla="*/ 157 h 174"/>
                  <a:gd name="T50" fmla="*/ 99 w 157"/>
                  <a:gd name="T51" fmla="*/ 144 h 174"/>
                  <a:gd name="T52" fmla="*/ 120 w 157"/>
                  <a:gd name="T53" fmla="*/ 133 h 174"/>
                  <a:gd name="T54" fmla="*/ 135 w 157"/>
                  <a:gd name="T55" fmla="*/ 123 h 174"/>
                  <a:gd name="T56" fmla="*/ 138 w 157"/>
                  <a:gd name="T57" fmla="*/ 99 h 174"/>
                  <a:gd name="T58" fmla="*/ 144 w 157"/>
                  <a:gd name="T59" fmla="*/ 93 h 174"/>
                  <a:gd name="T60" fmla="*/ 151 w 157"/>
                  <a:gd name="T61" fmla="*/ 85 h 174"/>
                  <a:gd name="T62" fmla="*/ 155 w 157"/>
                  <a:gd name="T63" fmla="*/ 71 h 174"/>
                  <a:gd name="T64" fmla="*/ 157 w 157"/>
                  <a:gd name="T65" fmla="*/ 61 h 174"/>
                  <a:gd name="T66" fmla="*/ 148 w 157"/>
                  <a:gd name="T67" fmla="*/ 43 h 174"/>
                  <a:gd name="T68" fmla="*/ 144 w 157"/>
                  <a:gd name="T69" fmla="*/ 20 h 174"/>
                  <a:gd name="T70" fmla="*/ 140 w 157"/>
                  <a:gd name="T71" fmla="*/ 15 h 174"/>
                  <a:gd name="T72" fmla="*/ 138 w 157"/>
                  <a:gd name="T73" fmla="*/ 11 h 174"/>
                  <a:gd name="T74" fmla="*/ 138 w 157"/>
                  <a:gd name="T75" fmla="*/ 11 h 174"/>
                  <a:gd name="T76" fmla="*/ 124 w 157"/>
                  <a:gd name="T77" fmla="*/ 11 h 174"/>
                  <a:gd name="T78" fmla="*/ 118 w 157"/>
                  <a:gd name="T79" fmla="*/ 9 h 174"/>
                  <a:gd name="T80" fmla="*/ 108 w 157"/>
                  <a:gd name="T81" fmla="*/ 2 h 174"/>
                  <a:gd name="T82" fmla="*/ 99 w 157"/>
                  <a:gd name="T83" fmla="*/ 0 h 174"/>
                  <a:gd name="T84" fmla="*/ 90 w 157"/>
                  <a:gd name="T85"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74">
                    <a:moveTo>
                      <a:pt x="88" y="2"/>
                    </a:moveTo>
                    <a:lnTo>
                      <a:pt x="88" y="2"/>
                    </a:lnTo>
                    <a:lnTo>
                      <a:pt x="82" y="5"/>
                    </a:lnTo>
                    <a:lnTo>
                      <a:pt x="76" y="7"/>
                    </a:lnTo>
                    <a:lnTo>
                      <a:pt x="71" y="13"/>
                    </a:lnTo>
                    <a:lnTo>
                      <a:pt x="69" y="18"/>
                    </a:lnTo>
                    <a:lnTo>
                      <a:pt x="67" y="24"/>
                    </a:lnTo>
                    <a:lnTo>
                      <a:pt x="65" y="28"/>
                    </a:lnTo>
                    <a:lnTo>
                      <a:pt x="63" y="31"/>
                    </a:lnTo>
                    <a:lnTo>
                      <a:pt x="63" y="31"/>
                    </a:lnTo>
                    <a:lnTo>
                      <a:pt x="60" y="35"/>
                    </a:lnTo>
                    <a:lnTo>
                      <a:pt x="56" y="35"/>
                    </a:lnTo>
                    <a:lnTo>
                      <a:pt x="56" y="31"/>
                    </a:lnTo>
                    <a:lnTo>
                      <a:pt x="49" y="37"/>
                    </a:lnTo>
                    <a:lnTo>
                      <a:pt x="45" y="35"/>
                    </a:lnTo>
                    <a:lnTo>
                      <a:pt x="43" y="37"/>
                    </a:lnTo>
                    <a:lnTo>
                      <a:pt x="39" y="37"/>
                    </a:lnTo>
                    <a:lnTo>
                      <a:pt x="39" y="42"/>
                    </a:lnTo>
                    <a:lnTo>
                      <a:pt x="39" y="43"/>
                    </a:lnTo>
                    <a:lnTo>
                      <a:pt x="39" y="54"/>
                    </a:lnTo>
                    <a:lnTo>
                      <a:pt x="39" y="58"/>
                    </a:lnTo>
                    <a:lnTo>
                      <a:pt x="39" y="61"/>
                    </a:lnTo>
                    <a:lnTo>
                      <a:pt x="35" y="65"/>
                    </a:lnTo>
                    <a:lnTo>
                      <a:pt x="30" y="65"/>
                    </a:lnTo>
                    <a:lnTo>
                      <a:pt x="26" y="69"/>
                    </a:lnTo>
                    <a:lnTo>
                      <a:pt x="22" y="74"/>
                    </a:lnTo>
                    <a:lnTo>
                      <a:pt x="22" y="78"/>
                    </a:lnTo>
                    <a:lnTo>
                      <a:pt x="22" y="80"/>
                    </a:lnTo>
                    <a:lnTo>
                      <a:pt x="22" y="88"/>
                    </a:lnTo>
                    <a:lnTo>
                      <a:pt x="22" y="97"/>
                    </a:lnTo>
                    <a:lnTo>
                      <a:pt x="17" y="104"/>
                    </a:lnTo>
                    <a:lnTo>
                      <a:pt x="15" y="112"/>
                    </a:lnTo>
                    <a:lnTo>
                      <a:pt x="11" y="117"/>
                    </a:lnTo>
                    <a:lnTo>
                      <a:pt x="0" y="125"/>
                    </a:lnTo>
                    <a:lnTo>
                      <a:pt x="4" y="130"/>
                    </a:lnTo>
                    <a:lnTo>
                      <a:pt x="9" y="133"/>
                    </a:lnTo>
                    <a:lnTo>
                      <a:pt x="9" y="140"/>
                    </a:lnTo>
                    <a:lnTo>
                      <a:pt x="9" y="144"/>
                    </a:lnTo>
                    <a:lnTo>
                      <a:pt x="9" y="144"/>
                    </a:lnTo>
                    <a:lnTo>
                      <a:pt x="11" y="144"/>
                    </a:lnTo>
                    <a:lnTo>
                      <a:pt x="15" y="144"/>
                    </a:lnTo>
                    <a:lnTo>
                      <a:pt x="22" y="144"/>
                    </a:lnTo>
                    <a:lnTo>
                      <a:pt x="26" y="147"/>
                    </a:lnTo>
                    <a:lnTo>
                      <a:pt x="30" y="151"/>
                    </a:lnTo>
                    <a:lnTo>
                      <a:pt x="35" y="155"/>
                    </a:lnTo>
                    <a:lnTo>
                      <a:pt x="39" y="160"/>
                    </a:lnTo>
                    <a:lnTo>
                      <a:pt x="45" y="174"/>
                    </a:lnTo>
                    <a:lnTo>
                      <a:pt x="45" y="173"/>
                    </a:lnTo>
                    <a:lnTo>
                      <a:pt x="84" y="157"/>
                    </a:lnTo>
                    <a:lnTo>
                      <a:pt x="88" y="157"/>
                    </a:lnTo>
                    <a:lnTo>
                      <a:pt x="92" y="151"/>
                    </a:lnTo>
                    <a:lnTo>
                      <a:pt x="99" y="144"/>
                    </a:lnTo>
                    <a:lnTo>
                      <a:pt x="105" y="140"/>
                    </a:lnTo>
                    <a:lnTo>
                      <a:pt x="120" y="133"/>
                    </a:lnTo>
                    <a:lnTo>
                      <a:pt x="131" y="127"/>
                    </a:lnTo>
                    <a:lnTo>
                      <a:pt x="135" y="123"/>
                    </a:lnTo>
                    <a:lnTo>
                      <a:pt x="138" y="119"/>
                    </a:lnTo>
                    <a:lnTo>
                      <a:pt x="138" y="99"/>
                    </a:lnTo>
                    <a:lnTo>
                      <a:pt x="138" y="97"/>
                    </a:lnTo>
                    <a:lnTo>
                      <a:pt x="144" y="93"/>
                    </a:lnTo>
                    <a:lnTo>
                      <a:pt x="148" y="88"/>
                    </a:lnTo>
                    <a:lnTo>
                      <a:pt x="151" y="85"/>
                    </a:lnTo>
                    <a:lnTo>
                      <a:pt x="151" y="78"/>
                    </a:lnTo>
                    <a:lnTo>
                      <a:pt x="155" y="71"/>
                    </a:lnTo>
                    <a:lnTo>
                      <a:pt x="157" y="65"/>
                    </a:lnTo>
                    <a:lnTo>
                      <a:pt x="157" y="61"/>
                    </a:lnTo>
                    <a:lnTo>
                      <a:pt x="153" y="50"/>
                    </a:lnTo>
                    <a:lnTo>
                      <a:pt x="148" y="43"/>
                    </a:lnTo>
                    <a:lnTo>
                      <a:pt x="144" y="37"/>
                    </a:lnTo>
                    <a:lnTo>
                      <a:pt x="144" y="20"/>
                    </a:lnTo>
                    <a:lnTo>
                      <a:pt x="142" y="18"/>
                    </a:lnTo>
                    <a:lnTo>
                      <a:pt x="140" y="15"/>
                    </a:lnTo>
                    <a:lnTo>
                      <a:pt x="138" y="13"/>
                    </a:lnTo>
                    <a:lnTo>
                      <a:pt x="138" y="11"/>
                    </a:lnTo>
                    <a:lnTo>
                      <a:pt x="131" y="11"/>
                    </a:lnTo>
                    <a:lnTo>
                      <a:pt x="138" y="11"/>
                    </a:lnTo>
                    <a:lnTo>
                      <a:pt x="131" y="11"/>
                    </a:lnTo>
                    <a:lnTo>
                      <a:pt x="124" y="11"/>
                    </a:lnTo>
                    <a:lnTo>
                      <a:pt x="120" y="11"/>
                    </a:lnTo>
                    <a:lnTo>
                      <a:pt x="118" y="9"/>
                    </a:lnTo>
                    <a:lnTo>
                      <a:pt x="114" y="7"/>
                    </a:lnTo>
                    <a:lnTo>
                      <a:pt x="108" y="2"/>
                    </a:lnTo>
                    <a:lnTo>
                      <a:pt x="103" y="0"/>
                    </a:lnTo>
                    <a:lnTo>
                      <a:pt x="99" y="0"/>
                    </a:lnTo>
                    <a:lnTo>
                      <a:pt x="95" y="0"/>
                    </a:lnTo>
                    <a:lnTo>
                      <a:pt x="90" y="0"/>
                    </a:lnTo>
                    <a:lnTo>
                      <a:pt x="88"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121">
                <a:extLst>
                  <a:ext uri="{FF2B5EF4-FFF2-40B4-BE49-F238E27FC236}">
                    <a16:creationId xmlns:a16="http://schemas.microsoft.com/office/drawing/2014/main" id="{9A4229D3-DABD-4804-B0A9-7B8B5C06D33C}"/>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22">
                <a:extLst>
                  <a:ext uri="{FF2B5EF4-FFF2-40B4-BE49-F238E27FC236}">
                    <a16:creationId xmlns:a16="http://schemas.microsoft.com/office/drawing/2014/main" id="{956506CD-F93B-4785-A520-B9FEF845BFED}"/>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123">
                <a:extLst>
                  <a:ext uri="{FF2B5EF4-FFF2-40B4-BE49-F238E27FC236}">
                    <a16:creationId xmlns:a16="http://schemas.microsoft.com/office/drawing/2014/main" id="{002A10A6-60EC-478D-87E5-2DC6BEB06F26}"/>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24">
                <a:extLst>
                  <a:ext uri="{FF2B5EF4-FFF2-40B4-BE49-F238E27FC236}">
                    <a16:creationId xmlns:a16="http://schemas.microsoft.com/office/drawing/2014/main" id="{23D93F7B-9580-4E95-AC0B-46796908711E}"/>
                  </a:ext>
                </a:extLst>
              </p:cNvPr>
              <p:cNvSpPr>
                <a:spLocks/>
              </p:cNvSpPr>
              <p:nvPr/>
            </p:nvSpPr>
            <p:spPr bwMode="auto">
              <a:xfrm>
                <a:off x="7092" y="1312"/>
                <a:ext cx="130" cy="226"/>
              </a:xfrm>
              <a:custGeom>
                <a:avLst/>
                <a:gdLst>
                  <a:gd name="T0" fmla="*/ 71 w 130"/>
                  <a:gd name="T1" fmla="*/ 6 h 226"/>
                  <a:gd name="T2" fmla="*/ 69 w 130"/>
                  <a:gd name="T3" fmla="*/ 2 h 226"/>
                  <a:gd name="T4" fmla="*/ 55 w 130"/>
                  <a:gd name="T5" fmla="*/ 0 h 226"/>
                  <a:gd name="T6" fmla="*/ 46 w 130"/>
                  <a:gd name="T7" fmla="*/ 2 h 226"/>
                  <a:gd name="T8" fmla="*/ 37 w 130"/>
                  <a:gd name="T9" fmla="*/ 13 h 226"/>
                  <a:gd name="T10" fmla="*/ 25 w 130"/>
                  <a:gd name="T11" fmla="*/ 21 h 226"/>
                  <a:gd name="T12" fmla="*/ 9 w 130"/>
                  <a:gd name="T13" fmla="*/ 30 h 226"/>
                  <a:gd name="T14" fmla="*/ 9 w 130"/>
                  <a:gd name="T15" fmla="*/ 57 h 226"/>
                  <a:gd name="T16" fmla="*/ 9 w 130"/>
                  <a:gd name="T17" fmla="*/ 70 h 226"/>
                  <a:gd name="T18" fmla="*/ 7 w 130"/>
                  <a:gd name="T19" fmla="*/ 79 h 226"/>
                  <a:gd name="T20" fmla="*/ 0 w 130"/>
                  <a:gd name="T21" fmla="*/ 94 h 226"/>
                  <a:gd name="T22" fmla="*/ 0 w 130"/>
                  <a:gd name="T23" fmla="*/ 111 h 226"/>
                  <a:gd name="T24" fmla="*/ 0 w 130"/>
                  <a:gd name="T25" fmla="*/ 115 h 226"/>
                  <a:gd name="T26" fmla="*/ 2 w 130"/>
                  <a:gd name="T27" fmla="*/ 115 h 226"/>
                  <a:gd name="T28" fmla="*/ 9 w 130"/>
                  <a:gd name="T29" fmla="*/ 128 h 226"/>
                  <a:gd name="T30" fmla="*/ 32 w 130"/>
                  <a:gd name="T31" fmla="*/ 147 h 226"/>
                  <a:gd name="T32" fmla="*/ 37 w 130"/>
                  <a:gd name="T33" fmla="*/ 167 h 226"/>
                  <a:gd name="T34" fmla="*/ 39 w 130"/>
                  <a:gd name="T35" fmla="*/ 190 h 226"/>
                  <a:gd name="T36" fmla="*/ 41 w 130"/>
                  <a:gd name="T37" fmla="*/ 202 h 226"/>
                  <a:gd name="T38" fmla="*/ 55 w 130"/>
                  <a:gd name="T39" fmla="*/ 211 h 226"/>
                  <a:gd name="T40" fmla="*/ 78 w 130"/>
                  <a:gd name="T41" fmla="*/ 220 h 226"/>
                  <a:gd name="T42" fmla="*/ 92 w 130"/>
                  <a:gd name="T43" fmla="*/ 226 h 226"/>
                  <a:gd name="T44" fmla="*/ 96 w 130"/>
                  <a:gd name="T45" fmla="*/ 224 h 226"/>
                  <a:gd name="T46" fmla="*/ 99 w 130"/>
                  <a:gd name="T47" fmla="*/ 220 h 226"/>
                  <a:gd name="T48" fmla="*/ 114 w 130"/>
                  <a:gd name="T49" fmla="*/ 211 h 226"/>
                  <a:gd name="T50" fmla="*/ 117 w 130"/>
                  <a:gd name="T51" fmla="*/ 207 h 226"/>
                  <a:gd name="T52" fmla="*/ 117 w 130"/>
                  <a:gd name="T53" fmla="*/ 170 h 226"/>
                  <a:gd name="T54" fmla="*/ 121 w 130"/>
                  <a:gd name="T55" fmla="*/ 160 h 226"/>
                  <a:gd name="T56" fmla="*/ 128 w 130"/>
                  <a:gd name="T57" fmla="*/ 147 h 226"/>
                  <a:gd name="T58" fmla="*/ 130 w 130"/>
                  <a:gd name="T59" fmla="*/ 96 h 226"/>
                  <a:gd name="T60" fmla="*/ 128 w 130"/>
                  <a:gd name="T61" fmla="*/ 79 h 226"/>
                  <a:gd name="T62" fmla="*/ 128 w 130"/>
                  <a:gd name="T63" fmla="*/ 66 h 226"/>
                  <a:gd name="T64" fmla="*/ 124 w 130"/>
                  <a:gd name="T65" fmla="*/ 59 h 226"/>
                  <a:gd name="T66" fmla="*/ 112 w 130"/>
                  <a:gd name="T67" fmla="*/ 43 h 226"/>
                  <a:gd name="T68" fmla="*/ 103 w 130"/>
                  <a:gd name="T69" fmla="*/ 34 h 226"/>
                  <a:gd name="T70" fmla="*/ 89 w 130"/>
                  <a:gd name="T71" fmla="*/ 32 h 226"/>
                  <a:gd name="T72" fmla="*/ 82 w 130"/>
                  <a:gd name="T73" fmla="*/ 32 h 226"/>
                  <a:gd name="T74" fmla="*/ 82 w 130"/>
                  <a:gd name="T75" fmla="*/ 27 h 226"/>
                  <a:gd name="T76" fmla="*/ 80 w 130"/>
                  <a:gd name="T77" fmla="*/ 15 h 226"/>
                  <a:gd name="T78" fmla="*/ 71 w 130"/>
                  <a:gd name="T79" fmla="*/ 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226">
                    <a:moveTo>
                      <a:pt x="71" y="6"/>
                    </a:moveTo>
                    <a:lnTo>
                      <a:pt x="71" y="6"/>
                    </a:lnTo>
                    <a:lnTo>
                      <a:pt x="71" y="6"/>
                    </a:lnTo>
                    <a:lnTo>
                      <a:pt x="69" y="2"/>
                    </a:lnTo>
                    <a:lnTo>
                      <a:pt x="62" y="2"/>
                    </a:lnTo>
                    <a:lnTo>
                      <a:pt x="55" y="0"/>
                    </a:lnTo>
                    <a:lnTo>
                      <a:pt x="48" y="2"/>
                    </a:lnTo>
                    <a:lnTo>
                      <a:pt x="46" y="2"/>
                    </a:lnTo>
                    <a:lnTo>
                      <a:pt x="41" y="6"/>
                    </a:lnTo>
                    <a:lnTo>
                      <a:pt x="37" y="13"/>
                    </a:lnTo>
                    <a:lnTo>
                      <a:pt x="32" y="15"/>
                    </a:lnTo>
                    <a:lnTo>
                      <a:pt x="25" y="21"/>
                    </a:lnTo>
                    <a:lnTo>
                      <a:pt x="9" y="27"/>
                    </a:lnTo>
                    <a:lnTo>
                      <a:pt x="9" y="30"/>
                    </a:lnTo>
                    <a:lnTo>
                      <a:pt x="9" y="43"/>
                    </a:lnTo>
                    <a:lnTo>
                      <a:pt x="9" y="57"/>
                    </a:lnTo>
                    <a:lnTo>
                      <a:pt x="9" y="66"/>
                    </a:lnTo>
                    <a:lnTo>
                      <a:pt x="9" y="70"/>
                    </a:lnTo>
                    <a:lnTo>
                      <a:pt x="9" y="75"/>
                    </a:lnTo>
                    <a:lnTo>
                      <a:pt x="7" y="79"/>
                    </a:lnTo>
                    <a:lnTo>
                      <a:pt x="2" y="87"/>
                    </a:lnTo>
                    <a:lnTo>
                      <a:pt x="0" y="94"/>
                    </a:lnTo>
                    <a:lnTo>
                      <a:pt x="0" y="102"/>
                    </a:lnTo>
                    <a:lnTo>
                      <a:pt x="0" y="111"/>
                    </a:lnTo>
                    <a:lnTo>
                      <a:pt x="0" y="111"/>
                    </a:lnTo>
                    <a:lnTo>
                      <a:pt x="0" y="115"/>
                    </a:lnTo>
                    <a:lnTo>
                      <a:pt x="0" y="115"/>
                    </a:lnTo>
                    <a:lnTo>
                      <a:pt x="2" y="115"/>
                    </a:lnTo>
                    <a:lnTo>
                      <a:pt x="2" y="117"/>
                    </a:lnTo>
                    <a:lnTo>
                      <a:pt x="9" y="128"/>
                    </a:lnTo>
                    <a:lnTo>
                      <a:pt x="18" y="139"/>
                    </a:lnTo>
                    <a:lnTo>
                      <a:pt x="32" y="147"/>
                    </a:lnTo>
                    <a:lnTo>
                      <a:pt x="35" y="154"/>
                    </a:lnTo>
                    <a:lnTo>
                      <a:pt x="37" y="167"/>
                    </a:lnTo>
                    <a:lnTo>
                      <a:pt x="37" y="175"/>
                    </a:lnTo>
                    <a:lnTo>
                      <a:pt x="39" y="190"/>
                    </a:lnTo>
                    <a:lnTo>
                      <a:pt x="41" y="202"/>
                    </a:lnTo>
                    <a:lnTo>
                      <a:pt x="41" y="202"/>
                    </a:lnTo>
                    <a:lnTo>
                      <a:pt x="48" y="207"/>
                    </a:lnTo>
                    <a:lnTo>
                      <a:pt x="55" y="211"/>
                    </a:lnTo>
                    <a:lnTo>
                      <a:pt x="69" y="213"/>
                    </a:lnTo>
                    <a:lnTo>
                      <a:pt x="78" y="220"/>
                    </a:lnTo>
                    <a:lnTo>
                      <a:pt x="85" y="224"/>
                    </a:lnTo>
                    <a:lnTo>
                      <a:pt x="92" y="226"/>
                    </a:lnTo>
                    <a:lnTo>
                      <a:pt x="94" y="226"/>
                    </a:lnTo>
                    <a:lnTo>
                      <a:pt x="96" y="224"/>
                    </a:lnTo>
                    <a:lnTo>
                      <a:pt x="99" y="220"/>
                    </a:lnTo>
                    <a:lnTo>
                      <a:pt x="99" y="220"/>
                    </a:lnTo>
                    <a:lnTo>
                      <a:pt x="101" y="220"/>
                    </a:lnTo>
                    <a:lnTo>
                      <a:pt x="114" y="211"/>
                    </a:lnTo>
                    <a:lnTo>
                      <a:pt x="117" y="207"/>
                    </a:lnTo>
                    <a:lnTo>
                      <a:pt x="117" y="207"/>
                    </a:lnTo>
                    <a:lnTo>
                      <a:pt x="117" y="190"/>
                    </a:lnTo>
                    <a:lnTo>
                      <a:pt x="117" y="170"/>
                    </a:lnTo>
                    <a:lnTo>
                      <a:pt x="119" y="162"/>
                    </a:lnTo>
                    <a:lnTo>
                      <a:pt x="121" y="160"/>
                    </a:lnTo>
                    <a:lnTo>
                      <a:pt x="124" y="156"/>
                    </a:lnTo>
                    <a:lnTo>
                      <a:pt x="128" y="147"/>
                    </a:lnTo>
                    <a:lnTo>
                      <a:pt x="128" y="140"/>
                    </a:lnTo>
                    <a:lnTo>
                      <a:pt x="130" y="96"/>
                    </a:lnTo>
                    <a:lnTo>
                      <a:pt x="128" y="92"/>
                    </a:lnTo>
                    <a:lnTo>
                      <a:pt x="128" y="79"/>
                    </a:lnTo>
                    <a:lnTo>
                      <a:pt x="128" y="68"/>
                    </a:lnTo>
                    <a:lnTo>
                      <a:pt x="128" y="66"/>
                    </a:lnTo>
                    <a:lnTo>
                      <a:pt x="128" y="64"/>
                    </a:lnTo>
                    <a:lnTo>
                      <a:pt x="124" y="59"/>
                    </a:lnTo>
                    <a:lnTo>
                      <a:pt x="117" y="45"/>
                    </a:lnTo>
                    <a:lnTo>
                      <a:pt x="112" y="43"/>
                    </a:lnTo>
                    <a:lnTo>
                      <a:pt x="107" y="36"/>
                    </a:lnTo>
                    <a:lnTo>
                      <a:pt x="103" y="34"/>
                    </a:lnTo>
                    <a:lnTo>
                      <a:pt x="96" y="32"/>
                    </a:lnTo>
                    <a:lnTo>
                      <a:pt x="89" y="32"/>
                    </a:lnTo>
                    <a:lnTo>
                      <a:pt x="87" y="32"/>
                    </a:lnTo>
                    <a:lnTo>
                      <a:pt x="82" y="32"/>
                    </a:lnTo>
                    <a:lnTo>
                      <a:pt x="82" y="30"/>
                    </a:lnTo>
                    <a:lnTo>
                      <a:pt x="82" y="27"/>
                    </a:lnTo>
                    <a:lnTo>
                      <a:pt x="82" y="21"/>
                    </a:lnTo>
                    <a:lnTo>
                      <a:pt x="80" y="15"/>
                    </a:lnTo>
                    <a:lnTo>
                      <a:pt x="75" y="13"/>
                    </a:lnTo>
                    <a:lnTo>
                      <a:pt x="71" y="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125">
                <a:extLst>
                  <a:ext uri="{FF2B5EF4-FFF2-40B4-BE49-F238E27FC236}">
                    <a16:creationId xmlns:a16="http://schemas.microsoft.com/office/drawing/2014/main" id="{8C94ADAC-C809-445C-9375-989B2753FD69}"/>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26">
                <a:extLst>
                  <a:ext uri="{FF2B5EF4-FFF2-40B4-BE49-F238E27FC236}">
                    <a16:creationId xmlns:a16="http://schemas.microsoft.com/office/drawing/2014/main" id="{A598458B-CA43-45DF-BE09-2C49790A7B86}"/>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127">
                <a:extLst>
                  <a:ext uri="{FF2B5EF4-FFF2-40B4-BE49-F238E27FC236}">
                    <a16:creationId xmlns:a16="http://schemas.microsoft.com/office/drawing/2014/main" id="{02CE2F3B-7628-4B63-B0DE-A876B5458CEF}"/>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28">
                <a:extLst>
                  <a:ext uri="{FF2B5EF4-FFF2-40B4-BE49-F238E27FC236}">
                    <a16:creationId xmlns:a16="http://schemas.microsoft.com/office/drawing/2014/main" id="{01F05985-A45A-45A7-A2E9-B5976E449B1F}"/>
                  </a:ext>
                </a:extLst>
              </p:cNvPr>
              <p:cNvSpPr>
                <a:spLocks/>
              </p:cNvSpPr>
              <p:nvPr/>
            </p:nvSpPr>
            <p:spPr bwMode="auto">
              <a:xfrm>
                <a:off x="7005" y="1329"/>
                <a:ext cx="95" cy="139"/>
              </a:xfrm>
              <a:custGeom>
                <a:avLst/>
                <a:gdLst>
                  <a:gd name="T0" fmla="*/ 56 w 95"/>
                  <a:gd name="T1" fmla="*/ 2 h 139"/>
                  <a:gd name="T2" fmla="*/ 56 w 95"/>
                  <a:gd name="T3" fmla="*/ 2 h 139"/>
                  <a:gd name="T4" fmla="*/ 50 w 95"/>
                  <a:gd name="T5" fmla="*/ 7 h 139"/>
                  <a:gd name="T6" fmla="*/ 45 w 95"/>
                  <a:gd name="T7" fmla="*/ 13 h 139"/>
                  <a:gd name="T8" fmla="*/ 41 w 95"/>
                  <a:gd name="T9" fmla="*/ 20 h 139"/>
                  <a:gd name="T10" fmla="*/ 39 w 95"/>
                  <a:gd name="T11" fmla="*/ 24 h 139"/>
                  <a:gd name="T12" fmla="*/ 35 w 95"/>
                  <a:gd name="T13" fmla="*/ 26 h 139"/>
                  <a:gd name="T14" fmla="*/ 32 w 95"/>
                  <a:gd name="T15" fmla="*/ 28 h 139"/>
                  <a:gd name="T16" fmla="*/ 24 w 95"/>
                  <a:gd name="T17" fmla="*/ 34 h 139"/>
                  <a:gd name="T18" fmla="*/ 13 w 95"/>
                  <a:gd name="T19" fmla="*/ 41 h 139"/>
                  <a:gd name="T20" fmla="*/ 8 w 95"/>
                  <a:gd name="T21" fmla="*/ 41 h 139"/>
                  <a:gd name="T22" fmla="*/ 6 w 95"/>
                  <a:gd name="T23" fmla="*/ 43 h 139"/>
                  <a:gd name="T24" fmla="*/ 6 w 95"/>
                  <a:gd name="T25" fmla="*/ 47 h 139"/>
                  <a:gd name="T26" fmla="*/ 6 w 95"/>
                  <a:gd name="T27" fmla="*/ 54 h 139"/>
                  <a:gd name="T28" fmla="*/ 4 w 95"/>
                  <a:gd name="T29" fmla="*/ 71 h 139"/>
                  <a:gd name="T30" fmla="*/ 0 w 95"/>
                  <a:gd name="T31" fmla="*/ 82 h 139"/>
                  <a:gd name="T32" fmla="*/ 0 w 95"/>
                  <a:gd name="T33" fmla="*/ 95 h 139"/>
                  <a:gd name="T34" fmla="*/ 0 w 95"/>
                  <a:gd name="T35" fmla="*/ 99 h 139"/>
                  <a:gd name="T36" fmla="*/ 0 w 95"/>
                  <a:gd name="T37" fmla="*/ 103 h 139"/>
                  <a:gd name="T38" fmla="*/ 2 w 95"/>
                  <a:gd name="T39" fmla="*/ 107 h 139"/>
                  <a:gd name="T40" fmla="*/ 6 w 95"/>
                  <a:gd name="T41" fmla="*/ 109 h 139"/>
                  <a:gd name="T42" fmla="*/ 11 w 95"/>
                  <a:gd name="T43" fmla="*/ 112 h 139"/>
                  <a:gd name="T44" fmla="*/ 13 w 95"/>
                  <a:gd name="T45" fmla="*/ 114 h 139"/>
                  <a:gd name="T46" fmla="*/ 19 w 95"/>
                  <a:gd name="T47" fmla="*/ 120 h 139"/>
                  <a:gd name="T48" fmla="*/ 24 w 95"/>
                  <a:gd name="T49" fmla="*/ 129 h 139"/>
                  <a:gd name="T50" fmla="*/ 32 w 95"/>
                  <a:gd name="T51" fmla="*/ 138 h 139"/>
                  <a:gd name="T52" fmla="*/ 37 w 95"/>
                  <a:gd name="T53" fmla="*/ 139 h 139"/>
                  <a:gd name="T54" fmla="*/ 41 w 95"/>
                  <a:gd name="T55" fmla="*/ 139 h 139"/>
                  <a:gd name="T56" fmla="*/ 50 w 95"/>
                  <a:gd name="T57" fmla="*/ 139 h 139"/>
                  <a:gd name="T58" fmla="*/ 52 w 95"/>
                  <a:gd name="T59" fmla="*/ 138 h 139"/>
                  <a:gd name="T60" fmla="*/ 52 w 95"/>
                  <a:gd name="T61" fmla="*/ 138 h 139"/>
                  <a:gd name="T62" fmla="*/ 56 w 95"/>
                  <a:gd name="T63" fmla="*/ 131 h 139"/>
                  <a:gd name="T64" fmla="*/ 58 w 95"/>
                  <a:gd name="T65" fmla="*/ 125 h 139"/>
                  <a:gd name="T66" fmla="*/ 63 w 95"/>
                  <a:gd name="T67" fmla="*/ 120 h 139"/>
                  <a:gd name="T68" fmla="*/ 63 w 95"/>
                  <a:gd name="T69" fmla="*/ 116 h 139"/>
                  <a:gd name="T70" fmla="*/ 65 w 95"/>
                  <a:gd name="T71" fmla="*/ 114 h 139"/>
                  <a:gd name="T72" fmla="*/ 69 w 95"/>
                  <a:gd name="T73" fmla="*/ 109 h 139"/>
                  <a:gd name="T74" fmla="*/ 76 w 95"/>
                  <a:gd name="T75" fmla="*/ 109 h 139"/>
                  <a:gd name="T76" fmla="*/ 82 w 95"/>
                  <a:gd name="T77" fmla="*/ 107 h 139"/>
                  <a:gd name="T78" fmla="*/ 85 w 95"/>
                  <a:gd name="T79" fmla="*/ 103 h 139"/>
                  <a:gd name="T80" fmla="*/ 87 w 95"/>
                  <a:gd name="T81" fmla="*/ 103 h 139"/>
                  <a:gd name="T82" fmla="*/ 87 w 95"/>
                  <a:gd name="T83" fmla="*/ 101 h 139"/>
                  <a:gd name="T84" fmla="*/ 87 w 95"/>
                  <a:gd name="T85" fmla="*/ 101 h 139"/>
                  <a:gd name="T86" fmla="*/ 87 w 95"/>
                  <a:gd name="T87" fmla="*/ 99 h 139"/>
                  <a:gd name="T88" fmla="*/ 87 w 95"/>
                  <a:gd name="T89" fmla="*/ 97 h 139"/>
                  <a:gd name="T90" fmla="*/ 87 w 95"/>
                  <a:gd name="T91" fmla="*/ 90 h 139"/>
                  <a:gd name="T92" fmla="*/ 87 w 95"/>
                  <a:gd name="T93" fmla="*/ 82 h 139"/>
                  <a:gd name="T94" fmla="*/ 89 w 95"/>
                  <a:gd name="T95" fmla="*/ 73 h 139"/>
                  <a:gd name="T96" fmla="*/ 93 w 95"/>
                  <a:gd name="T97" fmla="*/ 65 h 139"/>
                  <a:gd name="T98" fmla="*/ 95 w 95"/>
                  <a:gd name="T99" fmla="*/ 60 h 139"/>
                  <a:gd name="T100" fmla="*/ 95 w 95"/>
                  <a:gd name="T101" fmla="*/ 56 h 139"/>
                  <a:gd name="T102" fmla="*/ 95 w 95"/>
                  <a:gd name="T103" fmla="*/ 52 h 139"/>
                  <a:gd name="T104" fmla="*/ 95 w 95"/>
                  <a:gd name="T105" fmla="*/ 43 h 139"/>
                  <a:gd name="T106" fmla="*/ 95 w 95"/>
                  <a:gd name="T107" fmla="*/ 30 h 139"/>
                  <a:gd name="T108" fmla="*/ 95 w 95"/>
                  <a:gd name="T109" fmla="*/ 15 h 139"/>
                  <a:gd name="T110" fmla="*/ 95 w 95"/>
                  <a:gd name="T111" fmla="*/ 13 h 139"/>
                  <a:gd name="T112" fmla="*/ 93 w 95"/>
                  <a:gd name="T113" fmla="*/ 9 h 139"/>
                  <a:gd name="T114" fmla="*/ 91 w 95"/>
                  <a:gd name="T115" fmla="*/ 0 h 139"/>
                  <a:gd name="T116" fmla="*/ 87 w 95"/>
                  <a:gd name="T117" fmla="*/ 2 h 139"/>
                  <a:gd name="T118" fmla="*/ 56 w 95"/>
                  <a:gd name="T119"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139">
                    <a:moveTo>
                      <a:pt x="56" y="2"/>
                    </a:moveTo>
                    <a:lnTo>
                      <a:pt x="56" y="2"/>
                    </a:lnTo>
                    <a:lnTo>
                      <a:pt x="50" y="7"/>
                    </a:lnTo>
                    <a:lnTo>
                      <a:pt x="45" y="13"/>
                    </a:lnTo>
                    <a:lnTo>
                      <a:pt x="41" y="20"/>
                    </a:lnTo>
                    <a:lnTo>
                      <a:pt x="39" y="24"/>
                    </a:lnTo>
                    <a:lnTo>
                      <a:pt x="35" y="26"/>
                    </a:lnTo>
                    <a:lnTo>
                      <a:pt x="32" y="28"/>
                    </a:lnTo>
                    <a:lnTo>
                      <a:pt x="24" y="34"/>
                    </a:lnTo>
                    <a:lnTo>
                      <a:pt x="13" y="41"/>
                    </a:lnTo>
                    <a:lnTo>
                      <a:pt x="8" y="41"/>
                    </a:lnTo>
                    <a:lnTo>
                      <a:pt x="6" y="43"/>
                    </a:lnTo>
                    <a:lnTo>
                      <a:pt x="6" y="47"/>
                    </a:lnTo>
                    <a:lnTo>
                      <a:pt x="6" y="54"/>
                    </a:lnTo>
                    <a:lnTo>
                      <a:pt x="4" y="71"/>
                    </a:lnTo>
                    <a:lnTo>
                      <a:pt x="0" y="82"/>
                    </a:lnTo>
                    <a:lnTo>
                      <a:pt x="0" y="95"/>
                    </a:lnTo>
                    <a:lnTo>
                      <a:pt x="0" y="99"/>
                    </a:lnTo>
                    <a:lnTo>
                      <a:pt x="0" y="103"/>
                    </a:lnTo>
                    <a:lnTo>
                      <a:pt x="2" y="107"/>
                    </a:lnTo>
                    <a:lnTo>
                      <a:pt x="6" y="109"/>
                    </a:lnTo>
                    <a:lnTo>
                      <a:pt x="11" y="112"/>
                    </a:lnTo>
                    <a:lnTo>
                      <a:pt x="13" y="114"/>
                    </a:lnTo>
                    <a:lnTo>
                      <a:pt x="19" y="120"/>
                    </a:lnTo>
                    <a:lnTo>
                      <a:pt x="24" y="129"/>
                    </a:lnTo>
                    <a:lnTo>
                      <a:pt x="32" y="138"/>
                    </a:lnTo>
                    <a:lnTo>
                      <a:pt x="37" y="139"/>
                    </a:lnTo>
                    <a:lnTo>
                      <a:pt x="41" y="139"/>
                    </a:lnTo>
                    <a:lnTo>
                      <a:pt x="50" y="139"/>
                    </a:lnTo>
                    <a:lnTo>
                      <a:pt x="52" y="138"/>
                    </a:lnTo>
                    <a:lnTo>
                      <a:pt x="52" y="138"/>
                    </a:lnTo>
                    <a:lnTo>
                      <a:pt x="56" y="131"/>
                    </a:lnTo>
                    <a:lnTo>
                      <a:pt x="58" y="125"/>
                    </a:lnTo>
                    <a:lnTo>
                      <a:pt x="63" y="120"/>
                    </a:lnTo>
                    <a:lnTo>
                      <a:pt x="63" y="116"/>
                    </a:lnTo>
                    <a:lnTo>
                      <a:pt x="65" y="114"/>
                    </a:lnTo>
                    <a:lnTo>
                      <a:pt x="69" y="109"/>
                    </a:lnTo>
                    <a:lnTo>
                      <a:pt x="76" y="109"/>
                    </a:lnTo>
                    <a:lnTo>
                      <a:pt x="82" y="107"/>
                    </a:lnTo>
                    <a:lnTo>
                      <a:pt x="85" y="103"/>
                    </a:lnTo>
                    <a:lnTo>
                      <a:pt x="87" y="103"/>
                    </a:lnTo>
                    <a:lnTo>
                      <a:pt x="87" y="101"/>
                    </a:lnTo>
                    <a:lnTo>
                      <a:pt x="87" y="101"/>
                    </a:lnTo>
                    <a:lnTo>
                      <a:pt x="87" y="99"/>
                    </a:lnTo>
                    <a:lnTo>
                      <a:pt x="87" y="97"/>
                    </a:lnTo>
                    <a:lnTo>
                      <a:pt x="87" y="90"/>
                    </a:lnTo>
                    <a:lnTo>
                      <a:pt x="87" y="82"/>
                    </a:lnTo>
                    <a:lnTo>
                      <a:pt x="89" y="73"/>
                    </a:lnTo>
                    <a:lnTo>
                      <a:pt x="93" y="65"/>
                    </a:lnTo>
                    <a:lnTo>
                      <a:pt x="95" y="60"/>
                    </a:lnTo>
                    <a:lnTo>
                      <a:pt x="95" y="56"/>
                    </a:lnTo>
                    <a:lnTo>
                      <a:pt x="95" y="52"/>
                    </a:lnTo>
                    <a:lnTo>
                      <a:pt x="95" y="43"/>
                    </a:lnTo>
                    <a:lnTo>
                      <a:pt x="95" y="30"/>
                    </a:lnTo>
                    <a:lnTo>
                      <a:pt x="95" y="15"/>
                    </a:lnTo>
                    <a:lnTo>
                      <a:pt x="95" y="13"/>
                    </a:lnTo>
                    <a:lnTo>
                      <a:pt x="93" y="9"/>
                    </a:lnTo>
                    <a:lnTo>
                      <a:pt x="91" y="0"/>
                    </a:lnTo>
                    <a:lnTo>
                      <a:pt x="87" y="2"/>
                    </a:lnTo>
                    <a:lnTo>
                      <a:pt x="56"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129">
                <a:extLst>
                  <a:ext uri="{FF2B5EF4-FFF2-40B4-BE49-F238E27FC236}">
                    <a16:creationId xmlns:a16="http://schemas.microsoft.com/office/drawing/2014/main" id="{C2E02AD0-5E9B-4F96-B5A4-3F744318E276}"/>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30">
                <a:extLst>
                  <a:ext uri="{FF2B5EF4-FFF2-40B4-BE49-F238E27FC236}">
                    <a16:creationId xmlns:a16="http://schemas.microsoft.com/office/drawing/2014/main" id="{DC7BAAB0-1755-46E7-9B5F-1C0633564B66}"/>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31">
                <a:extLst>
                  <a:ext uri="{FF2B5EF4-FFF2-40B4-BE49-F238E27FC236}">
                    <a16:creationId xmlns:a16="http://schemas.microsoft.com/office/drawing/2014/main" id="{4F978BA6-EBBD-4D44-9B15-2624B6BF70B8}"/>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32">
                <a:extLst>
                  <a:ext uri="{FF2B5EF4-FFF2-40B4-BE49-F238E27FC236}">
                    <a16:creationId xmlns:a16="http://schemas.microsoft.com/office/drawing/2014/main" id="{7A9FE9F5-5856-4317-B834-9A709E542CB7}"/>
                  </a:ext>
                </a:extLst>
              </p:cNvPr>
              <p:cNvSpPr>
                <a:spLocks/>
              </p:cNvSpPr>
              <p:nvPr/>
            </p:nvSpPr>
            <p:spPr bwMode="auto">
              <a:xfrm>
                <a:off x="5326" y="93"/>
                <a:ext cx="670" cy="488"/>
              </a:xfrm>
              <a:custGeom>
                <a:avLst/>
                <a:gdLst>
                  <a:gd name="T0" fmla="*/ 471 w 670"/>
                  <a:gd name="T1" fmla="*/ 170 h 488"/>
                  <a:gd name="T2" fmla="*/ 409 w 670"/>
                  <a:gd name="T3" fmla="*/ 165 h 488"/>
                  <a:gd name="T4" fmla="*/ 384 w 670"/>
                  <a:gd name="T5" fmla="*/ 151 h 488"/>
                  <a:gd name="T6" fmla="*/ 369 w 670"/>
                  <a:gd name="T7" fmla="*/ 123 h 488"/>
                  <a:gd name="T8" fmla="*/ 333 w 670"/>
                  <a:gd name="T9" fmla="*/ 79 h 488"/>
                  <a:gd name="T10" fmla="*/ 290 w 670"/>
                  <a:gd name="T11" fmla="*/ 68 h 488"/>
                  <a:gd name="T12" fmla="*/ 275 w 670"/>
                  <a:gd name="T13" fmla="*/ 43 h 488"/>
                  <a:gd name="T14" fmla="*/ 246 w 670"/>
                  <a:gd name="T15" fmla="*/ 7 h 488"/>
                  <a:gd name="T16" fmla="*/ 219 w 670"/>
                  <a:gd name="T17" fmla="*/ 11 h 488"/>
                  <a:gd name="T18" fmla="*/ 188 w 670"/>
                  <a:gd name="T19" fmla="*/ 11 h 488"/>
                  <a:gd name="T20" fmla="*/ 121 w 670"/>
                  <a:gd name="T21" fmla="*/ 26 h 488"/>
                  <a:gd name="T22" fmla="*/ 78 w 670"/>
                  <a:gd name="T23" fmla="*/ 35 h 488"/>
                  <a:gd name="T24" fmla="*/ 47 w 670"/>
                  <a:gd name="T25" fmla="*/ 77 h 488"/>
                  <a:gd name="T26" fmla="*/ 32 w 670"/>
                  <a:gd name="T27" fmla="*/ 77 h 488"/>
                  <a:gd name="T28" fmla="*/ 7 w 670"/>
                  <a:gd name="T29" fmla="*/ 58 h 488"/>
                  <a:gd name="T30" fmla="*/ 5 w 670"/>
                  <a:gd name="T31" fmla="*/ 117 h 488"/>
                  <a:gd name="T32" fmla="*/ 32 w 670"/>
                  <a:gd name="T33" fmla="*/ 131 h 488"/>
                  <a:gd name="T34" fmla="*/ 72 w 670"/>
                  <a:gd name="T35" fmla="*/ 163 h 488"/>
                  <a:gd name="T36" fmla="*/ 108 w 670"/>
                  <a:gd name="T37" fmla="*/ 182 h 488"/>
                  <a:gd name="T38" fmla="*/ 101 w 670"/>
                  <a:gd name="T39" fmla="*/ 228 h 488"/>
                  <a:gd name="T40" fmla="*/ 83 w 670"/>
                  <a:gd name="T41" fmla="*/ 249 h 488"/>
                  <a:gd name="T42" fmla="*/ 72 w 670"/>
                  <a:gd name="T43" fmla="*/ 300 h 488"/>
                  <a:gd name="T44" fmla="*/ 72 w 670"/>
                  <a:gd name="T45" fmla="*/ 359 h 488"/>
                  <a:gd name="T46" fmla="*/ 78 w 670"/>
                  <a:gd name="T47" fmla="*/ 391 h 488"/>
                  <a:gd name="T48" fmla="*/ 108 w 670"/>
                  <a:gd name="T49" fmla="*/ 414 h 488"/>
                  <a:gd name="T50" fmla="*/ 137 w 670"/>
                  <a:gd name="T51" fmla="*/ 433 h 488"/>
                  <a:gd name="T52" fmla="*/ 168 w 670"/>
                  <a:gd name="T53" fmla="*/ 448 h 488"/>
                  <a:gd name="T54" fmla="*/ 201 w 670"/>
                  <a:gd name="T55" fmla="*/ 465 h 488"/>
                  <a:gd name="T56" fmla="*/ 233 w 670"/>
                  <a:gd name="T57" fmla="*/ 482 h 488"/>
                  <a:gd name="T58" fmla="*/ 259 w 670"/>
                  <a:gd name="T59" fmla="*/ 467 h 488"/>
                  <a:gd name="T60" fmla="*/ 282 w 670"/>
                  <a:gd name="T61" fmla="*/ 425 h 488"/>
                  <a:gd name="T62" fmla="*/ 306 w 670"/>
                  <a:gd name="T63" fmla="*/ 401 h 488"/>
                  <a:gd name="T64" fmla="*/ 353 w 670"/>
                  <a:gd name="T65" fmla="*/ 384 h 488"/>
                  <a:gd name="T66" fmla="*/ 380 w 670"/>
                  <a:gd name="T67" fmla="*/ 425 h 488"/>
                  <a:gd name="T68" fmla="*/ 436 w 670"/>
                  <a:gd name="T69" fmla="*/ 431 h 488"/>
                  <a:gd name="T70" fmla="*/ 474 w 670"/>
                  <a:gd name="T71" fmla="*/ 456 h 488"/>
                  <a:gd name="T72" fmla="*/ 522 w 670"/>
                  <a:gd name="T73" fmla="*/ 454 h 488"/>
                  <a:gd name="T74" fmla="*/ 547 w 670"/>
                  <a:gd name="T75" fmla="*/ 477 h 488"/>
                  <a:gd name="T76" fmla="*/ 578 w 670"/>
                  <a:gd name="T77" fmla="*/ 484 h 488"/>
                  <a:gd name="T78" fmla="*/ 603 w 670"/>
                  <a:gd name="T79" fmla="*/ 456 h 488"/>
                  <a:gd name="T80" fmla="*/ 596 w 670"/>
                  <a:gd name="T81" fmla="*/ 422 h 488"/>
                  <a:gd name="T82" fmla="*/ 574 w 670"/>
                  <a:gd name="T83" fmla="*/ 391 h 488"/>
                  <a:gd name="T84" fmla="*/ 550 w 670"/>
                  <a:gd name="T85" fmla="*/ 332 h 488"/>
                  <a:gd name="T86" fmla="*/ 585 w 670"/>
                  <a:gd name="T87" fmla="*/ 319 h 488"/>
                  <a:gd name="T88" fmla="*/ 607 w 670"/>
                  <a:gd name="T89" fmla="*/ 311 h 488"/>
                  <a:gd name="T90" fmla="*/ 607 w 670"/>
                  <a:gd name="T91" fmla="*/ 279 h 488"/>
                  <a:gd name="T92" fmla="*/ 639 w 670"/>
                  <a:gd name="T93" fmla="*/ 262 h 488"/>
                  <a:gd name="T94" fmla="*/ 657 w 670"/>
                  <a:gd name="T95" fmla="*/ 192 h 488"/>
                  <a:gd name="T96" fmla="*/ 665 w 670"/>
                  <a:gd name="T97" fmla="*/ 151 h 488"/>
                  <a:gd name="T98" fmla="*/ 645 w 670"/>
                  <a:gd name="T99" fmla="*/ 136 h 488"/>
                  <a:gd name="T100" fmla="*/ 607 w 670"/>
                  <a:gd name="T101" fmla="*/ 146 h 488"/>
                  <a:gd name="T102" fmla="*/ 578 w 670"/>
                  <a:gd name="T103" fmla="*/ 125 h 488"/>
                  <a:gd name="T104" fmla="*/ 552 w 670"/>
                  <a:gd name="T105" fmla="*/ 127 h 488"/>
                  <a:gd name="T106" fmla="*/ 543 w 670"/>
                  <a:gd name="T107" fmla="*/ 156 h 488"/>
                  <a:gd name="T108" fmla="*/ 502 w 670"/>
                  <a:gd name="T109" fmla="*/ 15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0" h="488">
                    <a:moveTo>
                      <a:pt x="500" y="155"/>
                    </a:moveTo>
                    <a:lnTo>
                      <a:pt x="500" y="155"/>
                    </a:lnTo>
                    <a:lnTo>
                      <a:pt x="498" y="161"/>
                    </a:lnTo>
                    <a:lnTo>
                      <a:pt x="492" y="163"/>
                    </a:lnTo>
                    <a:lnTo>
                      <a:pt x="487" y="165"/>
                    </a:lnTo>
                    <a:lnTo>
                      <a:pt x="471" y="170"/>
                    </a:lnTo>
                    <a:lnTo>
                      <a:pt x="471" y="170"/>
                    </a:lnTo>
                    <a:lnTo>
                      <a:pt x="460" y="170"/>
                    </a:lnTo>
                    <a:lnTo>
                      <a:pt x="451" y="167"/>
                    </a:lnTo>
                    <a:lnTo>
                      <a:pt x="447" y="165"/>
                    </a:lnTo>
                    <a:lnTo>
                      <a:pt x="440" y="165"/>
                    </a:lnTo>
                    <a:lnTo>
                      <a:pt x="420" y="165"/>
                    </a:lnTo>
                    <a:lnTo>
                      <a:pt x="415" y="165"/>
                    </a:lnTo>
                    <a:lnTo>
                      <a:pt x="409" y="165"/>
                    </a:lnTo>
                    <a:lnTo>
                      <a:pt x="407" y="165"/>
                    </a:lnTo>
                    <a:lnTo>
                      <a:pt x="397" y="165"/>
                    </a:lnTo>
                    <a:lnTo>
                      <a:pt x="393" y="165"/>
                    </a:lnTo>
                    <a:lnTo>
                      <a:pt x="389" y="161"/>
                    </a:lnTo>
                    <a:lnTo>
                      <a:pt x="389" y="159"/>
                    </a:lnTo>
                    <a:lnTo>
                      <a:pt x="389" y="156"/>
                    </a:lnTo>
                    <a:lnTo>
                      <a:pt x="384" y="151"/>
                    </a:lnTo>
                    <a:lnTo>
                      <a:pt x="382" y="151"/>
                    </a:lnTo>
                    <a:lnTo>
                      <a:pt x="375" y="144"/>
                    </a:lnTo>
                    <a:lnTo>
                      <a:pt x="371" y="136"/>
                    </a:lnTo>
                    <a:lnTo>
                      <a:pt x="371" y="134"/>
                    </a:lnTo>
                    <a:lnTo>
                      <a:pt x="369" y="131"/>
                    </a:lnTo>
                    <a:lnTo>
                      <a:pt x="369" y="127"/>
                    </a:lnTo>
                    <a:lnTo>
                      <a:pt x="369" y="123"/>
                    </a:lnTo>
                    <a:lnTo>
                      <a:pt x="364" y="119"/>
                    </a:lnTo>
                    <a:lnTo>
                      <a:pt x="364" y="117"/>
                    </a:lnTo>
                    <a:lnTo>
                      <a:pt x="358" y="112"/>
                    </a:lnTo>
                    <a:lnTo>
                      <a:pt x="355" y="108"/>
                    </a:lnTo>
                    <a:lnTo>
                      <a:pt x="344" y="96"/>
                    </a:lnTo>
                    <a:lnTo>
                      <a:pt x="333" y="81"/>
                    </a:lnTo>
                    <a:lnTo>
                      <a:pt x="333" y="79"/>
                    </a:lnTo>
                    <a:lnTo>
                      <a:pt x="328" y="74"/>
                    </a:lnTo>
                    <a:lnTo>
                      <a:pt x="326" y="72"/>
                    </a:lnTo>
                    <a:lnTo>
                      <a:pt x="320" y="70"/>
                    </a:lnTo>
                    <a:lnTo>
                      <a:pt x="313" y="70"/>
                    </a:lnTo>
                    <a:lnTo>
                      <a:pt x="304" y="72"/>
                    </a:lnTo>
                    <a:lnTo>
                      <a:pt x="295" y="70"/>
                    </a:lnTo>
                    <a:lnTo>
                      <a:pt x="290" y="68"/>
                    </a:lnTo>
                    <a:lnTo>
                      <a:pt x="288" y="66"/>
                    </a:lnTo>
                    <a:lnTo>
                      <a:pt x="282" y="62"/>
                    </a:lnTo>
                    <a:lnTo>
                      <a:pt x="279" y="55"/>
                    </a:lnTo>
                    <a:lnTo>
                      <a:pt x="279" y="53"/>
                    </a:lnTo>
                    <a:lnTo>
                      <a:pt x="279" y="49"/>
                    </a:lnTo>
                    <a:lnTo>
                      <a:pt x="277" y="47"/>
                    </a:lnTo>
                    <a:lnTo>
                      <a:pt x="275" y="43"/>
                    </a:lnTo>
                    <a:lnTo>
                      <a:pt x="272" y="41"/>
                    </a:lnTo>
                    <a:lnTo>
                      <a:pt x="262" y="38"/>
                    </a:lnTo>
                    <a:lnTo>
                      <a:pt x="257" y="36"/>
                    </a:lnTo>
                    <a:lnTo>
                      <a:pt x="257" y="32"/>
                    </a:lnTo>
                    <a:lnTo>
                      <a:pt x="255" y="24"/>
                    </a:lnTo>
                    <a:lnTo>
                      <a:pt x="250" y="13"/>
                    </a:lnTo>
                    <a:lnTo>
                      <a:pt x="246" y="7"/>
                    </a:lnTo>
                    <a:lnTo>
                      <a:pt x="239" y="3"/>
                    </a:lnTo>
                    <a:lnTo>
                      <a:pt x="237" y="0"/>
                    </a:lnTo>
                    <a:lnTo>
                      <a:pt x="230" y="0"/>
                    </a:lnTo>
                    <a:lnTo>
                      <a:pt x="228" y="3"/>
                    </a:lnTo>
                    <a:lnTo>
                      <a:pt x="224" y="5"/>
                    </a:lnTo>
                    <a:lnTo>
                      <a:pt x="224" y="7"/>
                    </a:lnTo>
                    <a:lnTo>
                      <a:pt x="219" y="11"/>
                    </a:lnTo>
                    <a:lnTo>
                      <a:pt x="213" y="13"/>
                    </a:lnTo>
                    <a:lnTo>
                      <a:pt x="210" y="13"/>
                    </a:lnTo>
                    <a:lnTo>
                      <a:pt x="206" y="16"/>
                    </a:lnTo>
                    <a:lnTo>
                      <a:pt x="203" y="13"/>
                    </a:lnTo>
                    <a:lnTo>
                      <a:pt x="201" y="11"/>
                    </a:lnTo>
                    <a:lnTo>
                      <a:pt x="195" y="9"/>
                    </a:lnTo>
                    <a:lnTo>
                      <a:pt x="188" y="11"/>
                    </a:lnTo>
                    <a:lnTo>
                      <a:pt x="185" y="11"/>
                    </a:lnTo>
                    <a:lnTo>
                      <a:pt x="181" y="17"/>
                    </a:lnTo>
                    <a:lnTo>
                      <a:pt x="177" y="24"/>
                    </a:lnTo>
                    <a:lnTo>
                      <a:pt x="170" y="24"/>
                    </a:lnTo>
                    <a:lnTo>
                      <a:pt x="165" y="26"/>
                    </a:lnTo>
                    <a:lnTo>
                      <a:pt x="143" y="26"/>
                    </a:lnTo>
                    <a:lnTo>
                      <a:pt x="121" y="26"/>
                    </a:lnTo>
                    <a:lnTo>
                      <a:pt x="114" y="30"/>
                    </a:lnTo>
                    <a:lnTo>
                      <a:pt x="110" y="30"/>
                    </a:lnTo>
                    <a:lnTo>
                      <a:pt x="105" y="32"/>
                    </a:lnTo>
                    <a:lnTo>
                      <a:pt x="94" y="32"/>
                    </a:lnTo>
                    <a:lnTo>
                      <a:pt x="85" y="32"/>
                    </a:lnTo>
                    <a:lnTo>
                      <a:pt x="83" y="35"/>
                    </a:lnTo>
                    <a:lnTo>
                      <a:pt x="78" y="35"/>
                    </a:lnTo>
                    <a:lnTo>
                      <a:pt x="74" y="38"/>
                    </a:lnTo>
                    <a:lnTo>
                      <a:pt x="65" y="43"/>
                    </a:lnTo>
                    <a:lnTo>
                      <a:pt x="56" y="52"/>
                    </a:lnTo>
                    <a:lnTo>
                      <a:pt x="52" y="58"/>
                    </a:lnTo>
                    <a:lnTo>
                      <a:pt x="50" y="66"/>
                    </a:lnTo>
                    <a:lnTo>
                      <a:pt x="50" y="74"/>
                    </a:lnTo>
                    <a:lnTo>
                      <a:pt x="47" y="77"/>
                    </a:lnTo>
                    <a:lnTo>
                      <a:pt x="47" y="79"/>
                    </a:lnTo>
                    <a:lnTo>
                      <a:pt x="47" y="81"/>
                    </a:lnTo>
                    <a:lnTo>
                      <a:pt x="45" y="81"/>
                    </a:lnTo>
                    <a:lnTo>
                      <a:pt x="40" y="81"/>
                    </a:lnTo>
                    <a:lnTo>
                      <a:pt x="38" y="81"/>
                    </a:lnTo>
                    <a:lnTo>
                      <a:pt x="34" y="79"/>
                    </a:lnTo>
                    <a:lnTo>
                      <a:pt x="32" y="77"/>
                    </a:lnTo>
                    <a:lnTo>
                      <a:pt x="32" y="72"/>
                    </a:lnTo>
                    <a:lnTo>
                      <a:pt x="27" y="68"/>
                    </a:lnTo>
                    <a:lnTo>
                      <a:pt x="25" y="66"/>
                    </a:lnTo>
                    <a:lnTo>
                      <a:pt x="18" y="58"/>
                    </a:lnTo>
                    <a:lnTo>
                      <a:pt x="11" y="55"/>
                    </a:lnTo>
                    <a:lnTo>
                      <a:pt x="7" y="53"/>
                    </a:lnTo>
                    <a:lnTo>
                      <a:pt x="7" y="58"/>
                    </a:lnTo>
                    <a:lnTo>
                      <a:pt x="7" y="60"/>
                    </a:lnTo>
                    <a:lnTo>
                      <a:pt x="7" y="72"/>
                    </a:lnTo>
                    <a:lnTo>
                      <a:pt x="3" y="83"/>
                    </a:lnTo>
                    <a:lnTo>
                      <a:pt x="0" y="83"/>
                    </a:lnTo>
                    <a:lnTo>
                      <a:pt x="0" y="87"/>
                    </a:lnTo>
                    <a:lnTo>
                      <a:pt x="3" y="115"/>
                    </a:lnTo>
                    <a:lnTo>
                      <a:pt x="5" y="117"/>
                    </a:lnTo>
                    <a:lnTo>
                      <a:pt x="7" y="121"/>
                    </a:lnTo>
                    <a:lnTo>
                      <a:pt x="9" y="125"/>
                    </a:lnTo>
                    <a:lnTo>
                      <a:pt x="11" y="127"/>
                    </a:lnTo>
                    <a:lnTo>
                      <a:pt x="16" y="131"/>
                    </a:lnTo>
                    <a:lnTo>
                      <a:pt x="20" y="131"/>
                    </a:lnTo>
                    <a:lnTo>
                      <a:pt x="27" y="131"/>
                    </a:lnTo>
                    <a:lnTo>
                      <a:pt x="32" y="131"/>
                    </a:lnTo>
                    <a:lnTo>
                      <a:pt x="38" y="134"/>
                    </a:lnTo>
                    <a:lnTo>
                      <a:pt x="45" y="138"/>
                    </a:lnTo>
                    <a:lnTo>
                      <a:pt x="52" y="144"/>
                    </a:lnTo>
                    <a:lnTo>
                      <a:pt x="58" y="155"/>
                    </a:lnTo>
                    <a:lnTo>
                      <a:pt x="65" y="159"/>
                    </a:lnTo>
                    <a:lnTo>
                      <a:pt x="72" y="161"/>
                    </a:lnTo>
                    <a:lnTo>
                      <a:pt x="72" y="163"/>
                    </a:lnTo>
                    <a:lnTo>
                      <a:pt x="76" y="170"/>
                    </a:lnTo>
                    <a:lnTo>
                      <a:pt x="83" y="174"/>
                    </a:lnTo>
                    <a:lnTo>
                      <a:pt x="90" y="176"/>
                    </a:lnTo>
                    <a:lnTo>
                      <a:pt x="96" y="176"/>
                    </a:lnTo>
                    <a:lnTo>
                      <a:pt x="101" y="176"/>
                    </a:lnTo>
                    <a:lnTo>
                      <a:pt x="103" y="176"/>
                    </a:lnTo>
                    <a:lnTo>
                      <a:pt x="108" y="182"/>
                    </a:lnTo>
                    <a:lnTo>
                      <a:pt x="114" y="199"/>
                    </a:lnTo>
                    <a:lnTo>
                      <a:pt x="114" y="203"/>
                    </a:lnTo>
                    <a:lnTo>
                      <a:pt x="114" y="208"/>
                    </a:lnTo>
                    <a:lnTo>
                      <a:pt x="114" y="216"/>
                    </a:lnTo>
                    <a:lnTo>
                      <a:pt x="110" y="220"/>
                    </a:lnTo>
                    <a:lnTo>
                      <a:pt x="105" y="226"/>
                    </a:lnTo>
                    <a:lnTo>
                      <a:pt x="101" y="228"/>
                    </a:lnTo>
                    <a:lnTo>
                      <a:pt x="96" y="228"/>
                    </a:lnTo>
                    <a:lnTo>
                      <a:pt x="94" y="233"/>
                    </a:lnTo>
                    <a:lnTo>
                      <a:pt x="94" y="235"/>
                    </a:lnTo>
                    <a:lnTo>
                      <a:pt x="92" y="239"/>
                    </a:lnTo>
                    <a:lnTo>
                      <a:pt x="90" y="241"/>
                    </a:lnTo>
                    <a:lnTo>
                      <a:pt x="85" y="245"/>
                    </a:lnTo>
                    <a:lnTo>
                      <a:pt x="83" y="249"/>
                    </a:lnTo>
                    <a:lnTo>
                      <a:pt x="78" y="254"/>
                    </a:lnTo>
                    <a:lnTo>
                      <a:pt x="76" y="254"/>
                    </a:lnTo>
                    <a:lnTo>
                      <a:pt x="74" y="258"/>
                    </a:lnTo>
                    <a:lnTo>
                      <a:pt x="74" y="266"/>
                    </a:lnTo>
                    <a:lnTo>
                      <a:pt x="74" y="279"/>
                    </a:lnTo>
                    <a:lnTo>
                      <a:pt x="72" y="292"/>
                    </a:lnTo>
                    <a:lnTo>
                      <a:pt x="72" y="300"/>
                    </a:lnTo>
                    <a:lnTo>
                      <a:pt x="70" y="311"/>
                    </a:lnTo>
                    <a:lnTo>
                      <a:pt x="70" y="321"/>
                    </a:lnTo>
                    <a:lnTo>
                      <a:pt x="65" y="330"/>
                    </a:lnTo>
                    <a:lnTo>
                      <a:pt x="65" y="336"/>
                    </a:lnTo>
                    <a:lnTo>
                      <a:pt x="65" y="347"/>
                    </a:lnTo>
                    <a:lnTo>
                      <a:pt x="70" y="355"/>
                    </a:lnTo>
                    <a:lnTo>
                      <a:pt x="72" y="359"/>
                    </a:lnTo>
                    <a:lnTo>
                      <a:pt x="72" y="364"/>
                    </a:lnTo>
                    <a:lnTo>
                      <a:pt x="74" y="365"/>
                    </a:lnTo>
                    <a:lnTo>
                      <a:pt x="76" y="372"/>
                    </a:lnTo>
                    <a:lnTo>
                      <a:pt x="76" y="372"/>
                    </a:lnTo>
                    <a:lnTo>
                      <a:pt x="76" y="374"/>
                    </a:lnTo>
                    <a:lnTo>
                      <a:pt x="76" y="384"/>
                    </a:lnTo>
                    <a:lnTo>
                      <a:pt x="78" y="391"/>
                    </a:lnTo>
                    <a:lnTo>
                      <a:pt x="78" y="395"/>
                    </a:lnTo>
                    <a:lnTo>
                      <a:pt x="83" y="400"/>
                    </a:lnTo>
                    <a:lnTo>
                      <a:pt x="90" y="403"/>
                    </a:lnTo>
                    <a:lnTo>
                      <a:pt x="90" y="408"/>
                    </a:lnTo>
                    <a:lnTo>
                      <a:pt x="94" y="412"/>
                    </a:lnTo>
                    <a:lnTo>
                      <a:pt x="101" y="414"/>
                    </a:lnTo>
                    <a:lnTo>
                      <a:pt x="108" y="414"/>
                    </a:lnTo>
                    <a:lnTo>
                      <a:pt x="114" y="414"/>
                    </a:lnTo>
                    <a:lnTo>
                      <a:pt x="121" y="414"/>
                    </a:lnTo>
                    <a:lnTo>
                      <a:pt x="123" y="416"/>
                    </a:lnTo>
                    <a:lnTo>
                      <a:pt x="123" y="420"/>
                    </a:lnTo>
                    <a:lnTo>
                      <a:pt x="125" y="422"/>
                    </a:lnTo>
                    <a:lnTo>
                      <a:pt x="130" y="427"/>
                    </a:lnTo>
                    <a:lnTo>
                      <a:pt x="137" y="433"/>
                    </a:lnTo>
                    <a:lnTo>
                      <a:pt x="141" y="435"/>
                    </a:lnTo>
                    <a:lnTo>
                      <a:pt x="143" y="439"/>
                    </a:lnTo>
                    <a:lnTo>
                      <a:pt x="148" y="439"/>
                    </a:lnTo>
                    <a:lnTo>
                      <a:pt x="157" y="441"/>
                    </a:lnTo>
                    <a:lnTo>
                      <a:pt x="161" y="444"/>
                    </a:lnTo>
                    <a:lnTo>
                      <a:pt x="165" y="446"/>
                    </a:lnTo>
                    <a:lnTo>
                      <a:pt x="168" y="448"/>
                    </a:lnTo>
                    <a:lnTo>
                      <a:pt x="172" y="452"/>
                    </a:lnTo>
                    <a:lnTo>
                      <a:pt x="177" y="456"/>
                    </a:lnTo>
                    <a:lnTo>
                      <a:pt x="183" y="458"/>
                    </a:lnTo>
                    <a:lnTo>
                      <a:pt x="188" y="461"/>
                    </a:lnTo>
                    <a:lnTo>
                      <a:pt x="193" y="463"/>
                    </a:lnTo>
                    <a:lnTo>
                      <a:pt x="195" y="463"/>
                    </a:lnTo>
                    <a:lnTo>
                      <a:pt x="201" y="465"/>
                    </a:lnTo>
                    <a:lnTo>
                      <a:pt x="203" y="469"/>
                    </a:lnTo>
                    <a:lnTo>
                      <a:pt x="208" y="471"/>
                    </a:lnTo>
                    <a:lnTo>
                      <a:pt x="210" y="475"/>
                    </a:lnTo>
                    <a:lnTo>
                      <a:pt x="210" y="482"/>
                    </a:lnTo>
                    <a:lnTo>
                      <a:pt x="213" y="484"/>
                    </a:lnTo>
                    <a:lnTo>
                      <a:pt x="217" y="484"/>
                    </a:lnTo>
                    <a:lnTo>
                      <a:pt x="233" y="482"/>
                    </a:lnTo>
                    <a:lnTo>
                      <a:pt x="248" y="482"/>
                    </a:lnTo>
                    <a:lnTo>
                      <a:pt x="250" y="482"/>
                    </a:lnTo>
                    <a:lnTo>
                      <a:pt x="253" y="477"/>
                    </a:lnTo>
                    <a:lnTo>
                      <a:pt x="257" y="469"/>
                    </a:lnTo>
                    <a:lnTo>
                      <a:pt x="257" y="469"/>
                    </a:lnTo>
                    <a:lnTo>
                      <a:pt x="257" y="469"/>
                    </a:lnTo>
                    <a:lnTo>
                      <a:pt x="259" y="467"/>
                    </a:lnTo>
                    <a:lnTo>
                      <a:pt x="262" y="458"/>
                    </a:lnTo>
                    <a:lnTo>
                      <a:pt x="264" y="450"/>
                    </a:lnTo>
                    <a:lnTo>
                      <a:pt x="264" y="450"/>
                    </a:lnTo>
                    <a:lnTo>
                      <a:pt x="266" y="448"/>
                    </a:lnTo>
                    <a:lnTo>
                      <a:pt x="275" y="435"/>
                    </a:lnTo>
                    <a:lnTo>
                      <a:pt x="277" y="429"/>
                    </a:lnTo>
                    <a:lnTo>
                      <a:pt x="282" y="425"/>
                    </a:lnTo>
                    <a:lnTo>
                      <a:pt x="282" y="422"/>
                    </a:lnTo>
                    <a:lnTo>
                      <a:pt x="282" y="420"/>
                    </a:lnTo>
                    <a:lnTo>
                      <a:pt x="284" y="418"/>
                    </a:lnTo>
                    <a:lnTo>
                      <a:pt x="288" y="414"/>
                    </a:lnTo>
                    <a:lnTo>
                      <a:pt x="293" y="412"/>
                    </a:lnTo>
                    <a:lnTo>
                      <a:pt x="295" y="408"/>
                    </a:lnTo>
                    <a:lnTo>
                      <a:pt x="306" y="401"/>
                    </a:lnTo>
                    <a:lnTo>
                      <a:pt x="313" y="395"/>
                    </a:lnTo>
                    <a:lnTo>
                      <a:pt x="318" y="393"/>
                    </a:lnTo>
                    <a:lnTo>
                      <a:pt x="324" y="389"/>
                    </a:lnTo>
                    <a:lnTo>
                      <a:pt x="333" y="384"/>
                    </a:lnTo>
                    <a:lnTo>
                      <a:pt x="342" y="384"/>
                    </a:lnTo>
                    <a:lnTo>
                      <a:pt x="351" y="384"/>
                    </a:lnTo>
                    <a:lnTo>
                      <a:pt x="353" y="384"/>
                    </a:lnTo>
                    <a:lnTo>
                      <a:pt x="355" y="387"/>
                    </a:lnTo>
                    <a:lnTo>
                      <a:pt x="358" y="391"/>
                    </a:lnTo>
                    <a:lnTo>
                      <a:pt x="358" y="393"/>
                    </a:lnTo>
                    <a:lnTo>
                      <a:pt x="362" y="397"/>
                    </a:lnTo>
                    <a:lnTo>
                      <a:pt x="364" y="401"/>
                    </a:lnTo>
                    <a:lnTo>
                      <a:pt x="369" y="408"/>
                    </a:lnTo>
                    <a:lnTo>
                      <a:pt x="380" y="425"/>
                    </a:lnTo>
                    <a:lnTo>
                      <a:pt x="382" y="427"/>
                    </a:lnTo>
                    <a:lnTo>
                      <a:pt x="384" y="427"/>
                    </a:lnTo>
                    <a:lnTo>
                      <a:pt x="407" y="427"/>
                    </a:lnTo>
                    <a:lnTo>
                      <a:pt x="413" y="427"/>
                    </a:lnTo>
                    <a:lnTo>
                      <a:pt x="422" y="429"/>
                    </a:lnTo>
                    <a:lnTo>
                      <a:pt x="433" y="429"/>
                    </a:lnTo>
                    <a:lnTo>
                      <a:pt x="436" y="431"/>
                    </a:lnTo>
                    <a:lnTo>
                      <a:pt x="445" y="431"/>
                    </a:lnTo>
                    <a:lnTo>
                      <a:pt x="449" y="433"/>
                    </a:lnTo>
                    <a:lnTo>
                      <a:pt x="451" y="435"/>
                    </a:lnTo>
                    <a:lnTo>
                      <a:pt x="456" y="439"/>
                    </a:lnTo>
                    <a:lnTo>
                      <a:pt x="465" y="448"/>
                    </a:lnTo>
                    <a:lnTo>
                      <a:pt x="467" y="450"/>
                    </a:lnTo>
                    <a:lnTo>
                      <a:pt x="474" y="456"/>
                    </a:lnTo>
                    <a:lnTo>
                      <a:pt x="480" y="461"/>
                    </a:lnTo>
                    <a:lnTo>
                      <a:pt x="498" y="469"/>
                    </a:lnTo>
                    <a:lnTo>
                      <a:pt x="498" y="461"/>
                    </a:lnTo>
                    <a:lnTo>
                      <a:pt x="500" y="456"/>
                    </a:lnTo>
                    <a:lnTo>
                      <a:pt x="507" y="454"/>
                    </a:lnTo>
                    <a:lnTo>
                      <a:pt x="516" y="452"/>
                    </a:lnTo>
                    <a:lnTo>
                      <a:pt x="522" y="454"/>
                    </a:lnTo>
                    <a:lnTo>
                      <a:pt x="527" y="456"/>
                    </a:lnTo>
                    <a:lnTo>
                      <a:pt x="530" y="458"/>
                    </a:lnTo>
                    <a:lnTo>
                      <a:pt x="534" y="463"/>
                    </a:lnTo>
                    <a:lnTo>
                      <a:pt x="536" y="463"/>
                    </a:lnTo>
                    <a:lnTo>
                      <a:pt x="538" y="469"/>
                    </a:lnTo>
                    <a:lnTo>
                      <a:pt x="540" y="471"/>
                    </a:lnTo>
                    <a:lnTo>
                      <a:pt x="547" y="477"/>
                    </a:lnTo>
                    <a:lnTo>
                      <a:pt x="552" y="484"/>
                    </a:lnTo>
                    <a:lnTo>
                      <a:pt x="554" y="486"/>
                    </a:lnTo>
                    <a:lnTo>
                      <a:pt x="561" y="488"/>
                    </a:lnTo>
                    <a:lnTo>
                      <a:pt x="570" y="488"/>
                    </a:lnTo>
                    <a:lnTo>
                      <a:pt x="576" y="486"/>
                    </a:lnTo>
                    <a:lnTo>
                      <a:pt x="578" y="486"/>
                    </a:lnTo>
                    <a:lnTo>
                      <a:pt x="578" y="484"/>
                    </a:lnTo>
                    <a:lnTo>
                      <a:pt x="583" y="480"/>
                    </a:lnTo>
                    <a:lnTo>
                      <a:pt x="585" y="473"/>
                    </a:lnTo>
                    <a:lnTo>
                      <a:pt x="590" y="469"/>
                    </a:lnTo>
                    <a:lnTo>
                      <a:pt x="596" y="463"/>
                    </a:lnTo>
                    <a:lnTo>
                      <a:pt x="601" y="463"/>
                    </a:lnTo>
                    <a:lnTo>
                      <a:pt x="601" y="458"/>
                    </a:lnTo>
                    <a:lnTo>
                      <a:pt x="603" y="456"/>
                    </a:lnTo>
                    <a:lnTo>
                      <a:pt x="603" y="452"/>
                    </a:lnTo>
                    <a:lnTo>
                      <a:pt x="605" y="444"/>
                    </a:lnTo>
                    <a:lnTo>
                      <a:pt x="603" y="439"/>
                    </a:lnTo>
                    <a:lnTo>
                      <a:pt x="601" y="433"/>
                    </a:lnTo>
                    <a:lnTo>
                      <a:pt x="599" y="429"/>
                    </a:lnTo>
                    <a:lnTo>
                      <a:pt x="596" y="427"/>
                    </a:lnTo>
                    <a:lnTo>
                      <a:pt x="596" y="422"/>
                    </a:lnTo>
                    <a:lnTo>
                      <a:pt x="594" y="420"/>
                    </a:lnTo>
                    <a:lnTo>
                      <a:pt x="594" y="410"/>
                    </a:lnTo>
                    <a:lnTo>
                      <a:pt x="588" y="403"/>
                    </a:lnTo>
                    <a:lnTo>
                      <a:pt x="585" y="401"/>
                    </a:lnTo>
                    <a:lnTo>
                      <a:pt x="583" y="397"/>
                    </a:lnTo>
                    <a:lnTo>
                      <a:pt x="581" y="395"/>
                    </a:lnTo>
                    <a:lnTo>
                      <a:pt x="574" y="391"/>
                    </a:lnTo>
                    <a:lnTo>
                      <a:pt x="568" y="389"/>
                    </a:lnTo>
                    <a:lnTo>
                      <a:pt x="565" y="389"/>
                    </a:lnTo>
                    <a:lnTo>
                      <a:pt x="563" y="387"/>
                    </a:lnTo>
                    <a:lnTo>
                      <a:pt x="554" y="381"/>
                    </a:lnTo>
                    <a:lnTo>
                      <a:pt x="552" y="376"/>
                    </a:lnTo>
                    <a:lnTo>
                      <a:pt x="550" y="340"/>
                    </a:lnTo>
                    <a:lnTo>
                      <a:pt x="550" y="332"/>
                    </a:lnTo>
                    <a:lnTo>
                      <a:pt x="554" y="323"/>
                    </a:lnTo>
                    <a:lnTo>
                      <a:pt x="558" y="319"/>
                    </a:lnTo>
                    <a:lnTo>
                      <a:pt x="568" y="315"/>
                    </a:lnTo>
                    <a:lnTo>
                      <a:pt x="570" y="313"/>
                    </a:lnTo>
                    <a:lnTo>
                      <a:pt x="578" y="315"/>
                    </a:lnTo>
                    <a:lnTo>
                      <a:pt x="581" y="317"/>
                    </a:lnTo>
                    <a:lnTo>
                      <a:pt x="585" y="319"/>
                    </a:lnTo>
                    <a:lnTo>
                      <a:pt x="592" y="323"/>
                    </a:lnTo>
                    <a:lnTo>
                      <a:pt x="594" y="323"/>
                    </a:lnTo>
                    <a:lnTo>
                      <a:pt x="594" y="323"/>
                    </a:lnTo>
                    <a:lnTo>
                      <a:pt x="599" y="321"/>
                    </a:lnTo>
                    <a:lnTo>
                      <a:pt x="601" y="319"/>
                    </a:lnTo>
                    <a:lnTo>
                      <a:pt x="605" y="315"/>
                    </a:lnTo>
                    <a:lnTo>
                      <a:pt x="607" y="311"/>
                    </a:lnTo>
                    <a:lnTo>
                      <a:pt x="610" y="302"/>
                    </a:lnTo>
                    <a:lnTo>
                      <a:pt x="610" y="294"/>
                    </a:lnTo>
                    <a:lnTo>
                      <a:pt x="607" y="290"/>
                    </a:lnTo>
                    <a:lnTo>
                      <a:pt x="605" y="288"/>
                    </a:lnTo>
                    <a:lnTo>
                      <a:pt x="605" y="285"/>
                    </a:lnTo>
                    <a:lnTo>
                      <a:pt x="605" y="281"/>
                    </a:lnTo>
                    <a:lnTo>
                      <a:pt x="607" y="279"/>
                    </a:lnTo>
                    <a:lnTo>
                      <a:pt x="612" y="275"/>
                    </a:lnTo>
                    <a:lnTo>
                      <a:pt x="619" y="271"/>
                    </a:lnTo>
                    <a:lnTo>
                      <a:pt x="623" y="271"/>
                    </a:lnTo>
                    <a:lnTo>
                      <a:pt x="627" y="271"/>
                    </a:lnTo>
                    <a:lnTo>
                      <a:pt x="634" y="271"/>
                    </a:lnTo>
                    <a:lnTo>
                      <a:pt x="639" y="266"/>
                    </a:lnTo>
                    <a:lnTo>
                      <a:pt x="639" y="262"/>
                    </a:lnTo>
                    <a:lnTo>
                      <a:pt x="639" y="260"/>
                    </a:lnTo>
                    <a:lnTo>
                      <a:pt x="641" y="258"/>
                    </a:lnTo>
                    <a:lnTo>
                      <a:pt x="652" y="241"/>
                    </a:lnTo>
                    <a:lnTo>
                      <a:pt x="655" y="239"/>
                    </a:lnTo>
                    <a:lnTo>
                      <a:pt x="657" y="235"/>
                    </a:lnTo>
                    <a:lnTo>
                      <a:pt x="657" y="228"/>
                    </a:lnTo>
                    <a:lnTo>
                      <a:pt x="657" y="192"/>
                    </a:lnTo>
                    <a:lnTo>
                      <a:pt x="657" y="189"/>
                    </a:lnTo>
                    <a:lnTo>
                      <a:pt x="659" y="186"/>
                    </a:lnTo>
                    <a:lnTo>
                      <a:pt x="663" y="184"/>
                    </a:lnTo>
                    <a:lnTo>
                      <a:pt x="665" y="180"/>
                    </a:lnTo>
                    <a:lnTo>
                      <a:pt x="668" y="178"/>
                    </a:lnTo>
                    <a:lnTo>
                      <a:pt x="670" y="174"/>
                    </a:lnTo>
                    <a:lnTo>
                      <a:pt x="665" y="151"/>
                    </a:lnTo>
                    <a:lnTo>
                      <a:pt x="665" y="146"/>
                    </a:lnTo>
                    <a:lnTo>
                      <a:pt x="663" y="144"/>
                    </a:lnTo>
                    <a:lnTo>
                      <a:pt x="659" y="142"/>
                    </a:lnTo>
                    <a:lnTo>
                      <a:pt x="652" y="142"/>
                    </a:lnTo>
                    <a:lnTo>
                      <a:pt x="652" y="140"/>
                    </a:lnTo>
                    <a:lnTo>
                      <a:pt x="650" y="138"/>
                    </a:lnTo>
                    <a:lnTo>
                      <a:pt x="645" y="136"/>
                    </a:lnTo>
                    <a:lnTo>
                      <a:pt x="643" y="136"/>
                    </a:lnTo>
                    <a:lnTo>
                      <a:pt x="639" y="138"/>
                    </a:lnTo>
                    <a:lnTo>
                      <a:pt x="632" y="140"/>
                    </a:lnTo>
                    <a:lnTo>
                      <a:pt x="630" y="144"/>
                    </a:lnTo>
                    <a:lnTo>
                      <a:pt x="623" y="146"/>
                    </a:lnTo>
                    <a:lnTo>
                      <a:pt x="614" y="148"/>
                    </a:lnTo>
                    <a:lnTo>
                      <a:pt x="607" y="146"/>
                    </a:lnTo>
                    <a:lnTo>
                      <a:pt x="605" y="144"/>
                    </a:lnTo>
                    <a:lnTo>
                      <a:pt x="601" y="138"/>
                    </a:lnTo>
                    <a:lnTo>
                      <a:pt x="601" y="131"/>
                    </a:lnTo>
                    <a:lnTo>
                      <a:pt x="599" y="127"/>
                    </a:lnTo>
                    <a:lnTo>
                      <a:pt x="596" y="127"/>
                    </a:lnTo>
                    <a:lnTo>
                      <a:pt x="585" y="127"/>
                    </a:lnTo>
                    <a:lnTo>
                      <a:pt x="578" y="125"/>
                    </a:lnTo>
                    <a:lnTo>
                      <a:pt x="574" y="123"/>
                    </a:lnTo>
                    <a:lnTo>
                      <a:pt x="568" y="119"/>
                    </a:lnTo>
                    <a:lnTo>
                      <a:pt x="565" y="119"/>
                    </a:lnTo>
                    <a:lnTo>
                      <a:pt x="561" y="119"/>
                    </a:lnTo>
                    <a:lnTo>
                      <a:pt x="556" y="121"/>
                    </a:lnTo>
                    <a:lnTo>
                      <a:pt x="554" y="125"/>
                    </a:lnTo>
                    <a:lnTo>
                      <a:pt x="552" y="127"/>
                    </a:lnTo>
                    <a:lnTo>
                      <a:pt x="550" y="131"/>
                    </a:lnTo>
                    <a:lnTo>
                      <a:pt x="550" y="134"/>
                    </a:lnTo>
                    <a:lnTo>
                      <a:pt x="547" y="138"/>
                    </a:lnTo>
                    <a:lnTo>
                      <a:pt x="545" y="144"/>
                    </a:lnTo>
                    <a:lnTo>
                      <a:pt x="543" y="151"/>
                    </a:lnTo>
                    <a:lnTo>
                      <a:pt x="543" y="155"/>
                    </a:lnTo>
                    <a:lnTo>
                      <a:pt x="543" y="156"/>
                    </a:lnTo>
                    <a:lnTo>
                      <a:pt x="538" y="156"/>
                    </a:lnTo>
                    <a:lnTo>
                      <a:pt x="534" y="156"/>
                    </a:lnTo>
                    <a:lnTo>
                      <a:pt x="518" y="156"/>
                    </a:lnTo>
                    <a:lnTo>
                      <a:pt x="514" y="155"/>
                    </a:lnTo>
                    <a:lnTo>
                      <a:pt x="509" y="151"/>
                    </a:lnTo>
                    <a:lnTo>
                      <a:pt x="507" y="151"/>
                    </a:lnTo>
                    <a:lnTo>
                      <a:pt x="502" y="153"/>
                    </a:lnTo>
                    <a:lnTo>
                      <a:pt x="500" y="155"/>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33">
                <a:extLst>
                  <a:ext uri="{FF2B5EF4-FFF2-40B4-BE49-F238E27FC236}">
                    <a16:creationId xmlns:a16="http://schemas.microsoft.com/office/drawing/2014/main" id="{7423D847-DCE0-47C7-B0AF-FAE988D5EAEE}"/>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34">
                <a:extLst>
                  <a:ext uri="{FF2B5EF4-FFF2-40B4-BE49-F238E27FC236}">
                    <a16:creationId xmlns:a16="http://schemas.microsoft.com/office/drawing/2014/main" id="{103AC3B3-F440-4D20-9697-096CA52FB2D4}"/>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135">
                <a:extLst>
                  <a:ext uri="{FF2B5EF4-FFF2-40B4-BE49-F238E27FC236}">
                    <a16:creationId xmlns:a16="http://schemas.microsoft.com/office/drawing/2014/main" id="{11702DEC-D538-4776-B699-E918BD91D68C}"/>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36">
                <a:extLst>
                  <a:ext uri="{FF2B5EF4-FFF2-40B4-BE49-F238E27FC236}">
                    <a16:creationId xmlns:a16="http://schemas.microsoft.com/office/drawing/2014/main" id="{A0340751-7DDB-44A6-A8BE-81CF9A7D246A}"/>
                  </a:ext>
                </a:extLst>
              </p:cNvPr>
              <p:cNvSpPr>
                <a:spLocks/>
              </p:cNvSpPr>
              <p:nvPr/>
            </p:nvSpPr>
            <p:spPr bwMode="auto">
              <a:xfrm>
                <a:off x="5578" y="476"/>
                <a:ext cx="279" cy="287"/>
              </a:xfrm>
              <a:custGeom>
                <a:avLst/>
                <a:gdLst>
                  <a:gd name="T0" fmla="*/ 237 w 279"/>
                  <a:gd name="T1" fmla="*/ 95 h 287"/>
                  <a:gd name="T2" fmla="*/ 225 w 279"/>
                  <a:gd name="T3" fmla="*/ 80 h 287"/>
                  <a:gd name="T4" fmla="*/ 207 w 279"/>
                  <a:gd name="T5" fmla="*/ 67 h 287"/>
                  <a:gd name="T6" fmla="*/ 192 w 279"/>
                  <a:gd name="T7" fmla="*/ 50 h 287"/>
                  <a:gd name="T8" fmla="*/ 179 w 279"/>
                  <a:gd name="T9" fmla="*/ 48 h 287"/>
                  <a:gd name="T10" fmla="*/ 150 w 279"/>
                  <a:gd name="T11" fmla="*/ 45 h 287"/>
                  <a:gd name="T12" fmla="*/ 125 w 279"/>
                  <a:gd name="T13" fmla="*/ 43 h 287"/>
                  <a:gd name="T14" fmla="*/ 105 w 279"/>
                  <a:gd name="T15" fmla="*/ 13 h 287"/>
                  <a:gd name="T16" fmla="*/ 101 w 279"/>
                  <a:gd name="T17" fmla="*/ 5 h 287"/>
                  <a:gd name="T18" fmla="*/ 87 w 279"/>
                  <a:gd name="T19" fmla="*/ 0 h 287"/>
                  <a:gd name="T20" fmla="*/ 61 w 279"/>
                  <a:gd name="T21" fmla="*/ 11 h 287"/>
                  <a:gd name="T22" fmla="*/ 38 w 279"/>
                  <a:gd name="T23" fmla="*/ 26 h 287"/>
                  <a:gd name="T24" fmla="*/ 27 w 279"/>
                  <a:gd name="T25" fmla="*/ 37 h 287"/>
                  <a:gd name="T26" fmla="*/ 23 w 279"/>
                  <a:gd name="T27" fmla="*/ 43 h 287"/>
                  <a:gd name="T28" fmla="*/ 10 w 279"/>
                  <a:gd name="T29" fmla="*/ 67 h 287"/>
                  <a:gd name="T30" fmla="*/ 5 w 279"/>
                  <a:gd name="T31" fmla="*/ 84 h 287"/>
                  <a:gd name="T32" fmla="*/ 0 w 279"/>
                  <a:gd name="T33" fmla="*/ 91 h 287"/>
                  <a:gd name="T34" fmla="*/ 10 w 279"/>
                  <a:gd name="T35" fmla="*/ 125 h 287"/>
                  <a:gd name="T36" fmla="*/ 16 w 279"/>
                  <a:gd name="T37" fmla="*/ 131 h 287"/>
                  <a:gd name="T38" fmla="*/ 18 w 279"/>
                  <a:gd name="T39" fmla="*/ 140 h 287"/>
                  <a:gd name="T40" fmla="*/ 23 w 279"/>
                  <a:gd name="T41" fmla="*/ 174 h 287"/>
                  <a:gd name="T42" fmla="*/ 32 w 279"/>
                  <a:gd name="T43" fmla="*/ 191 h 287"/>
                  <a:gd name="T44" fmla="*/ 45 w 279"/>
                  <a:gd name="T45" fmla="*/ 200 h 287"/>
                  <a:gd name="T46" fmla="*/ 63 w 279"/>
                  <a:gd name="T47" fmla="*/ 213 h 287"/>
                  <a:gd name="T48" fmla="*/ 76 w 279"/>
                  <a:gd name="T49" fmla="*/ 228 h 287"/>
                  <a:gd name="T50" fmla="*/ 103 w 279"/>
                  <a:gd name="T51" fmla="*/ 251 h 287"/>
                  <a:gd name="T52" fmla="*/ 103 w 279"/>
                  <a:gd name="T53" fmla="*/ 247 h 287"/>
                  <a:gd name="T54" fmla="*/ 107 w 279"/>
                  <a:gd name="T55" fmla="*/ 253 h 287"/>
                  <a:gd name="T56" fmla="*/ 107 w 279"/>
                  <a:gd name="T57" fmla="*/ 255 h 287"/>
                  <a:gd name="T58" fmla="*/ 112 w 279"/>
                  <a:gd name="T59" fmla="*/ 260 h 287"/>
                  <a:gd name="T60" fmla="*/ 116 w 279"/>
                  <a:gd name="T61" fmla="*/ 268 h 287"/>
                  <a:gd name="T62" fmla="*/ 132 w 279"/>
                  <a:gd name="T63" fmla="*/ 275 h 287"/>
                  <a:gd name="T64" fmla="*/ 148 w 279"/>
                  <a:gd name="T65" fmla="*/ 287 h 287"/>
                  <a:gd name="T66" fmla="*/ 156 w 279"/>
                  <a:gd name="T67" fmla="*/ 287 h 287"/>
                  <a:gd name="T68" fmla="*/ 181 w 279"/>
                  <a:gd name="T69" fmla="*/ 286 h 287"/>
                  <a:gd name="T70" fmla="*/ 197 w 279"/>
                  <a:gd name="T71" fmla="*/ 266 h 287"/>
                  <a:gd name="T72" fmla="*/ 199 w 279"/>
                  <a:gd name="T73" fmla="*/ 219 h 287"/>
                  <a:gd name="T74" fmla="*/ 201 w 279"/>
                  <a:gd name="T75" fmla="*/ 206 h 287"/>
                  <a:gd name="T76" fmla="*/ 214 w 279"/>
                  <a:gd name="T77" fmla="*/ 206 h 287"/>
                  <a:gd name="T78" fmla="*/ 230 w 279"/>
                  <a:gd name="T79" fmla="*/ 215 h 287"/>
                  <a:gd name="T80" fmla="*/ 241 w 279"/>
                  <a:gd name="T81" fmla="*/ 225 h 287"/>
                  <a:gd name="T82" fmla="*/ 263 w 279"/>
                  <a:gd name="T83" fmla="*/ 225 h 287"/>
                  <a:gd name="T84" fmla="*/ 276 w 279"/>
                  <a:gd name="T85" fmla="*/ 213 h 287"/>
                  <a:gd name="T86" fmla="*/ 274 w 279"/>
                  <a:gd name="T87" fmla="*/ 196 h 287"/>
                  <a:gd name="T88" fmla="*/ 268 w 279"/>
                  <a:gd name="T89" fmla="*/ 172 h 287"/>
                  <a:gd name="T90" fmla="*/ 261 w 279"/>
                  <a:gd name="T91" fmla="*/ 155 h 287"/>
                  <a:gd name="T92" fmla="*/ 254 w 279"/>
                  <a:gd name="T93" fmla="*/ 134 h 287"/>
                  <a:gd name="T94" fmla="*/ 237 w 279"/>
                  <a:gd name="T95" fmla="*/ 11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287">
                    <a:moveTo>
                      <a:pt x="237" y="97"/>
                    </a:moveTo>
                    <a:lnTo>
                      <a:pt x="237" y="97"/>
                    </a:lnTo>
                    <a:lnTo>
                      <a:pt x="237" y="95"/>
                    </a:lnTo>
                    <a:lnTo>
                      <a:pt x="237" y="93"/>
                    </a:lnTo>
                    <a:lnTo>
                      <a:pt x="241" y="88"/>
                    </a:lnTo>
                    <a:lnTo>
                      <a:pt x="225" y="80"/>
                    </a:lnTo>
                    <a:lnTo>
                      <a:pt x="219" y="73"/>
                    </a:lnTo>
                    <a:lnTo>
                      <a:pt x="212" y="69"/>
                    </a:lnTo>
                    <a:lnTo>
                      <a:pt x="207" y="67"/>
                    </a:lnTo>
                    <a:lnTo>
                      <a:pt x="199" y="56"/>
                    </a:lnTo>
                    <a:lnTo>
                      <a:pt x="197" y="54"/>
                    </a:lnTo>
                    <a:lnTo>
                      <a:pt x="192" y="50"/>
                    </a:lnTo>
                    <a:lnTo>
                      <a:pt x="190" y="50"/>
                    </a:lnTo>
                    <a:lnTo>
                      <a:pt x="181" y="50"/>
                    </a:lnTo>
                    <a:lnTo>
                      <a:pt x="179" y="48"/>
                    </a:lnTo>
                    <a:lnTo>
                      <a:pt x="166" y="48"/>
                    </a:lnTo>
                    <a:lnTo>
                      <a:pt x="159" y="45"/>
                    </a:lnTo>
                    <a:lnTo>
                      <a:pt x="150" y="45"/>
                    </a:lnTo>
                    <a:lnTo>
                      <a:pt x="128" y="43"/>
                    </a:lnTo>
                    <a:lnTo>
                      <a:pt x="125" y="43"/>
                    </a:lnTo>
                    <a:lnTo>
                      <a:pt x="125" y="43"/>
                    </a:lnTo>
                    <a:lnTo>
                      <a:pt x="112" y="24"/>
                    </a:lnTo>
                    <a:lnTo>
                      <a:pt x="107" y="20"/>
                    </a:lnTo>
                    <a:lnTo>
                      <a:pt x="105" y="13"/>
                    </a:lnTo>
                    <a:lnTo>
                      <a:pt x="103" y="11"/>
                    </a:lnTo>
                    <a:lnTo>
                      <a:pt x="101" y="7"/>
                    </a:lnTo>
                    <a:lnTo>
                      <a:pt x="101" y="5"/>
                    </a:lnTo>
                    <a:lnTo>
                      <a:pt x="97" y="2"/>
                    </a:lnTo>
                    <a:lnTo>
                      <a:pt x="94" y="2"/>
                    </a:lnTo>
                    <a:lnTo>
                      <a:pt x="87" y="0"/>
                    </a:lnTo>
                    <a:lnTo>
                      <a:pt x="76" y="2"/>
                    </a:lnTo>
                    <a:lnTo>
                      <a:pt x="67" y="7"/>
                    </a:lnTo>
                    <a:lnTo>
                      <a:pt x="61" y="11"/>
                    </a:lnTo>
                    <a:lnTo>
                      <a:pt x="56" y="13"/>
                    </a:lnTo>
                    <a:lnTo>
                      <a:pt x="50" y="20"/>
                    </a:lnTo>
                    <a:lnTo>
                      <a:pt x="38" y="26"/>
                    </a:lnTo>
                    <a:lnTo>
                      <a:pt x="36" y="31"/>
                    </a:lnTo>
                    <a:lnTo>
                      <a:pt x="32" y="31"/>
                    </a:lnTo>
                    <a:lnTo>
                      <a:pt x="27" y="37"/>
                    </a:lnTo>
                    <a:lnTo>
                      <a:pt x="25" y="39"/>
                    </a:lnTo>
                    <a:lnTo>
                      <a:pt x="25" y="41"/>
                    </a:lnTo>
                    <a:lnTo>
                      <a:pt x="23" y="43"/>
                    </a:lnTo>
                    <a:lnTo>
                      <a:pt x="20" y="48"/>
                    </a:lnTo>
                    <a:lnTo>
                      <a:pt x="16" y="54"/>
                    </a:lnTo>
                    <a:lnTo>
                      <a:pt x="10" y="67"/>
                    </a:lnTo>
                    <a:lnTo>
                      <a:pt x="7" y="67"/>
                    </a:lnTo>
                    <a:lnTo>
                      <a:pt x="7" y="69"/>
                    </a:lnTo>
                    <a:lnTo>
                      <a:pt x="5" y="84"/>
                    </a:lnTo>
                    <a:lnTo>
                      <a:pt x="3" y="88"/>
                    </a:lnTo>
                    <a:lnTo>
                      <a:pt x="0" y="88"/>
                    </a:lnTo>
                    <a:lnTo>
                      <a:pt x="0" y="91"/>
                    </a:lnTo>
                    <a:lnTo>
                      <a:pt x="0" y="93"/>
                    </a:lnTo>
                    <a:lnTo>
                      <a:pt x="3" y="101"/>
                    </a:lnTo>
                    <a:lnTo>
                      <a:pt x="10" y="125"/>
                    </a:lnTo>
                    <a:lnTo>
                      <a:pt x="12" y="129"/>
                    </a:lnTo>
                    <a:lnTo>
                      <a:pt x="16" y="129"/>
                    </a:lnTo>
                    <a:lnTo>
                      <a:pt x="16" y="131"/>
                    </a:lnTo>
                    <a:lnTo>
                      <a:pt x="16" y="134"/>
                    </a:lnTo>
                    <a:lnTo>
                      <a:pt x="16" y="136"/>
                    </a:lnTo>
                    <a:lnTo>
                      <a:pt x="18" y="140"/>
                    </a:lnTo>
                    <a:lnTo>
                      <a:pt x="23" y="150"/>
                    </a:lnTo>
                    <a:lnTo>
                      <a:pt x="23" y="166"/>
                    </a:lnTo>
                    <a:lnTo>
                      <a:pt x="23" y="174"/>
                    </a:lnTo>
                    <a:lnTo>
                      <a:pt x="25" y="182"/>
                    </a:lnTo>
                    <a:lnTo>
                      <a:pt x="27" y="189"/>
                    </a:lnTo>
                    <a:lnTo>
                      <a:pt x="32" y="191"/>
                    </a:lnTo>
                    <a:lnTo>
                      <a:pt x="36" y="196"/>
                    </a:lnTo>
                    <a:lnTo>
                      <a:pt x="41" y="198"/>
                    </a:lnTo>
                    <a:lnTo>
                      <a:pt x="45" y="200"/>
                    </a:lnTo>
                    <a:lnTo>
                      <a:pt x="50" y="204"/>
                    </a:lnTo>
                    <a:lnTo>
                      <a:pt x="61" y="211"/>
                    </a:lnTo>
                    <a:lnTo>
                      <a:pt x="63" y="213"/>
                    </a:lnTo>
                    <a:lnTo>
                      <a:pt x="63" y="215"/>
                    </a:lnTo>
                    <a:lnTo>
                      <a:pt x="67" y="221"/>
                    </a:lnTo>
                    <a:lnTo>
                      <a:pt x="76" y="228"/>
                    </a:lnTo>
                    <a:lnTo>
                      <a:pt x="81" y="230"/>
                    </a:lnTo>
                    <a:lnTo>
                      <a:pt x="87" y="238"/>
                    </a:lnTo>
                    <a:lnTo>
                      <a:pt x="103" y="251"/>
                    </a:lnTo>
                    <a:lnTo>
                      <a:pt x="103" y="251"/>
                    </a:lnTo>
                    <a:lnTo>
                      <a:pt x="103" y="249"/>
                    </a:lnTo>
                    <a:lnTo>
                      <a:pt x="103" y="247"/>
                    </a:lnTo>
                    <a:lnTo>
                      <a:pt x="107" y="251"/>
                    </a:lnTo>
                    <a:lnTo>
                      <a:pt x="110" y="253"/>
                    </a:lnTo>
                    <a:lnTo>
                      <a:pt x="107" y="253"/>
                    </a:lnTo>
                    <a:lnTo>
                      <a:pt x="105" y="253"/>
                    </a:lnTo>
                    <a:lnTo>
                      <a:pt x="107" y="253"/>
                    </a:lnTo>
                    <a:lnTo>
                      <a:pt x="107" y="255"/>
                    </a:lnTo>
                    <a:lnTo>
                      <a:pt x="112" y="255"/>
                    </a:lnTo>
                    <a:lnTo>
                      <a:pt x="112" y="258"/>
                    </a:lnTo>
                    <a:lnTo>
                      <a:pt x="112" y="260"/>
                    </a:lnTo>
                    <a:lnTo>
                      <a:pt x="112" y="262"/>
                    </a:lnTo>
                    <a:lnTo>
                      <a:pt x="114" y="266"/>
                    </a:lnTo>
                    <a:lnTo>
                      <a:pt x="116" y="268"/>
                    </a:lnTo>
                    <a:lnTo>
                      <a:pt x="125" y="271"/>
                    </a:lnTo>
                    <a:lnTo>
                      <a:pt x="128" y="273"/>
                    </a:lnTo>
                    <a:lnTo>
                      <a:pt x="132" y="275"/>
                    </a:lnTo>
                    <a:lnTo>
                      <a:pt x="134" y="279"/>
                    </a:lnTo>
                    <a:lnTo>
                      <a:pt x="141" y="286"/>
                    </a:lnTo>
                    <a:lnTo>
                      <a:pt x="148" y="287"/>
                    </a:lnTo>
                    <a:lnTo>
                      <a:pt x="152" y="287"/>
                    </a:lnTo>
                    <a:lnTo>
                      <a:pt x="154" y="287"/>
                    </a:lnTo>
                    <a:lnTo>
                      <a:pt x="156" y="287"/>
                    </a:lnTo>
                    <a:lnTo>
                      <a:pt x="161" y="287"/>
                    </a:lnTo>
                    <a:lnTo>
                      <a:pt x="172" y="287"/>
                    </a:lnTo>
                    <a:lnTo>
                      <a:pt x="181" y="286"/>
                    </a:lnTo>
                    <a:lnTo>
                      <a:pt x="185" y="281"/>
                    </a:lnTo>
                    <a:lnTo>
                      <a:pt x="190" y="275"/>
                    </a:lnTo>
                    <a:lnTo>
                      <a:pt x="197" y="266"/>
                    </a:lnTo>
                    <a:lnTo>
                      <a:pt x="197" y="262"/>
                    </a:lnTo>
                    <a:lnTo>
                      <a:pt x="197" y="225"/>
                    </a:lnTo>
                    <a:lnTo>
                      <a:pt x="199" y="219"/>
                    </a:lnTo>
                    <a:lnTo>
                      <a:pt x="199" y="213"/>
                    </a:lnTo>
                    <a:lnTo>
                      <a:pt x="199" y="209"/>
                    </a:lnTo>
                    <a:lnTo>
                      <a:pt x="201" y="206"/>
                    </a:lnTo>
                    <a:lnTo>
                      <a:pt x="205" y="204"/>
                    </a:lnTo>
                    <a:lnTo>
                      <a:pt x="210" y="204"/>
                    </a:lnTo>
                    <a:lnTo>
                      <a:pt x="214" y="206"/>
                    </a:lnTo>
                    <a:lnTo>
                      <a:pt x="219" y="209"/>
                    </a:lnTo>
                    <a:lnTo>
                      <a:pt x="223" y="211"/>
                    </a:lnTo>
                    <a:lnTo>
                      <a:pt x="230" y="215"/>
                    </a:lnTo>
                    <a:lnTo>
                      <a:pt x="237" y="223"/>
                    </a:lnTo>
                    <a:lnTo>
                      <a:pt x="239" y="225"/>
                    </a:lnTo>
                    <a:lnTo>
                      <a:pt x="241" y="225"/>
                    </a:lnTo>
                    <a:lnTo>
                      <a:pt x="254" y="225"/>
                    </a:lnTo>
                    <a:lnTo>
                      <a:pt x="261" y="225"/>
                    </a:lnTo>
                    <a:lnTo>
                      <a:pt x="263" y="225"/>
                    </a:lnTo>
                    <a:lnTo>
                      <a:pt x="272" y="221"/>
                    </a:lnTo>
                    <a:lnTo>
                      <a:pt x="274" y="217"/>
                    </a:lnTo>
                    <a:lnTo>
                      <a:pt x="276" y="213"/>
                    </a:lnTo>
                    <a:lnTo>
                      <a:pt x="279" y="202"/>
                    </a:lnTo>
                    <a:lnTo>
                      <a:pt x="276" y="198"/>
                    </a:lnTo>
                    <a:lnTo>
                      <a:pt x="274" y="196"/>
                    </a:lnTo>
                    <a:lnTo>
                      <a:pt x="270" y="189"/>
                    </a:lnTo>
                    <a:lnTo>
                      <a:pt x="268" y="182"/>
                    </a:lnTo>
                    <a:lnTo>
                      <a:pt x="268" y="172"/>
                    </a:lnTo>
                    <a:lnTo>
                      <a:pt x="268" y="170"/>
                    </a:lnTo>
                    <a:lnTo>
                      <a:pt x="268" y="166"/>
                    </a:lnTo>
                    <a:lnTo>
                      <a:pt x="261" y="155"/>
                    </a:lnTo>
                    <a:lnTo>
                      <a:pt x="259" y="153"/>
                    </a:lnTo>
                    <a:lnTo>
                      <a:pt x="257" y="153"/>
                    </a:lnTo>
                    <a:lnTo>
                      <a:pt x="254" y="134"/>
                    </a:lnTo>
                    <a:lnTo>
                      <a:pt x="252" y="129"/>
                    </a:lnTo>
                    <a:lnTo>
                      <a:pt x="239" y="116"/>
                    </a:lnTo>
                    <a:lnTo>
                      <a:pt x="237" y="112"/>
                    </a:lnTo>
                    <a:lnTo>
                      <a:pt x="237" y="9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137">
                <a:extLst>
                  <a:ext uri="{FF2B5EF4-FFF2-40B4-BE49-F238E27FC236}">
                    <a16:creationId xmlns:a16="http://schemas.microsoft.com/office/drawing/2014/main" id="{7633B759-8AF9-4F8A-A2CA-A3E4B2AFB870}"/>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38">
                <a:extLst>
                  <a:ext uri="{FF2B5EF4-FFF2-40B4-BE49-F238E27FC236}">
                    <a16:creationId xmlns:a16="http://schemas.microsoft.com/office/drawing/2014/main" id="{00BB7398-485A-43A2-98D0-0B0DCEFD988D}"/>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Freeform 139">
                <a:extLst>
                  <a:ext uri="{FF2B5EF4-FFF2-40B4-BE49-F238E27FC236}">
                    <a16:creationId xmlns:a16="http://schemas.microsoft.com/office/drawing/2014/main" id="{38D5878F-ACE5-4CBC-BED2-A9A83AE5DBF1}"/>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40">
                <a:extLst>
                  <a:ext uri="{FF2B5EF4-FFF2-40B4-BE49-F238E27FC236}">
                    <a16:creationId xmlns:a16="http://schemas.microsoft.com/office/drawing/2014/main" id="{EC235B7D-7121-482F-AE65-896D69898E0D}"/>
                  </a:ext>
                </a:extLst>
              </p:cNvPr>
              <p:cNvSpPr>
                <a:spLocks/>
              </p:cNvSpPr>
              <p:nvPr/>
            </p:nvSpPr>
            <p:spPr bwMode="auto">
              <a:xfrm>
                <a:off x="5726" y="668"/>
                <a:ext cx="305" cy="269"/>
              </a:xfrm>
              <a:custGeom>
                <a:avLst/>
                <a:gdLst>
                  <a:gd name="T0" fmla="*/ 212 w 305"/>
                  <a:gd name="T1" fmla="*/ 49 h 269"/>
                  <a:gd name="T2" fmla="*/ 207 w 305"/>
                  <a:gd name="T3" fmla="*/ 51 h 269"/>
                  <a:gd name="T4" fmla="*/ 196 w 305"/>
                  <a:gd name="T5" fmla="*/ 47 h 269"/>
                  <a:gd name="T6" fmla="*/ 189 w 305"/>
                  <a:gd name="T7" fmla="*/ 38 h 269"/>
                  <a:gd name="T8" fmla="*/ 167 w 305"/>
                  <a:gd name="T9" fmla="*/ 6 h 269"/>
                  <a:gd name="T10" fmla="*/ 159 w 305"/>
                  <a:gd name="T11" fmla="*/ 2 h 269"/>
                  <a:gd name="T12" fmla="*/ 144 w 305"/>
                  <a:gd name="T13" fmla="*/ 2 h 269"/>
                  <a:gd name="T14" fmla="*/ 125 w 305"/>
                  <a:gd name="T15" fmla="*/ 2 h 269"/>
                  <a:gd name="T16" fmla="*/ 123 w 305"/>
                  <a:gd name="T17" fmla="*/ 17 h 269"/>
                  <a:gd name="T18" fmla="*/ 119 w 305"/>
                  <a:gd name="T19" fmla="*/ 26 h 269"/>
                  <a:gd name="T20" fmla="*/ 107 w 305"/>
                  <a:gd name="T21" fmla="*/ 32 h 269"/>
                  <a:gd name="T22" fmla="*/ 87 w 305"/>
                  <a:gd name="T23" fmla="*/ 30 h 269"/>
                  <a:gd name="T24" fmla="*/ 82 w 305"/>
                  <a:gd name="T25" fmla="*/ 28 h 269"/>
                  <a:gd name="T26" fmla="*/ 69 w 305"/>
                  <a:gd name="T27" fmla="*/ 15 h 269"/>
                  <a:gd name="T28" fmla="*/ 62 w 305"/>
                  <a:gd name="T29" fmla="*/ 11 h 269"/>
                  <a:gd name="T30" fmla="*/ 50 w 305"/>
                  <a:gd name="T31" fmla="*/ 8 h 269"/>
                  <a:gd name="T32" fmla="*/ 46 w 305"/>
                  <a:gd name="T33" fmla="*/ 13 h 269"/>
                  <a:gd name="T34" fmla="*/ 44 w 305"/>
                  <a:gd name="T35" fmla="*/ 26 h 269"/>
                  <a:gd name="T36" fmla="*/ 41 w 305"/>
                  <a:gd name="T37" fmla="*/ 67 h 269"/>
                  <a:gd name="T38" fmla="*/ 37 w 305"/>
                  <a:gd name="T39" fmla="*/ 79 h 269"/>
                  <a:gd name="T40" fmla="*/ 25 w 305"/>
                  <a:gd name="T41" fmla="*/ 90 h 269"/>
                  <a:gd name="T42" fmla="*/ 5 w 305"/>
                  <a:gd name="T43" fmla="*/ 92 h 269"/>
                  <a:gd name="T44" fmla="*/ 0 w 305"/>
                  <a:gd name="T45" fmla="*/ 92 h 269"/>
                  <a:gd name="T46" fmla="*/ 16 w 305"/>
                  <a:gd name="T47" fmla="*/ 124 h 269"/>
                  <a:gd name="T48" fmla="*/ 48 w 305"/>
                  <a:gd name="T49" fmla="*/ 171 h 269"/>
                  <a:gd name="T50" fmla="*/ 59 w 305"/>
                  <a:gd name="T51" fmla="*/ 201 h 269"/>
                  <a:gd name="T52" fmla="*/ 69 w 305"/>
                  <a:gd name="T53" fmla="*/ 255 h 269"/>
                  <a:gd name="T54" fmla="*/ 82 w 305"/>
                  <a:gd name="T55" fmla="*/ 246 h 269"/>
                  <a:gd name="T56" fmla="*/ 92 w 305"/>
                  <a:gd name="T57" fmla="*/ 225 h 269"/>
                  <a:gd name="T58" fmla="*/ 150 w 305"/>
                  <a:gd name="T59" fmla="*/ 257 h 269"/>
                  <a:gd name="T60" fmla="*/ 216 w 305"/>
                  <a:gd name="T61" fmla="*/ 269 h 269"/>
                  <a:gd name="T62" fmla="*/ 221 w 305"/>
                  <a:gd name="T63" fmla="*/ 261 h 269"/>
                  <a:gd name="T64" fmla="*/ 232 w 305"/>
                  <a:gd name="T65" fmla="*/ 248 h 269"/>
                  <a:gd name="T66" fmla="*/ 241 w 305"/>
                  <a:gd name="T67" fmla="*/ 242 h 269"/>
                  <a:gd name="T68" fmla="*/ 239 w 305"/>
                  <a:gd name="T69" fmla="*/ 234 h 269"/>
                  <a:gd name="T70" fmla="*/ 239 w 305"/>
                  <a:gd name="T71" fmla="*/ 225 h 269"/>
                  <a:gd name="T72" fmla="*/ 248 w 305"/>
                  <a:gd name="T73" fmla="*/ 214 h 269"/>
                  <a:gd name="T74" fmla="*/ 252 w 305"/>
                  <a:gd name="T75" fmla="*/ 210 h 269"/>
                  <a:gd name="T76" fmla="*/ 266 w 305"/>
                  <a:gd name="T77" fmla="*/ 197 h 269"/>
                  <a:gd name="T78" fmla="*/ 269 w 305"/>
                  <a:gd name="T79" fmla="*/ 188 h 269"/>
                  <a:gd name="T80" fmla="*/ 275 w 305"/>
                  <a:gd name="T81" fmla="*/ 165 h 269"/>
                  <a:gd name="T82" fmla="*/ 291 w 305"/>
                  <a:gd name="T83" fmla="*/ 148 h 269"/>
                  <a:gd name="T84" fmla="*/ 296 w 305"/>
                  <a:gd name="T85" fmla="*/ 145 h 269"/>
                  <a:gd name="T86" fmla="*/ 305 w 305"/>
                  <a:gd name="T87" fmla="*/ 139 h 269"/>
                  <a:gd name="T88" fmla="*/ 305 w 305"/>
                  <a:gd name="T89" fmla="*/ 135 h 269"/>
                  <a:gd name="T90" fmla="*/ 294 w 305"/>
                  <a:gd name="T91" fmla="*/ 97 h 269"/>
                  <a:gd name="T92" fmla="*/ 284 w 305"/>
                  <a:gd name="T93" fmla="*/ 90 h 269"/>
                  <a:gd name="T94" fmla="*/ 262 w 305"/>
                  <a:gd name="T95" fmla="*/ 79 h 269"/>
                  <a:gd name="T96" fmla="*/ 248 w 305"/>
                  <a:gd name="T97" fmla="*/ 67 h 269"/>
                  <a:gd name="T98" fmla="*/ 230 w 305"/>
                  <a:gd name="T99" fmla="*/ 45 h 269"/>
                  <a:gd name="T100" fmla="*/ 223 w 305"/>
                  <a:gd name="T101" fmla="*/ 43 h 269"/>
                  <a:gd name="T102" fmla="*/ 216 w 305"/>
                  <a:gd name="T103" fmla="*/ 4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5" h="269">
                    <a:moveTo>
                      <a:pt x="212" y="49"/>
                    </a:moveTo>
                    <a:lnTo>
                      <a:pt x="212" y="49"/>
                    </a:lnTo>
                    <a:lnTo>
                      <a:pt x="209" y="51"/>
                    </a:lnTo>
                    <a:lnTo>
                      <a:pt x="207" y="51"/>
                    </a:lnTo>
                    <a:lnTo>
                      <a:pt x="202" y="49"/>
                    </a:lnTo>
                    <a:lnTo>
                      <a:pt x="196" y="47"/>
                    </a:lnTo>
                    <a:lnTo>
                      <a:pt x="192" y="45"/>
                    </a:lnTo>
                    <a:lnTo>
                      <a:pt x="189" y="38"/>
                    </a:lnTo>
                    <a:lnTo>
                      <a:pt x="184" y="34"/>
                    </a:lnTo>
                    <a:lnTo>
                      <a:pt x="167" y="6"/>
                    </a:lnTo>
                    <a:lnTo>
                      <a:pt x="164" y="4"/>
                    </a:lnTo>
                    <a:lnTo>
                      <a:pt x="159" y="2"/>
                    </a:lnTo>
                    <a:lnTo>
                      <a:pt x="157" y="2"/>
                    </a:lnTo>
                    <a:lnTo>
                      <a:pt x="144" y="2"/>
                    </a:lnTo>
                    <a:lnTo>
                      <a:pt x="125" y="0"/>
                    </a:lnTo>
                    <a:lnTo>
                      <a:pt x="125" y="2"/>
                    </a:lnTo>
                    <a:lnTo>
                      <a:pt x="125" y="6"/>
                    </a:lnTo>
                    <a:lnTo>
                      <a:pt x="123" y="17"/>
                    </a:lnTo>
                    <a:lnTo>
                      <a:pt x="123" y="21"/>
                    </a:lnTo>
                    <a:lnTo>
                      <a:pt x="119" y="26"/>
                    </a:lnTo>
                    <a:lnTo>
                      <a:pt x="112" y="30"/>
                    </a:lnTo>
                    <a:lnTo>
                      <a:pt x="107" y="32"/>
                    </a:lnTo>
                    <a:lnTo>
                      <a:pt x="103" y="32"/>
                    </a:lnTo>
                    <a:lnTo>
                      <a:pt x="87" y="30"/>
                    </a:lnTo>
                    <a:lnTo>
                      <a:pt x="84" y="30"/>
                    </a:lnTo>
                    <a:lnTo>
                      <a:pt x="82" y="28"/>
                    </a:lnTo>
                    <a:lnTo>
                      <a:pt x="75" y="19"/>
                    </a:lnTo>
                    <a:lnTo>
                      <a:pt x="69" y="15"/>
                    </a:lnTo>
                    <a:lnTo>
                      <a:pt x="64" y="13"/>
                    </a:lnTo>
                    <a:lnTo>
                      <a:pt x="62" y="11"/>
                    </a:lnTo>
                    <a:lnTo>
                      <a:pt x="55" y="8"/>
                    </a:lnTo>
                    <a:lnTo>
                      <a:pt x="50" y="8"/>
                    </a:lnTo>
                    <a:lnTo>
                      <a:pt x="48" y="11"/>
                    </a:lnTo>
                    <a:lnTo>
                      <a:pt x="46" y="13"/>
                    </a:lnTo>
                    <a:lnTo>
                      <a:pt x="44" y="17"/>
                    </a:lnTo>
                    <a:lnTo>
                      <a:pt x="44" y="26"/>
                    </a:lnTo>
                    <a:lnTo>
                      <a:pt x="44" y="30"/>
                    </a:lnTo>
                    <a:lnTo>
                      <a:pt x="41" y="67"/>
                    </a:lnTo>
                    <a:lnTo>
                      <a:pt x="41" y="70"/>
                    </a:lnTo>
                    <a:lnTo>
                      <a:pt x="37" y="79"/>
                    </a:lnTo>
                    <a:lnTo>
                      <a:pt x="30" y="86"/>
                    </a:lnTo>
                    <a:lnTo>
                      <a:pt x="25" y="90"/>
                    </a:lnTo>
                    <a:lnTo>
                      <a:pt x="16" y="92"/>
                    </a:lnTo>
                    <a:lnTo>
                      <a:pt x="5" y="92"/>
                    </a:lnTo>
                    <a:lnTo>
                      <a:pt x="0" y="92"/>
                    </a:lnTo>
                    <a:lnTo>
                      <a:pt x="0" y="92"/>
                    </a:lnTo>
                    <a:lnTo>
                      <a:pt x="16" y="111"/>
                    </a:lnTo>
                    <a:lnTo>
                      <a:pt x="16" y="124"/>
                    </a:lnTo>
                    <a:lnTo>
                      <a:pt x="37" y="148"/>
                    </a:lnTo>
                    <a:lnTo>
                      <a:pt x="48" y="171"/>
                    </a:lnTo>
                    <a:lnTo>
                      <a:pt x="48" y="193"/>
                    </a:lnTo>
                    <a:lnTo>
                      <a:pt x="59" y="201"/>
                    </a:lnTo>
                    <a:lnTo>
                      <a:pt x="59" y="255"/>
                    </a:lnTo>
                    <a:lnTo>
                      <a:pt x="69" y="255"/>
                    </a:lnTo>
                    <a:lnTo>
                      <a:pt x="75" y="250"/>
                    </a:lnTo>
                    <a:lnTo>
                      <a:pt x="82" y="246"/>
                    </a:lnTo>
                    <a:lnTo>
                      <a:pt x="89" y="235"/>
                    </a:lnTo>
                    <a:lnTo>
                      <a:pt x="92" y="225"/>
                    </a:lnTo>
                    <a:lnTo>
                      <a:pt x="144" y="257"/>
                    </a:lnTo>
                    <a:lnTo>
                      <a:pt x="150" y="257"/>
                    </a:lnTo>
                    <a:lnTo>
                      <a:pt x="212" y="269"/>
                    </a:lnTo>
                    <a:lnTo>
                      <a:pt x="216" y="269"/>
                    </a:lnTo>
                    <a:lnTo>
                      <a:pt x="219" y="268"/>
                    </a:lnTo>
                    <a:lnTo>
                      <a:pt x="221" y="261"/>
                    </a:lnTo>
                    <a:lnTo>
                      <a:pt x="221" y="255"/>
                    </a:lnTo>
                    <a:lnTo>
                      <a:pt x="232" y="248"/>
                    </a:lnTo>
                    <a:lnTo>
                      <a:pt x="244" y="242"/>
                    </a:lnTo>
                    <a:lnTo>
                      <a:pt x="241" y="242"/>
                    </a:lnTo>
                    <a:lnTo>
                      <a:pt x="239" y="240"/>
                    </a:lnTo>
                    <a:lnTo>
                      <a:pt x="239" y="234"/>
                    </a:lnTo>
                    <a:lnTo>
                      <a:pt x="239" y="231"/>
                    </a:lnTo>
                    <a:lnTo>
                      <a:pt x="239" y="225"/>
                    </a:lnTo>
                    <a:lnTo>
                      <a:pt x="246" y="218"/>
                    </a:lnTo>
                    <a:lnTo>
                      <a:pt x="248" y="214"/>
                    </a:lnTo>
                    <a:lnTo>
                      <a:pt x="248" y="212"/>
                    </a:lnTo>
                    <a:lnTo>
                      <a:pt x="252" y="210"/>
                    </a:lnTo>
                    <a:lnTo>
                      <a:pt x="255" y="205"/>
                    </a:lnTo>
                    <a:lnTo>
                      <a:pt x="266" y="197"/>
                    </a:lnTo>
                    <a:lnTo>
                      <a:pt x="269" y="193"/>
                    </a:lnTo>
                    <a:lnTo>
                      <a:pt x="269" y="188"/>
                    </a:lnTo>
                    <a:lnTo>
                      <a:pt x="273" y="175"/>
                    </a:lnTo>
                    <a:lnTo>
                      <a:pt x="275" y="165"/>
                    </a:lnTo>
                    <a:lnTo>
                      <a:pt x="282" y="156"/>
                    </a:lnTo>
                    <a:lnTo>
                      <a:pt x="291" y="148"/>
                    </a:lnTo>
                    <a:lnTo>
                      <a:pt x="294" y="145"/>
                    </a:lnTo>
                    <a:lnTo>
                      <a:pt x="296" y="145"/>
                    </a:lnTo>
                    <a:lnTo>
                      <a:pt x="300" y="141"/>
                    </a:lnTo>
                    <a:lnTo>
                      <a:pt x="305" y="139"/>
                    </a:lnTo>
                    <a:lnTo>
                      <a:pt x="305" y="137"/>
                    </a:lnTo>
                    <a:lnTo>
                      <a:pt x="305" y="135"/>
                    </a:lnTo>
                    <a:lnTo>
                      <a:pt x="300" y="113"/>
                    </a:lnTo>
                    <a:lnTo>
                      <a:pt x="294" y="97"/>
                    </a:lnTo>
                    <a:lnTo>
                      <a:pt x="289" y="92"/>
                    </a:lnTo>
                    <a:lnTo>
                      <a:pt x="284" y="90"/>
                    </a:lnTo>
                    <a:lnTo>
                      <a:pt x="277" y="88"/>
                    </a:lnTo>
                    <a:lnTo>
                      <a:pt x="262" y="79"/>
                    </a:lnTo>
                    <a:lnTo>
                      <a:pt x="255" y="73"/>
                    </a:lnTo>
                    <a:lnTo>
                      <a:pt x="248" y="67"/>
                    </a:lnTo>
                    <a:lnTo>
                      <a:pt x="246" y="64"/>
                    </a:lnTo>
                    <a:lnTo>
                      <a:pt x="230" y="45"/>
                    </a:lnTo>
                    <a:lnTo>
                      <a:pt x="225" y="43"/>
                    </a:lnTo>
                    <a:lnTo>
                      <a:pt x="223" y="43"/>
                    </a:lnTo>
                    <a:lnTo>
                      <a:pt x="221" y="43"/>
                    </a:lnTo>
                    <a:lnTo>
                      <a:pt x="216" y="45"/>
                    </a:lnTo>
                    <a:lnTo>
                      <a:pt x="212" y="49"/>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Freeform 141">
                <a:extLst>
                  <a:ext uri="{FF2B5EF4-FFF2-40B4-BE49-F238E27FC236}">
                    <a16:creationId xmlns:a16="http://schemas.microsoft.com/office/drawing/2014/main" id="{278506C9-3E0F-496A-81FF-67FBD0BDEDA3}"/>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42">
                <a:extLst>
                  <a:ext uri="{FF2B5EF4-FFF2-40B4-BE49-F238E27FC236}">
                    <a16:creationId xmlns:a16="http://schemas.microsoft.com/office/drawing/2014/main" id="{78D146FB-2CBC-4B60-97A0-A9304892E7A7}"/>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Freeform 143">
                <a:extLst>
                  <a:ext uri="{FF2B5EF4-FFF2-40B4-BE49-F238E27FC236}">
                    <a16:creationId xmlns:a16="http://schemas.microsoft.com/office/drawing/2014/main" id="{5271093D-3A7D-4410-B728-E6BC724C49BD}"/>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Freeform 144">
                <a:extLst>
                  <a:ext uri="{FF2B5EF4-FFF2-40B4-BE49-F238E27FC236}">
                    <a16:creationId xmlns:a16="http://schemas.microsoft.com/office/drawing/2014/main" id="{B36BCC48-1BCA-4633-AF70-2DC5D83A84F9}"/>
                  </a:ext>
                </a:extLst>
              </p:cNvPr>
              <p:cNvSpPr>
                <a:spLocks/>
              </p:cNvSpPr>
              <p:nvPr/>
            </p:nvSpPr>
            <p:spPr bwMode="auto">
              <a:xfrm>
                <a:off x="5691" y="763"/>
                <a:ext cx="679" cy="644"/>
              </a:xfrm>
              <a:custGeom>
                <a:avLst/>
                <a:gdLst>
                  <a:gd name="T0" fmla="*/ 291 w 679"/>
                  <a:gd name="T1" fmla="*/ 168 h 644"/>
                  <a:gd name="T2" fmla="*/ 248 w 679"/>
                  <a:gd name="T3" fmla="*/ 170 h 644"/>
                  <a:gd name="T4" fmla="*/ 121 w 679"/>
                  <a:gd name="T5" fmla="*/ 147 h 644"/>
                  <a:gd name="T6" fmla="*/ 81 w 679"/>
                  <a:gd name="T7" fmla="*/ 80 h 644"/>
                  <a:gd name="T8" fmla="*/ 18 w 679"/>
                  <a:gd name="T9" fmla="*/ 27 h 644"/>
                  <a:gd name="T10" fmla="*/ 18 w 679"/>
                  <a:gd name="T11" fmla="*/ 46 h 644"/>
                  <a:gd name="T12" fmla="*/ 5 w 679"/>
                  <a:gd name="T13" fmla="*/ 80 h 644"/>
                  <a:gd name="T14" fmla="*/ 18 w 679"/>
                  <a:gd name="T15" fmla="*/ 110 h 644"/>
                  <a:gd name="T16" fmla="*/ 7 w 679"/>
                  <a:gd name="T17" fmla="*/ 153 h 644"/>
                  <a:gd name="T18" fmla="*/ 7 w 679"/>
                  <a:gd name="T19" fmla="*/ 201 h 644"/>
                  <a:gd name="T20" fmla="*/ 30 w 679"/>
                  <a:gd name="T21" fmla="*/ 217 h 644"/>
                  <a:gd name="T22" fmla="*/ 12 w 679"/>
                  <a:gd name="T23" fmla="*/ 258 h 644"/>
                  <a:gd name="T24" fmla="*/ 14 w 679"/>
                  <a:gd name="T25" fmla="*/ 282 h 644"/>
                  <a:gd name="T26" fmla="*/ 18 w 679"/>
                  <a:gd name="T27" fmla="*/ 321 h 644"/>
                  <a:gd name="T28" fmla="*/ 10 w 679"/>
                  <a:gd name="T29" fmla="*/ 359 h 644"/>
                  <a:gd name="T30" fmla="*/ 43 w 679"/>
                  <a:gd name="T31" fmla="*/ 353 h 644"/>
                  <a:gd name="T32" fmla="*/ 63 w 679"/>
                  <a:gd name="T33" fmla="*/ 348 h 644"/>
                  <a:gd name="T34" fmla="*/ 112 w 679"/>
                  <a:gd name="T35" fmla="*/ 376 h 644"/>
                  <a:gd name="T36" fmla="*/ 159 w 679"/>
                  <a:gd name="T37" fmla="*/ 408 h 644"/>
                  <a:gd name="T38" fmla="*/ 121 w 679"/>
                  <a:gd name="T39" fmla="*/ 458 h 644"/>
                  <a:gd name="T40" fmla="*/ 103 w 679"/>
                  <a:gd name="T41" fmla="*/ 475 h 644"/>
                  <a:gd name="T42" fmla="*/ 88 w 679"/>
                  <a:gd name="T43" fmla="*/ 518 h 644"/>
                  <a:gd name="T44" fmla="*/ 76 w 679"/>
                  <a:gd name="T45" fmla="*/ 548 h 644"/>
                  <a:gd name="T46" fmla="*/ 70 w 679"/>
                  <a:gd name="T47" fmla="*/ 578 h 644"/>
                  <a:gd name="T48" fmla="*/ 117 w 679"/>
                  <a:gd name="T49" fmla="*/ 608 h 644"/>
                  <a:gd name="T50" fmla="*/ 146 w 679"/>
                  <a:gd name="T51" fmla="*/ 582 h 644"/>
                  <a:gd name="T52" fmla="*/ 121 w 679"/>
                  <a:gd name="T53" fmla="*/ 535 h 644"/>
                  <a:gd name="T54" fmla="*/ 135 w 679"/>
                  <a:gd name="T55" fmla="*/ 499 h 644"/>
                  <a:gd name="T56" fmla="*/ 161 w 679"/>
                  <a:gd name="T57" fmla="*/ 512 h 644"/>
                  <a:gd name="T58" fmla="*/ 199 w 679"/>
                  <a:gd name="T59" fmla="*/ 518 h 644"/>
                  <a:gd name="T60" fmla="*/ 262 w 679"/>
                  <a:gd name="T61" fmla="*/ 507 h 644"/>
                  <a:gd name="T62" fmla="*/ 315 w 679"/>
                  <a:gd name="T63" fmla="*/ 524 h 644"/>
                  <a:gd name="T64" fmla="*/ 329 w 679"/>
                  <a:gd name="T65" fmla="*/ 542 h 644"/>
                  <a:gd name="T66" fmla="*/ 380 w 679"/>
                  <a:gd name="T67" fmla="*/ 533 h 644"/>
                  <a:gd name="T68" fmla="*/ 418 w 679"/>
                  <a:gd name="T69" fmla="*/ 552 h 644"/>
                  <a:gd name="T70" fmla="*/ 447 w 679"/>
                  <a:gd name="T71" fmla="*/ 567 h 644"/>
                  <a:gd name="T72" fmla="*/ 501 w 679"/>
                  <a:gd name="T73" fmla="*/ 591 h 644"/>
                  <a:gd name="T74" fmla="*/ 512 w 679"/>
                  <a:gd name="T75" fmla="*/ 641 h 644"/>
                  <a:gd name="T76" fmla="*/ 549 w 679"/>
                  <a:gd name="T77" fmla="*/ 623 h 644"/>
                  <a:gd name="T78" fmla="*/ 563 w 679"/>
                  <a:gd name="T79" fmla="*/ 610 h 644"/>
                  <a:gd name="T80" fmla="*/ 579 w 679"/>
                  <a:gd name="T81" fmla="*/ 542 h 644"/>
                  <a:gd name="T82" fmla="*/ 608 w 679"/>
                  <a:gd name="T83" fmla="*/ 503 h 644"/>
                  <a:gd name="T84" fmla="*/ 619 w 679"/>
                  <a:gd name="T85" fmla="*/ 483 h 644"/>
                  <a:gd name="T86" fmla="*/ 668 w 679"/>
                  <a:gd name="T87" fmla="*/ 453 h 644"/>
                  <a:gd name="T88" fmla="*/ 632 w 679"/>
                  <a:gd name="T89" fmla="*/ 432 h 644"/>
                  <a:gd name="T90" fmla="*/ 634 w 679"/>
                  <a:gd name="T91" fmla="*/ 389 h 644"/>
                  <a:gd name="T92" fmla="*/ 650 w 679"/>
                  <a:gd name="T93" fmla="*/ 374 h 644"/>
                  <a:gd name="T94" fmla="*/ 643 w 679"/>
                  <a:gd name="T95" fmla="*/ 351 h 644"/>
                  <a:gd name="T96" fmla="*/ 612 w 679"/>
                  <a:gd name="T97" fmla="*/ 329 h 644"/>
                  <a:gd name="T98" fmla="*/ 579 w 679"/>
                  <a:gd name="T99" fmla="*/ 308 h 644"/>
                  <a:gd name="T100" fmla="*/ 518 w 679"/>
                  <a:gd name="T101" fmla="*/ 303 h 644"/>
                  <a:gd name="T102" fmla="*/ 483 w 679"/>
                  <a:gd name="T103" fmla="*/ 295 h 644"/>
                  <a:gd name="T104" fmla="*/ 440 w 679"/>
                  <a:gd name="T105" fmla="*/ 254 h 644"/>
                  <a:gd name="T106" fmla="*/ 391 w 679"/>
                  <a:gd name="T107" fmla="*/ 233 h 644"/>
                  <a:gd name="T108" fmla="*/ 344 w 679"/>
                  <a:gd name="T109" fmla="*/ 2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644">
                    <a:moveTo>
                      <a:pt x="309" y="194"/>
                    </a:moveTo>
                    <a:lnTo>
                      <a:pt x="309" y="194"/>
                    </a:lnTo>
                    <a:lnTo>
                      <a:pt x="304" y="183"/>
                    </a:lnTo>
                    <a:lnTo>
                      <a:pt x="302" y="179"/>
                    </a:lnTo>
                    <a:lnTo>
                      <a:pt x="300" y="177"/>
                    </a:lnTo>
                    <a:lnTo>
                      <a:pt x="295" y="170"/>
                    </a:lnTo>
                    <a:lnTo>
                      <a:pt x="291" y="168"/>
                    </a:lnTo>
                    <a:lnTo>
                      <a:pt x="284" y="168"/>
                    </a:lnTo>
                    <a:lnTo>
                      <a:pt x="282" y="168"/>
                    </a:lnTo>
                    <a:lnTo>
                      <a:pt x="282" y="166"/>
                    </a:lnTo>
                    <a:lnTo>
                      <a:pt x="271" y="153"/>
                    </a:lnTo>
                    <a:lnTo>
                      <a:pt x="262" y="158"/>
                    </a:lnTo>
                    <a:lnTo>
                      <a:pt x="248" y="164"/>
                    </a:lnTo>
                    <a:lnTo>
                      <a:pt x="248" y="170"/>
                    </a:lnTo>
                    <a:lnTo>
                      <a:pt x="248" y="177"/>
                    </a:lnTo>
                    <a:lnTo>
                      <a:pt x="246" y="179"/>
                    </a:lnTo>
                    <a:lnTo>
                      <a:pt x="242" y="179"/>
                    </a:lnTo>
                    <a:lnTo>
                      <a:pt x="181" y="166"/>
                    </a:lnTo>
                    <a:lnTo>
                      <a:pt x="175" y="166"/>
                    </a:lnTo>
                    <a:lnTo>
                      <a:pt x="123" y="134"/>
                    </a:lnTo>
                    <a:lnTo>
                      <a:pt x="121" y="147"/>
                    </a:lnTo>
                    <a:lnTo>
                      <a:pt x="115" y="155"/>
                    </a:lnTo>
                    <a:lnTo>
                      <a:pt x="108" y="160"/>
                    </a:lnTo>
                    <a:lnTo>
                      <a:pt x="101" y="164"/>
                    </a:lnTo>
                    <a:lnTo>
                      <a:pt x="92" y="164"/>
                    </a:lnTo>
                    <a:lnTo>
                      <a:pt x="92" y="110"/>
                    </a:lnTo>
                    <a:lnTo>
                      <a:pt x="81" y="102"/>
                    </a:lnTo>
                    <a:lnTo>
                      <a:pt x="81" y="80"/>
                    </a:lnTo>
                    <a:lnTo>
                      <a:pt x="70" y="54"/>
                    </a:lnTo>
                    <a:lnTo>
                      <a:pt x="50" y="31"/>
                    </a:lnTo>
                    <a:lnTo>
                      <a:pt x="50" y="18"/>
                    </a:lnTo>
                    <a:lnTo>
                      <a:pt x="36" y="0"/>
                    </a:lnTo>
                    <a:lnTo>
                      <a:pt x="34" y="0"/>
                    </a:lnTo>
                    <a:lnTo>
                      <a:pt x="21" y="22"/>
                    </a:lnTo>
                    <a:lnTo>
                      <a:pt x="18" y="27"/>
                    </a:lnTo>
                    <a:lnTo>
                      <a:pt x="14" y="33"/>
                    </a:lnTo>
                    <a:lnTo>
                      <a:pt x="14" y="35"/>
                    </a:lnTo>
                    <a:lnTo>
                      <a:pt x="14" y="37"/>
                    </a:lnTo>
                    <a:lnTo>
                      <a:pt x="14" y="40"/>
                    </a:lnTo>
                    <a:lnTo>
                      <a:pt x="14" y="41"/>
                    </a:lnTo>
                    <a:lnTo>
                      <a:pt x="14" y="43"/>
                    </a:lnTo>
                    <a:lnTo>
                      <a:pt x="18" y="46"/>
                    </a:lnTo>
                    <a:lnTo>
                      <a:pt x="18" y="50"/>
                    </a:lnTo>
                    <a:lnTo>
                      <a:pt x="14" y="52"/>
                    </a:lnTo>
                    <a:lnTo>
                      <a:pt x="14" y="56"/>
                    </a:lnTo>
                    <a:lnTo>
                      <a:pt x="10" y="61"/>
                    </a:lnTo>
                    <a:lnTo>
                      <a:pt x="7" y="67"/>
                    </a:lnTo>
                    <a:lnTo>
                      <a:pt x="5" y="74"/>
                    </a:lnTo>
                    <a:lnTo>
                      <a:pt x="5" y="80"/>
                    </a:lnTo>
                    <a:lnTo>
                      <a:pt x="7" y="84"/>
                    </a:lnTo>
                    <a:lnTo>
                      <a:pt x="10" y="91"/>
                    </a:lnTo>
                    <a:lnTo>
                      <a:pt x="14" y="93"/>
                    </a:lnTo>
                    <a:lnTo>
                      <a:pt x="18" y="95"/>
                    </a:lnTo>
                    <a:lnTo>
                      <a:pt x="18" y="97"/>
                    </a:lnTo>
                    <a:lnTo>
                      <a:pt x="18" y="108"/>
                    </a:lnTo>
                    <a:lnTo>
                      <a:pt x="18" y="110"/>
                    </a:lnTo>
                    <a:lnTo>
                      <a:pt x="18" y="110"/>
                    </a:lnTo>
                    <a:lnTo>
                      <a:pt x="18" y="119"/>
                    </a:lnTo>
                    <a:lnTo>
                      <a:pt x="14" y="125"/>
                    </a:lnTo>
                    <a:lnTo>
                      <a:pt x="12" y="127"/>
                    </a:lnTo>
                    <a:lnTo>
                      <a:pt x="5" y="147"/>
                    </a:lnTo>
                    <a:lnTo>
                      <a:pt x="5" y="149"/>
                    </a:lnTo>
                    <a:lnTo>
                      <a:pt x="7" y="153"/>
                    </a:lnTo>
                    <a:lnTo>
                      <a:pt x="3" y="153"/>
                    </a:lnTo>
                    <a:lnTo>
                      <a:pt x="0" y="174"/>
                    </a:lnTo>
                    <a:lnTo>
                      <a:pt x="3" y="190"/>
                    </a:lnTo>
                    <a:lnTo>
                      <a:pt x="5" y="194"/>
                    </a:lnTo>
                    <a:lnTo>
                      <a:pt x="7" y="194"/>
                    </a:lnTo>
                    <a:lnTo>
                      <a:pt x="7" y="196"/>
                    </a:lnTo>
                    <a:lnTo>
                      <a:pt x="7" y="201"/>
                    </a:lnTo>
                    <a:lnTo>
                      <a:pt x="14" y="201"/>
                    </a:lnTo>
                    <a:lnTo>
                      <a:pt x="18" y="201"/>
                    </a:lnTo>
                    <a:lnTo>
                      <a:pt x="21" y="202"/>
                    </a:lnTo>
                    <a:lnTo>
                      <a:pt x="25" y="204"/>
                    </a:lnTo>
                    <a:lnTo>
                      <a:pt x="30" y="207"/>
                    </a:lnTo>
                    <a:lnTo>
                      <a:pt x="30" y="211"/>
                    </a:lnTo>
                    <a:lnTo>
                      <a:pt x="30" y="217"/>
                    </a:lnTo>
                    <a:lnTo>
                      <a:pt x="28" y="220"/>
                    </a:lnTo>
                    <a:lnTo>
                      <a:pt x="25" y="226"/>
                    </a:lnTo>
                    <a:lnTo>
                      <a:pt x="23" y="228"/>
                    </a:lnTo>
                    <a:lnTo>
                      <a:pt x="21" y="233"/>
                    </a:lnTo>
                    <a:lnTo>
                      <a:pt x="18" y="237"/>
                    </a:lnTo>
                    <a:lnTo>
                      <a:pt x="14" y="247"/>
                    </a:lnTo>
                    <a:lnTo>
                      <a:pt x="12" y="258"/>
                    </a:lnTo>
                    <a:lnTo>
                      <a:pt x="10" y="263"/>
                    </a:lnTo>
                    <a:lnTo>
                      <a:pt x="7" y="263"/>
                    </a:lnTo>
                    <a:lnTo>
                      <a:pt x="7" y="265"/>
                    </a:lnTo>
                    <a:lnTo>
                      <a:pt x="7" y="273"/>
                    </a:lnTo>
                    <a:lnTo>
                      <a:pt x="10" y="273"/>
                    </a:lnTo>
                    <a:lnTo>
                      <a:pt x="10" y="276"/>
                    </a:lnTo>
                    <a:lnTo>
                      <a:pt x="14" y="282"/>
                    </a:lnTo>
                    <a:lnTo>
                      <a:pt x="18" y="284"/>
                    </a:lnTo>
                    <a:lnTo>
                      <a:pt x="23" y="286"/>
                    </a:lnTo>
                    <a:lnTo>
                      <a:pt x="30" y="288"/>
                    </a:lnTo>
                    <a:lnTo>
                      <a:pt x="25" y="299"/>
                    </a:lnTo>
                    <a:lnTo>
                      <a:pt x="21" y="306"/>
                    </a:lnTo>
                    <a:lnTo>
                      <a:pt x="18" y="310"/>
                    </a:lnTo>
                    <a:lnTo>
                      <a:pt x="18" y="321"/>
                    </a:lnTo>
                    <a:lnTo>
                      <a:pt x="18" y="329"/>
                    </a:lnTo>
                    <a:lnTo>
                      <a:pt x="18" y="340"/>
                    </a:lnTo>
                    <a:lnTo>
                      <a:pt x="14" y="342"/>
                    </a:lnTo>
                    <a:lnTo>
                      <a:pt x="10" y="346"/>
                    </a:lnTo>
                    <a:lnTo>
                      <a:pt x="7" y="348"/>
                    </a:lnTo>
                    <a:lnTo>
                      <a:pt x="7" y="353"/>
                    </a:lnTo>
                    <a:lnTo>
                      <a:pt x="10" y="359"/>
                    </a:lnTo>
                    <a:lnTo>
                      <a:pt x="14" y="362"/>
                    </a:lnTo>
                    <a:lnTo>
                      <a:pt x="23" y="363"/>
                    </a:lnTo>
                    <a:lnTo>
                      <a:pt x="34" y="363"/>
                    </a:lnTo>
                    <a:lnTo>
                      <a:pt x="36" y="362"/>
                    </a:lnTo>
                    <a:lnTo>
                      <a:pt x="41" y="359"/>
                    </a:lnTo>
                    <a:lnTo>
                      <a:pt x="43" y="357"/>
                    </a:lnTo>
                    <a:lnTo>
                      <a:pt x="43" y="353"/>
                    </a:lnTo>
                    <a:lnTo>
                      <a:pt x="46" y="348"/>
                    </a:lnTo>
                    <a:lnTo>
                      <a:pt x="50" y="346"/>
                    </a:lnTo>
                    <a:lnTo>
                      <a:pt x="50" y="344"/>
                    </a:lnTo>
                    <a:lnTo>
                      <a:pt x="52" y="344"/>
                    </a:lnTo>
                    <a:lnTo>
                      <a:pt x="56" y="344"/>
                    </a:lnTo>
                    <a:lnTo>
                      <a:pt x="59" y="344"/>
                    </a:lnTo>
                    <a:lnTo>
                      <a:pt x="63" y="348"/>
                    </a:lnTo>
                    <a:lnTo>
                      <a:pt x="66" y="348"/>
                    </a:lnTo>
                    <a:lnTo>
                      <a:pt x="70" y="357"/>
                    </a:lnTo>
                    <a:lnTo>
                      <a:pt x="76" y="365"/>
                    </a:lnTo>
                    <a:lnTo>
                      <a:pt x="88" y="365"/>
                    </a:lnTo>
                    <a:lnTo>
                      <a:pt x="97" y="365"/>
                    </a:lnTo>
                    <a:lnTo>
                      <a:pt x="103" y="370"/>
                    </a:lnTo>
                    <a:lnTo>
                      <a:pt x="112" y="376"/>
                    </a:lnTo>
                    <a:lnTo>
                      <a:pt x="115" y="381"/>
                    </a:lnTo>
                    <a:lnTo>
                      <a:pt x="119" y="385"/>
                    </a:lnTo>
                    <a:lnTo>
                      <a:pt x="135" y="394"/>
                    </a:lnTo>
                    <a:lnTo>
                      <a:pt x="150" y="400"/>
                    </a:lnTo>
                    <a:lnTo>
                      <a:pt x="155" y="402"/>
                    </a:lnTo>
                    <a:lnTo>
                      <a:pt x="157" y="404"/>
                    </a:lnTo>
                    <a:lnTo>
                      <a:pt x="159" y="408"/>
                    </a:lnTo>
                    <a:lnTo>
                      <a:pt x="159" y="413"/>
                    </a:lnTo>
                    <a:lnTo>
                      <a:pt x="159" y="437"/>
                    </a:lnTo>
                    <a:lnTo>
                      <a:pt x="157" y="437"/>
                    </a:lnTo>
                    <a:lnTo>
                      <a:pt x="141" y="445"/>
                    </a:lnTo>
                    <a:lnTo>
                      <a:pt x="123" y="453"/>
                    </a:lnTo>
                    <a:lnTo>
                      <a:pt x="123" y="456"/>
                    </a:lnTo>
                    <a:lnTo>
                      <a:pt x="121" y="458"/>
                    </a:lnTo>
                    <a:lnTo>
                      <a:pt x="121" y="462"/>
                    </a:lnTo>
                    <a:lnTo>
                      <a:pt x="119" y="464"/>
                    </a:lnTo>
                    <a:lnTo>
                      <a:pt x="117" y="469"/>
                    </a:lnTo>
                    <a:lnTo>
                      <a:pt x="112" y="469"/>
                    </a:lnTo>
                    <a:lnTo>
                      <a:pt x="108" y="473"/>
                    </a:lnTo>
                    <a:lnTo>
                      <a:pt x="108" y="473"/>
                    </a:lnTo>
                    <a:lnTo>
                      <a:pt x="103" y="475"/>
                    </a:lnTo>
                    <a:lnTo>
                      <a:pt x="101" y="480"/>
                    </a:lnTo>
                    <a:lnTo>
                      <a:pt x="99" y="482"/>
                    </a:lnTo>
                    <a:lnTo>
                      <a:pt x="97" y="490"/>
                    </a:lnTo>
                    <a:lnTo>
                      <a:pt x="97" y="503"/>
                    </a:lnTo>
                    <a:lnTo>
                      <a:pt x="94" y="505"/>
                    </a:lnTo>
                    <a:lnTo>
                      <a:pt x="90" y="512"/>
                    </a:lnTo>
                    <a:lnTo>
                      <a:pt x="88" y="518"/>
                    </a:lnTo>
                    <a:lnTo>
                      <a:pt x="83" y="533"/>
                    </a:lnTo>
                    <a:lnTo>
                      <a:pt x="83" y="535"/>
                    </a:lnTo>
                    <a:lnTo>
                      <a:pt x="83" y="535"/>
                    </a:lnTo>
                    <a:lnTo>
                      <a:pt x="85" y="542"/>
                    </a:lnTo>
                    <a:lnTo>
                      <a:pt x="83" y="544"/>
                    </a:lnTo>
                    <a:lnTo>
                      <a:pt x="83" y="548"/>
                    </a:lnTo>
                    <a:lnTo>
                      <a:pt x="76" y="548"/>
                    </a:lnTo>
                    <a:lnTo>
                      <a:pt x="70" y="552"/>
                    </a:lnTo>
                    <a:lnTo>
                      <a:pt x="63" y="559"/>
                    </a:lnTo>
                    <a:lnTo>
                      <a:pt x="59" y="565"/>
                    </a:lnTo>
                    <a:lnTo>
                      <a:pt x="59" y="567"/>
                    </a:lnTo>
                    <a:lnTo>
                      <a:pt x="63" y="569"/>
                    </a:lnTo>
                    <a:lnTo>
                      <a:pt x="66" y="574"/>
                    </a:lnTo>
                    <a:lnTo>
                      <a:pt x="70" y="578"/>
                    </a:lnTo>
                    <a:lnTo>
                      <a:pt x="81" y="587"/>
                    </a:lnTo>
                    <a:lnTo>
                      <a:pt x="90" y="593"/>
                    </a:lnTo>
                    <a:lnTo>
                      <a:pt x="94" y="595"/>
                    </a:lnTo>
                    <a:lnTo>
                      <a:pt x="99" y="598"/>
                    </a:lnTo>
                    <a:lnTo>
                      <a:pt x="108" y="600"/>
                    </a:lnTo>
                    <a:lnTo>
                      <a:pt x="112" y="606"/>
                    </a:lnTo>
                    <a:lnTo>
                      <a:pt x="117" y="608"/>
                    </a:lnTo>
                    <a:lnTo>
                      <a:pt x="123" y="610"/>
                    </a:lnTo>
                    <a:lnTo>
                      <a:pt x="128" y="610"/>
                    </a:lnTo>
                    <a:lnTo>
                      <a:pt x="128" y="608"/>
                    </a:lnTo>
                    <a:lnTo>
                      <a:pt x="130" y="606"/>
                    </a:lnTo>
                    <a:lnTo>
                      <a:pt x="141" y="591"/>
                    </a:lnTo>
                    <a:lnTo>
                      <a:pt x="146" y="587"/>
                    </a:lnTo>
                    <a:lnTo>
                      <a:pt x="146" y="582"/>
                    </a:lnTo>
                    <a:lnTo>
                      <a:pt x="141" y="578"/>
                    </a:lnTo>
                    <a:lnTo>
                      <a:pt x="130" y="571"/>
                    </a:lnTo>
                    <a:lnTo>
                      <a:pt x="123" y="565"/>
                    </a:lnTo>
                    <a:lnTo>
                      <a:pt x="121" y="561"/>
                    </a:lnTo>
                    <a:lnTo>
                      <a:pt x="121" y="555"/>
                    </a:lnTo>
                    <a:lnTo>
                      <a:pt x="123" y="546"/>
                    </a:lnTo>
                    <a:lnTo>
                      <a:pt x="121" y="535"/>
                    </a:lnTo>
                    <a:lnTo>
                      <a:pt x="119" y="526"/>
                    </a:lnTo>
                    <a:lnTo>
                      <a:pt x="117" y="518"/>
                    </a:lnTo>
                    <a:lnTo>
                      <a:pt x="117" y="518"/>
                    </a:lnTo>
                    <a:lnTo>
                      <a:pt x="117" y="516"/>
                    </a:lnTo>
                    <a:lnTo>
                      <a:pt x="123" y="505"/>
                    </a:lnTo>
                    <a:lnTo>
                      <a:pt x="135" y="503"/>
                    </a:lnTo>
                    <a:lnTo>
                      <a:pt x="135" y="499"/>
                    </a:lnTo>
                    <a:lnTo>
                      <a:pt x="137" y="496"/>
                    </a:lnTo>
                    <a:lnTo>
                      <a:pt x="141" y="494"/>
                    </a:lnTo>
                    <a:lnTo>
                      <a:pt x="150" y="494"/>
                    </a:lnTo>
                    <a:lnTo>
                      <a:pt x="155" y="496"/>
                    </a:lnTo>
                    <a:lnTo>
                      <a:pt x="157" y="503"/>
                    </a:lnTo>
                    <a:lnTo>
                      <a:pt x="159" y="507"/>
                    </a:lnTo>
                    <a:lnTo>
                      <a:pt x="161" y="512"/>
                    </a:lnTo>
                    <a:lnTo>
                      <a:pt x="168" y="518"/>
                    </a:lnTo>
                    <a:lnTo>
                      <a:pt x="175" y="523"/>
                    </a:lnTo>
                    <a:lnTo>
                      <a:pt x="177" y="524"/>
                    </a:lnTo>
                    <a:lnTo>
                      <a:pt x="181" y="524"/>
                    </a:lnTo>
                    <a:lnTo>
                      <a:pt x="190" y="523"/>
                    </a:lnTo>
                    <a:lnTo>
                      <a:pt x="195" y="520"/>
                    </a:lnTo>
                    <a:lnTo>
                      <a:pt x="199" y="518"/>
                    </a:lnTo>
                    <a:lnTo>
                      <a:pt x="204" y="512"/>
                    </a:lnTo>
                    <a:lnTo>
                      <a:pt x="206" y="509"/>
                    </a:lnTo>
                    <a:lnTo>
                      <a:pt x="210" y="507"/>
                    </a:lnTo>
                    <a:lnTo>
                      <a:pt x="230" y="505"/>
                    </a:lnTo>
                    <a:lnTo>
                      <a:pt x="240" y="505"/>
                    </a:lnTo>
                    <a:lnTo>
                      <a:pt x="248" y="505"/>
                    </a:lnTo>
                    <a:lnTo>
                      <a:pt x="262" y="507"/>
                    </a:lnTo>
                    <a:lnTo>
                      <a:pt x="288" y="509"/>
                    </a:lnTo>
                    <a:lnTo>
                      <a:pt x="295" y="512"/>
                    </a:lnTo>
                    <a:lnTo>
                      <a:pt x="302" y="516"/>
                    </a:lnTo>
                    <a:lnTo>
                      <a:pt x="306" y="518"/>
                    </a:lnTo>
                    <a:lnTo>
                      <a:pt x="309" y="524"/>
                    </a:lnTo>
                    <a:lnTo>
                      <a:pt x="311" y="524"/>
                    </a:lnTo>
                    <a:lnTo>
                      <a:pt x="315" y="524"/>
                    </a:lnTo>
                    <a:lnTo>
                      <a:pt x="322" y="524"/>
                    </a:lnTo>
                    <a:lnTo>
                      <a:pt x="327" y="526"/>
                    </a:lnTo>
                    <a:lnTo>
                      <a:pt x="329" y="531"/>
                    </a:lnTo>
                    <a:lnTo>
                      <a:pt x="329" y="531"/>
                    </a:lnTo>
                    <a:lnTo>
                      <a:pt x="329" y="535"/>
                    </a:lnTo>
                    <a:lnTo>
                      <a:pt x="329" y="537"/>
                    </a:lnTo>
                    <a:lnTo>
                      <a:pt x="329" y="542"/>
                    </a:lnTo>
                    <a:lnTo>
                      <a:pt x="333" y="542"/>
                    </a:lnTo>
                    <a:lnTo>
                      <a:pt x="335" y="542"/>
                    </a:lnTo>
                    <a:lnTo>
                      <a:pt x="351" y="542"/>
                    </a:lnTo>
                    <a:lnTo>
                      <a:pt x="365" y="542"/>
                    </a:lnTo>
                    <a:lnTo>
                      <a:pt x="367" y="539"/>
                    </a:lnTo>
                    <a:lnTo>
                      <a:pt x="373" y="535"/>
                    </a:lnTo>
                    <a:lnTo>
                      <a:pt x="380" y="533"/>
                    </a:lnTo>
                    <a:lnTo>
                      <a:pt x="393" y="533"/>
                    </a:lnTo>
                    <a:lnTo>
                      <a:pt x="407" y="535"/>
                    </a:lnTo>
                    <a:lnTo>
                      <a:pt x="409" y="535"/>
                    </a:lnTo>
                    <a:lnTo>
                      <a:pt x="409" y="537"/>
                    </a:lnTo>
                    <a:lnTo>
                      <a:pt x="414" y="542"/>
                    </a:lnTo>
                    <a:lnTo>
                      <a:pt x="416" y="548"/>
                    </a:lnTo>
                    <a:lnTo>
                      <a:pt x="418" y="552"/>
                    </a:lnTo>
                    <a:lnTo>
                      <a:pt x="424" y="555"/>
                    </a:lnTo>
                    <a:lnTo>
                      <a:pt x="431" y="555"/>
                    </a:lnTo>
                    <a:lnTo>
                      <a:pt x="436" y="555"/>
                    </a:lnTo>
                    <a:lnTo>
                      <a:pt x="440" y="555"/>
                    </a:lnTo>
                    <a:lnTo>
                      <a:pt x="442" y="559"/>
                    </a:lnTo>
                    <a:lnTo>
                      <a:pt x="445" y="561"/>
                    </a:lnTo>
                    <a:lnTo>
                      <a:pt x="447" y="567"/>
                    </a:lnTo>
                    <a:lnTo>
                      <a:pt x="449" y="569"/>
                    </a:lnTo>
                    <a:lnTo>
                      <a:pt x="456" y="578"/>
                    </a:lnTo>
                    <a:lnTo>
                      <a:pt x="456" y="582"/>
                    </a:lnTo>
                    <a:lnTo>
                      <a:pt x="490" y="582"/>
                    </a:lnTo>
                    <a:lnTo>
                      <a:pt x="494" y="582"/>
                    </a:lnTo>
                    <a:lnTo>
                      <a:pt x="496" y="585"/>
                    </a:lnTo>
                    <a:lnTo>
                      <a:pt x="501" y="591"/>
                    </a:lnTo>
                    <a:lnTo>
                      <a:pt x="503" y="593"/>
                    </a:lnTo>
                    <a:lnTo>
                      <a:pt x="503" y="598"/>
                    </a:lnTo>
                    <a:lnTo>
                      <a:pt x="503" y="619"/>
                    </a:lnTo>
                    <a:lnTo>
                      <a:pt x="505" y="623"/>
                    </a:lnTo>
                    <a:lnTo>
                      <a:pt x="505" y="630"/>
                    </a:lnTo>
                    <a:lnTo>
                      <a:pt x="507" y="634"/>
                    </a:lnTo>
                    <a:lnTo>
                      <a:pt x="512" y="641"/>
                    </a:lnTo>
                    <a:lnTo>
                      <a:pt x="523" y="644"/>
                    </a:lnTo>
                    <a:lnTo>
                      <a:pt x="527" y="638"/>
                    </a:lnTo>
                    <a:lnTo>
                      <a:pt x="532" y="634"/>
                    </a:lnTo>
                    <a:lnTo>
                      <a:pt x="543" y="627"/>
                    </a:lnTo>
                    <a:lnTo>
                      <a:pt x="545" y="625"/>
                    </a:lnTo>
                    <a:lnTo>
                      <a:pt x="545" y="625"/>
                    </a:lnTo>
                    <a:lnTo>
                      <a:pt x="549" y="623"/>
                    </a:lnTo>
                    <a:lnTo>
                      <a:pt x="552" y="621"/>
                    </a:lnTo>
                    <a:lnTo>
                      <a:pt x="556" y="619"/>
                    </a:lnTo>
                    <a:lnTo>
                      <a:pt x="561" y="610"/>
                    </a:lnTo>
                    <a:lnTo>
                      <a:pt x="559" y="614"/>
                    </a:lnTo>
                    <a:lnTo>
                      <a:pt x="559" y="614"/>
                    </a:lnTo>
                    <a:lnTo>
                      <a:pt x="561" y="614"/>
                    </a:lnTo>
                    <a:lnTo>
                      <a:pt x="563" y="610"/>
                    </a:lnTo>
                    <a:lnTo>
                      <a:pt x="565" y="610"/>
                    </a:lnTo>
                    <a:lnTo>
                      <a:pt x="579" y="600"/>
                    </a:lnTo>
                    <a:lnTo>
                      <a:pt x="583" y="595"/>
                    </a:lnTo>
                    <a:lnTo>
                      <a:pt x="583" y="591"/>
                    </a:lnTo>
                    <a:lnTo>
                      <a:pt x="583" y="585"/>
                    </a:lnTo>
                    <a:lnTo>
                      <a:pt x="581" y="561"/>
                    </a:lnTo>
                    <a:lnTo>
                      <a:pt x="579" y="542"/>
                    </a:lnTo>
                    <a:lnTo>
                      <a:pt x="577" y="516"/>
                    </a:lnTo>
                    <a:lnTo>
                      <a:pt x="577" y="512"/>
                    </a:lnTo>
                    <a:lnTo>
                      <a:pt x="579" y="509"/>
                    </a:lnTo>
                    <a:lnTo>
                      <a:pt x="583" y="505"/>
                    </a:lnTo>
                    <a:lnTo>
                      <a:pt x="592" y="503"/>
                    </a:lnTo>
                    <a:lnTo>
                      <a:pt x="603" y="503"/>
                    </a:lnTo>
                    <a:lnTo>
                      <a:pt x="608" y="503"/>
                    </a:lnTo>
                    <a:lnTo>
                      <a:pt x="610" y="499"/>
                    </a:lnTo>
                    <a:lnTo>
                      <a:pt x="610" y="499"/>
                    </a:lnTo>
                    <a:lnTo>
                      <a:pt x="610" y="494"/>
                    </a:lnTo>
                    <a:lnTo>
                      <a:pt x="614" y="488"/>
                    </a:lnTo>
                    <a:lnTo>
                      <a:pt x="617" y="482"/>
                    </a:lnTo>
                    <a:lnTo>
                      <a:pt x="617" y="483"/>
                    </a:lnTo>
                    <a:lnTo>
                      <a:pt x="619" y="483"/>
                    </a:lnTo>
                    <a:lnTo>
                      <a:pt x="634" y="486"/>
                    </a:lnTo>
                    <a:lnTo>
                      <a:pt x="654" y="483"/>
                    </a:lnTo>
                    <a:lnTo>
                      <a:pt x="677" y="482"/>
                    </a:lnTo>
                    <a:lnTo>
                      <a:pt x="679" y="482"/>
                    </a:lnTo>
                    <a:lnTo>
                      <a:pt x="679" y="469"/>
                    </a:lnTo>
                    <a:lnTo>
                      <a:pt x="674" y="458"/>
                    </a:lnTo>
                    <a:lnTo>
                      <a:pt x="668" y="453"/>
                    </a:lnTo>
                    <a:lnTo>
                      <a:pt x="661" y="445"/>
                    </a:lnTo>
                    <a:lnTo>
                      <a:pt x="661" y="445"/>
                    </a:lnTo>
                    <a:lnTo>
                      <a:pt x="659" y="445"/>
                    </a:lnTo>
                    <a:lnTo>
                      <a:pt x="648" y="441"/>
                    </a:lnTo>
                    <a:lnTo>
                      <a:pt x="639" y="437"/>
                    </a:lnTo>
                    <a:lnTo>
                      <a:pt x="636" y="432"/>
                    </a:lnTo>
                    <a:lnTo>
                      <a:pt x="632" y="432"/>
                    </a:lnTo>
                    <a:lnTo>
                      <a:pt x="630" y="430"/>
                    </a:lnTo>
                    <a:lnTo>
                      <a:pt x="630" y="426"/>
                    </a:lnTo>
                    <a:lnTo>
                      <a:pt x="630" y="419"/>
                    </a:lnTo>
                    <a:lnTo>
                      <a:pt x="630" y="413"/>
                    </a:lnTo>
                    <a:lnTo>
                      <a:pt x="630" y="400"/>
                    </a:lnTo>
                    <a:lnTo>
                      <a:pt x="630" y="394"/>
                    </a:lnTo>
                    <a:lnTo>
                      <a:pt x="634" y="389"/>
                    </a:lnTo>
                    <a:lnTo>
                      <a:pt x="636" y="383"/>
                    </a:lnTo>
                    <a:lnTo>
                      <a:pt x="636" y="378"/>
                    </a:lnTo>
                    <a:lnTo>
                      <a:pt x="639" y="376"/>
                    </a:lnTo>
                    <a:lnTo>
                      <a:pt x="641" y="376"/>
                    </a:lnTo>
                    <a:lnTo>
                      <a:pt x="646" y="376"/>
                    </a:lnTo>
                    <a:lnTo>
                      <a:pt x="650" y="376"/>
                    </a:lnTo>
                    <a:lnTo>
                      <a:pt x="650" y="374"/>
                    </a:lnTo>
                    <a:lnTo>
                      <a:pt x="650" y="372"/>
                    </a:lnTo>
                    <a:lnTo>
                      <a:pt x="650" y="372"/>
                    </a:lnTo>
                    <a:lnTo>
                      <a:pt x="650" y="368"/>
                    </a:lnTo>
                    <a:lnTo>
                      <a:pt x="650" y="365"/>
                    </a:lnTo>
                    <a:lnTo>
                      <a:pt x="646" y="357"/>
                    </a:lnTo>
                    <a:lnTo>
                      <a:pt x="646" y="353"/>
                    </a:lnTo>
                    <a:lnTo>
                      <a:pt x="643" y="351"/>
                    </a:lnTo>
                    <a:lnTo>
                      <a:pt x="639" y="348"/>
                    </a:lnTo>
                    <a:lnTo>
                      <a:pt x="636" y="346"/>
                    </a:lnTo>
                    <a:lnTo>
                      <a:pt x="636" y="346"/>
                    </a:lnTo>
                    <a:lnTo>
                      <a:pt x="630" y="344"/>
                    </a:lnTo>
                    <a:lnTo>
                      <a:pt x="628" y="342"/>
                    </a:lnTo>
                    <a:lnTo>
                      <a:pt x="619" y="338"/>
                    </a:lnTo>
                    <a:lnTo>
                      <a:pt x="612" y="329"/>
                    </a:lnTo>
                    <a:lnTo>
                      <a:pt x="605" y="322"/>
                    </a:lnTo>
                    <a:lnTo>
                      <a:pt x="603" y="316"/>
                    </a:lnTo>
                    <a:lnTo>
                      <a:pt x="601" y="314"/>
                    </a:lnTo>
                    <a:lnTo>
                      <a:pt x="597" y="310"/>
                    </a:lnTo>
                    <a:lnTo>
                      <a:pt x="592" y="310"/>
                    </a:lnTo>
                    <a:lnTo>
                      <a:pt x="587" y="310"/>
                    </a:lnTo>
                    <a:lnTo>
                      <a:pt x="579" y="308"/>
                    </a:lnTo>
                    <a:lnTo>
                      <a:pt x="563" y="308"/>
                    </a:lnTo>
                    <a:lnTo>
                      <a:pt x="549" y="308"/>
                    </a:lnTo>
                    <a:lnTo>
                      <a:pt x="545" y="306"/>
                    </a:lnTo>
                    <a:lnTo>
                      <a:pt x="543" y="306"/>
                    </a:lnTo>
                    <a:lnTo>
                      <a:pt x="532" y="303"/>
                    </a:lnTo>
                    <a:lnTo>
                      <a:pt x="521" y="303"/>
                    </a:lnTo>
                    <a:lnTo>
                      <a:pt x="518" y="303"/>
                    </a:lnTo>
                    <a:lnTo>
                      <a:pt x="514" y="301"/>
                    </a:lnTo>
                    <a:lnTo>
                      <a:pt x="507" y="299"/>
                    </a:lnTo>
                    <a:lnTo>
                      <a:pt x="498" y="299"/>
                    </a:lnTo>
                    <a:lnTo>
                      <a:pt x="494" y="299"/>
                    </a:lnTo>
                    <a:lnTo>
                      <a:pt x="490" y="299"/>
                    </a:lnTo>
                    <a:lnTo>
                      <a:pt x="485" y="297"/>
                    </a:lnTo>
                    <a:lnTo>
                      <a:pt x="483" y="295"/>
                    </a:lnTo>
                    <a:lnTo>
                      <a:pt x="470" y="280"/>
                    </a:lnTo>
                    <a:lnTo>
                      <a:pt x="467" y="280"/>
                    </a:lnTo>
                    <a:lnTo>
                      <a:pt x="467" y="276"/>
                    </a:lnTo>
                    <a:lnTo>
                      <a:pt x="465" y="273"/>
                    </a:lnTo>
                    <a:lnTo>
                      <a:pt x="462" y="269"/>
                    </a:lnTo>
                    <a:lnTo>
                      <a:pt x="456" y="263"/>
                    </a:lnTo>
                    <a:lnTo>
                      <a:pt x="440" y="254"/>
                    </a:lnTo>
                    <a:lnTo>
                      <a:pt x="434" y="252"/>
                    </a:lnTo>
                    <a:lnTo>
                      <a:pt x="424" y="252"/>
                    </a:lnTo>
                    <a:lnTo>
                      <a:pt x="416" y="252"/>
                    </a:lnTo>
                    <a:lnTo>
                      <a:pt x="411" y="250"/>
                    </a:lnTo>
                    <a:lnTo>
                      <a:pt x="409" y="245"/>
                    </a:lnTo>
                    <a:lnTo>
                      <a:pt x="400" y="237"/>
                    </a:lnTo>
                    <a:lnTo>
                      <a:pt x="391" y="233"/>
                    </a:lnTo>
                    <a:lnTo>
                      <a:pt x="380" y="233"/>
                    </a:lnTo>
                    <a:lnTo>
                      <a:pt x="367" y="235"/>
                    </a:lnTo>
                    <a:lnTo>
                      <a:pt x="360" y="235"/>
                    </a:lnTo>
                    <a:lnTo>
                      <a:pt x="358" y="230"/>
                    </a:lnTo>
                    <a:lnTo>
                      <a:pt x="353" y="213"/>
                    </a:lnTo>
                    <a:lnTo>
                      <a:pt x="351" y="207"/>
                    </a:lnTo>
                    <a:lnTo>
                      <a:pt x="344" y="202"/>
                    </a:lnTo>
                    <a:lnTo>
                      <a:pt x="342" y="201"/>
                    </a:lnTo>
                    <a:lnTo>
                      <a:pt x="329" y="198"/>
                    </a:lnTo>
                    <a:lnTo>
                      <a:pt x="320" y="196"/>
                    </a:lnTo>
                    <a:lnTo>
                      <a:pt x="311" y="194"/>
                    </a:lnTo>
                    <a:lnTo>
                      <a:pt x="309" y="19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Freeform 145">
                <a:extLst>
                  <a:ext uri="{FF2B5EF4-FFF2-40B4-BE49-F238E27FC236}">
                    <a16:creationId xmlns:a16="http://schemas.microsoft.com/office/drawing/2014/main" id="{7D4A5F69-9694-44CB-A5D3-EEB59097F2A0}"/>
                  </a:ext>
                </a:extLst>
              </p:cNvPr>
              <p:cNvSpPr>
                <a:spLocks/>
              </p:cNvSpPr>
              <p:nvPr/>
            </p:nvSpPr>
            <p:spPr bwMode="auto">
              <a:xfrm>
                <a:off x="5352" y="1129"/>
                <a:ext cx="861" cy="531"/>
              </a:xfrm>
              <a:custGeom>
                <a:avLst/>
                <a:gdLst>
                  <a:gd name="T0" fmla="*/ 420 w 861"/>
                  <a:gd name="T1" fmla="*/ 2 h 531"/>
                  <a:gd name="T2" fmla="*/ 395 w 861"/>
                  <a:gd name="T3" fmla="*/ 17 h 531"/>
                  <a:gd name="T4" fmla="*/ 340 w 861"/>
                  <a:gd name="T5" fmla="*/ 47 h 531"/>
                  <a:gd name="T6" fmla="*/ 295 w 861"/>
                  <a:gd name="T7" fmla="*/ 78 h 531"/>
                  <a:gd name="T8" fmla="*/ 258 w 861"/>
                  <a:gd name="T9" fmla="*/ 92 h 531"/>
                  <a:gd name="T10" fmla="*/ 276 w 861"/>
                  <a:gd name="T11" fmla="*/ 123 h 531"/>
                  <a:gd name="T12" fmla="*/ 320 w 861"/>
                  <a:gd name="T13" fmla="*/ 148 h 531"/>
                  <a:gd name="T14" fmla="*/ 284 w 861"/>
                  <a:gd name="T15" fmla="*/ 185 h 531"/>
                  <a:gd name="T16" fmla="*/ 284 w 861"/>
                  <a:gd name="T17" fmla="*/ 211 h 531"/>
                  <a:gd name="T18" fmla="*/ 253 w 861"/>
                  <a:gd name="T19" fmla="*/ 250 h 531"/>
                  <a:gd name="T20" fmla="*/ 220 w 861"/>
                  <a:gd name="T21" fmla="*/ 230 h 531"/>
                  <a:gd name="T22" fmla="*/ 187 w 861"/>
                  <a:gd name="T23" fmla="*/ 264 h 531"/>
                  <a:gd name="T24" fmla="*/ 162 w 861"/>
                  <a:gd name="T25" fmla="*/ 217 h 531"/>
                  <a:gd name="T26" fmla="*/ 133 w 861"/>
                  <a:gd name="T27" fmla="*/ 191 h 531"/>
                  <a:gd name="T28" fmla="*/ 118 w 861"/>
                  <a:gd name="T29" fmla="*/ 161 h 531"/>
                  <a:gd name="T30" fmla="*/ 89 w 861"/>
                  <a:gd name="T31" fmla="*/ 183 h 531"/>
                  <a:gd name="T32" fmla="*/ 78 w 861"/>
                  <a:gd name="T33" fmla="*/ 220 h 531"/>
                  <a:gd name="T34" fmla="*/ 98 w 861"/>
                  <a:gd name="T35" fmla="*/ 258 h 531"/>
                  <a:gd name="T36" fmla="*/ 74 w 861"/>
                  <a:gd name="T37" fmla="*/ 303 h 531"/>
                  <a:gd name="T38" fmla="*/ 40 w 861"/>
                  <a:gd name="T39" fmla="*/ 344 h 531"/>
                  <a:gd name="T40" fmla="*/ 18 w 861"/>
                  <a:gd name="T41" fmla="*/ 381 h 531"/>
                  <a:gd name="T42" fmla="*/ 9 w 861"/>
                  <a:gd name="T43" fmla="*/ 432 h 531"/>
                  <a:gd name="T44" fmla="*/ 49 w 861"/>
                  <a:gd name="T45" fmla="*/ 458 h 531"/>
                  <a:gd name="T46" fmla="*/ 63 w 861"/>
                  <a:gd name="T47" fmla="*/ 490 h 531"/>
                  <a:gd name="T48" fmla="*/ 125 w 861"/>
                  <a:gd name="T49" fmla="*/ 514 h 531"/>
                  <a:gd name="T50" fmla="*/ 160 w 861"/>
                  <a:gd name="T51" fmla="*/ 507 h 531"/>
                  <a:gd name="T52" fmla="*/ 187 w 861"/>
                  <a:gd name="T53" fmla="*/ 531 h 531"/>
                  <a:gd name="T54" fmla="*/ 242 w 861"/>
                  <a:gd name="T55" fmla="*/ 507 h 531"/>
                  <a:gd name="T56" fmla="*/ 302 w 861"/>
                  <a:gd name="T57" fmla="*/ 477 h 531"/>
                  <a:gd name="T58" fmla="*/ 322 w 861"/>
                  <a:gd name="T59" fmla="*/ 505 h 531"/>
                  <a:gd name="T60" fmla="*/ 367 w 861"/>
                  <a:gd name="T61" fmla="*/ 523 h 531"/>
                  <a:gd name="T62" fmla="*/ 395 w 861"/>
                  <a:gd name="T63" fmla="*/ 501 h 531"/>
                  <a:gd name="T64" fmla="*/ 429 w 861"/>
                  <a:gd name="T65" fmla="*/ 518 h 531"/>
                  <a:gd name="T66" fmla="*/ 489 w 861"/>
                  <a:gd name="T67" fmla="*/ 507 h 531"/>
                  <a:gd name="T68" fmla="*/ 542 w 861"/>
                  <a:gd name="T69" fmla="*/ 499 h 531"/>
                  <a:gd name="T70" fmla="*/ 624 w 861"/>
                  <a:gd name="T71" fmla="*/ 505 h 531"/>
                  <a:gd name="T72" fmla="*/ 657 w 861"/>
                  <a:gd name="T73" fmla="*/ 439 h 531"/>
                  <a:gd name="T74" fmla="*/ 691 w 861"/>
                  <a:gd name="T75" fmla="*/ 421 h 531"/>
                  <a:gd name="T76" fmla="*/ 731 w 861"/>
                  <a:gd name="T77" fmla="*/ 389 h 531"/>
                  <a:gd name="T78" fmla="*/ 713 w 861"/>
                  <a:gd name="T79" fmla="*/ 354 h 531"/>
                  <a:gd name="T80" fmla="*/ 760 w 861"/>
                  <a:gd name="T81" fmla="*/ 338 h 531"/>
                  <a:gd name="T82" fmla="*/ 832 w 861"/>
                  <a:gd name="T83" fmla="*/ 301 h 531"/>
                  <a:gd name="T84" fmla="*/ 844 w 861"/>
                  <a:gd name="T85" fmla="*/ 258 h 531"/>
                  <a:gd name="T86" fmla="*/ 797 w 861"/>
                  <a:gd name="T87" fmla="*/ 215 h 531"/>
                  <a:gd name="T88" fmla="*/ 773 w 861"/>
                  <a:gd name="T89" fmla="*/ 189 h 531"/>
                  <a:gd name="T90" fmla="*/ 733 w 861"/>
                  <a:gd name="T91" fmla="*/ 168 h 531"/>
                  <a:gd name="T92" fmla="*/ 670 w 861"/>
                  <a:gd name="T93" fmla="*/ 174 h 531"/>
                  <a:gd name="T94" fmla="*/ 653 w 861"/>
                  <a:gd name="T95" fmla="*/ 157 h 531"/>
                  <a:gd name="T96" fmla="*/ 580 w 861"/>
                  <a:gd name="T97" fmla="*/ 140 h 531"/>
                  <a:gd name="T98" fmla="*/ 524 w 861"/>
                  <a:gd name="T99" fmla="*/ 157 h 531"/>
                  <a:gd name="T100" fmla="*/ 493 w 861"/>
                  <a:gd name="T101" fmla="*/ 129 h 531"/>
                  <a:gd name="T102" fmla="*/ 457 w 861"/>
                  <a:gd name="T103" fmla="*/ 153 h 531"/>
                  <a:gd name="T104" fmla="*/ 482 w 861"/>
                  <a:gd name="T105" fmla="*/ 211 h 531"/>
                  <a:gd name="T106" fmla="*/ 460 w 861"/>
                  <a:gd name="T107" fmla="*/ 241 h 531"/>
                  <a:gd name="T108" fmla="*/ 407 w 861"/>
                  <a:gd name="T109" fmla="*/ 209 h 531"/>
                  <a:gd name="T110" fmla="*/ 426 w 861"/>
                  <a:gd name="T111" fmla="*/ 178 h 531"/>
                  <a:gd name="T112" fmla="*/ 438 w 861"/>
                  <a:gd name="T113" fmla="*/ 135 h 531"/>
                  <a:gd name="T114" fmla="*/ 457 w 861"/>
                  <a:gd name="T115" fmla="*/ 103 h 531"/>
                  <a:gd name="T116" fmla="*/ 500 w 861"/>
                  <a:gd name="T117" fmla="*/ 71 h 531"/>
                  <a:gd name="T118" fmla="*/ 455 w 861"/>
                  <a:gd name="T119" fmla="*/ 1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1" h="531">
                    <a:moveTo>
                      <a:pt x="455" y="17"/>
                    </a:moveTo>
                    <a:lnTo>
                      <a:pt x="455" y="17"/>
                    </a:lnTo>
                    <a:lnTo>
                      <a:pt x="455" y="13"/>
                    </a:lnTo>
                    <a:lnTo>
                      <a:pt x="446" y="6"/>
                    </a:lnTo>
                    <a:lnTo>
                      <a:pt x="438" y="2"/>
                    </a:lnTo>
                    <a:lnTo>
                      <a:pt x="429" y="0"/>
                    </a:lnTo>
                    <a:lnTo>
                      <a:pt x="420" y="0"/>
                    </a:lnTo>
                    <a:lnTo>
                      <a:pt x="420" y="2"/>
                    </a:lnTo>
                    <a:lnTo>
                      <a:pt x="424" y="6"/>
                    </a:lnTo>
                    <a:lnTo>
                      <a:pt x="420" y="2"/>
                    </a:lnTo>
                    <a:lnTo>
                      <a:pt x="420" y="0"/>
                    </a:lnTo>
                    <a:lnTo>
                      <a:pt x="413" y="2"/>
                    </a:lnTo>
                    <a:lnTo>
                      <a:pt x="411" y="4"/>
                    </a:lnTo>
                    <a:lnTo>
                      <a:pt x="411" y="6"/>
                    </a:lnTo>
                    <a:lnTo>
                      <a:pt x="404" y="11"/>
                    </a:lnTo>
                    <a:lnTo>
                      <a:pt x="395" y="17"/>
                    </a:lnTo>
                    <a:lnTo>
                      <a:pt x="387" y="19"/>
                    </a:lnTo>
                    <a:lnTo>
                      <a:pt x="382" y="19"/>
                    </a:lnTo>
                    <a:lnTo>
                      <a:pt x="380" y="22"/>
                    </a:lnTo>
                    <a:lnTo>
                      <a:pt x="362" y="33"/>
                    </a:lnTo>
                    <a:lnTo>
                      <a:pt x="362" y="37"/>
                    </a:lnTo>
                    <a:lnTo>
                      <a:pt x="356" y="41"/>
                    </a:lnTo>
                    <a:lnTo>
                      <a:pt x="351" y="41"/>
                    </a:lnTo>
                    <a:lnTo>
                      <a:pt x="340" y="47"/>
                    </a:lnTo>
                    <a:lnTo>
                      <a:pt x="329" y="54"/>
                    </a:lnTo>
                    <a:lnTo>
                      <a:pt x="325" y="54"/>
                    </a:lnTo>
                    <a:lnTo>
                      <a:pt x="315" y="56"/>
                    </a:lnTo>
                    <a:lnTo>
                      <a:pt x="311" y="56"/>
                    </a:lnTo>
                    <a:lnTo>
                      <a:pt x="309" y="60"/>
                    </a:lnTo>
                    <a:lnTo>
                      <a:pt x="302" y="69"/>
                    </a:lnTo>
                    <a:lnTo>
                      <a:pt x="298" y="73"/>
                    </a:lnTo>
                    <a:lnTo>
                      <a:pt x="295" y="78"/>
                    </a:lnTo>
                    <a:lnTo>
                      <a:pt x="295" y="80"/>
                    </a:lnTo>
                    <a:lnTo>
                      <a:pt x="293" y="80"/>
                    </a:lnTo>
                    <a:lnTo>
                      <a:pt x="287" y="80"/>
                    </a:lnTo>
                    <a:lnTo>
                      <a:pt x="280" y="80"/>
                    </a:lnTo>
                    <a:lnTo>
                      <a:pt x="274" y="84"/>
                    </a:lnTo>
                    <a:lnTo>
                      <a:pt x="267" y="86"/>
                    </a:lnTo>
                    <a:lnTo>
                      <a:pt x="260" y="88"/>
                    </a:lnTo>
                    <a:lnTo>
                      <a:pt x="258" y="92"/>
                    </a:lnTo>
                    <a:lnTo>
                      <a:pt x="258" y="101"/>
                    </a:lnTo>
                    <a:lnTo>
                      <a:pt x="258" y="108"/>
                    </a:lnTo>
                    <a:lnTo>
                      <a:pt x="258" y="110"/>
                    </a:lnTo>
                    <a:lnTo>
                      <a:pt x="260" y="116"/>
                    </a:lnTo>
                    <a:lnTo>
                      <a:pt x="260" y="118"/>
                    </a:lnTo>
                    <a:lnTo>
                      <a:pt x="264" y="123"/>
                    </a:lnTo>
                    <a:lnTo>
                      <a:pt x="267" y="123"/>
                    </a:lnTo>
                    <a:lnTo>
                      <a:pt x="276" y="123"/>
                    </a:lnTo>
                    <a:lnTo>
                      <a:pt x="282" y="123"/>
                    </a:lnTo>
                    <a:lnTo>
                      <a:pt x="287" y="125"/>
                    </a:lnTo>
                    <a:lnTo>
                      <a:pt x="295" y="127"/>
                    </a:lnTo>
                    <a:lnTo>
                      <a:pt x="298" y="129"/>
                    </a:lnTo>
                    <a:lnTo>
                      <a:pt x="302" y="132"/>
                    </a:lnTo>
                    <a:lnTo>
                      <a:pt x="305" y="133"/>
                    </a:lnTo>
                    <a:lnTo>
                      <a:pt x="315" y="144"/>
                    </a:lnTo>
                    <a:lnTo>
                      <a:pt x="320" y="148"/>
                    </a:lnTo>
                    <a:lnTo>
                      <a:pt x="320" y="153"/>
                    </a:lnTo>
                    <a:lnTo>
                      <a:pt x="315" y="164"/>
                    </a:lnTo>
                    <a:lnTo>
                      <a:pt x="309" y="164"/>
                    </a:lnTo>
                    <a:lnTo>
                      <a:pt x="302" y="164"/>
                    </a:lnTo>
                    <a:lnTo>
                      <a:pt x="295" y="168"/>
                    </a:lnTo>
                    <a:lnTo>
                      <a:pt x="291" y="172"/>
                    </a:lnTo>
                    <a:lnTo>
                      <a:pt x="287" y="180"/>
                    </a:lnTo>
                    <a:lnTo>
                      <a:pt x="284" y="185"/>
                    </a:lnTo>
                    <a:lnTo>
                      <a:pt x="287" y="187"/>
                    </a:lnTo>
                    <a:lnTo>
                      <a:pt x="291" y="187"/>
                    </a:lnTo>
                    <a:lnTo>
                      <a:pt x="293" y="191"/>
                    </a:lnTo>
                    <a:lnTo>
                      <a:pt x="295" y="194"/>
                    </a:lnTo>
                    <a:lnTo>
                      <a:pt x="293" y="200"/>
                    </a:lnTo>
                    <a:lnTo>
                      <a:pt x="293" y="202"/>
                    </a:lnTo>
                    <a:lnTo>
                      <a:pt x="289" y="204"/>
                    </a:lnTo>
                    <a:lnTo>
                      <a:pt x="284" y="211"/>
                    </a:lnTo>
                    <a:lnTo>
                      <a:pt x="274" y="221"/>
                    </a:lnTo>
                    <a:lnTo>
                      <a:pt x="271" y="223"/>
                    </a:lnTo>
                    <a:lnTo>
                      <a:pt x="274" y="232"/>
                    </a:lnTo>
                    <a:lnTo>
                      <a:pt x="274" y="241"/>
                    </a:lnTo>
                    <a:lnTo>
                      <a:pt x="274" y="243"/>
                    </a:lnTo>
                    <a:lnTo>
                      <a:pt x="267" y="247"/>
                    </a:lnTo>
                    <a:lnTo>
                      <a:pt x="260" y="247"/>
                    </a:lnTo>
                    <a:lnTo>
                      <a:pt x="253" y="250"/>
                    </a:lnTo>
                    <a:lnTo>
                      <a:pt x="247" y="250"/>
                    </a:lnTo>
                    <a:lnTo>
                      <a:pt x="242" y="250"/>
                    </a:lnTo>
                    <a:lnTo>
                      <a:pt x="240" y="243"/>
                    </a:lnTo>
                    <a:lnTo>
                      <a:pt x="238" y="241"/>
                    </a:lnTo>
                    <a:lnTo>
                      <a:pt x="233" y="236"/>
                    </a:lnTo>
                    <a:lnTo>
                      <a:pt x="227" y="234"/>
                    </a:lnTo>
                    <a:lnTo>
                      <a:pt x="223" y="234"/>
                    </a:lnTo>
                    <a:lnTo>
                      <a:pt x="220" y="230"/>
                    </a:lnTo>
                    <a:lnTo>
                      <a:pt x="218" y="228"/>
                    </a:lnTo>
                    <a:lnTo>
                      <a:pt x="209" y="241"/>
                    </a:lnTo>
                    <a:lnTo>
                      <a:pt x="207" y="247"/>
                    </a:lnTo>
                    <a:lnTo>
                      <a:pt x="205" y="250"/>
                    </a:lnTo>
                    <a:lnTo>
                      <a:pt x="202" y="256"/>
                    </a:lnTo>
                    <a:lnTo>
                      <a:pt x="196" y="264"/>
                    </a:lnTo>
                    <a:lnTo>
                      <a:pt x="192" y="266"/>
                    </a:lnTo>
                    <a:lnTo>
                      <a:pt x="187" y="264"/>
                    </a:lnTo>
                    <a:lnTo>
                      <a:pt x="176" y="260"/>
                    </a:lnTo>
                    <a:lnTo>
                      <a:pt x="171" y="258"/>
                    </a:lnTo>
                    <a:lnTo>
                      <a:pt x="169" y="254"/>
                    </a:lnTo>
                    <a:lnTo>
                      <a:pt x="165" y="252"/>
                    </a:lnTo>
                    <a:lnTo>
                      <a:pt x="162" y="250"/>
                    </a:lnTo>
                    <a:lnTo>
                      <a:pt x="162" y="247"/>
                    </a:lnTo>
                    <a:lnTo>
                      <a:pt x="162" y="228"/>
                    </a:lnTo>
                    <a:lnTo>
                      <a:pt x="162" y="217"/>
                    </a:lnTo>
                    <a:lnTo>
                      <a:pt x="167" y="211"/>
                    </a:lnTo>
                    <a:lnTo>
                      <a:pt x="169" y="204"/>
                    </a:lnTo>
                    <a:lnTo>
                      <a:pt x="171" y="198"/>
                    </a:lnTo>
                    <a:lnTo>
                      <a:pt x="169" y="194"/>
                    </a:lnTo>
                    <a:lnTo>
                      <a:pt x="167" y="191"/>
                    </a:lnTo>
                    <a:lnTo>
                      <a:pt x="160" y="189"/>
                    </a:lnTo>
                    <a:lnTo>
                      <a:pt x="138" y="194"/>
                    </a:lnTo>
                    <a:lnTo>
                      <a:pt x="133" y="191"/>
                    </a:lnTo>
                    <a:lnTo>
                      <a:pt x="129" y="189"/>
                    </a:lnTo>
                    <a:lnTo>
                      <a:pt x="127" y="187"/>
                    </a:lnTo>
                    <a:lnTo>
                      <a:pt x="127" y="183"/>
                    </a:lnTo>
                    <a:lnTo>
                      <a:pt x="125" y="170"/>
                    </a:lnTo>
                    <a:lnTo>
                      <a:pt x="125" y="164"/>
                    </a:lnTo>
                    <a:lnTo>
                      <a:pt x="125" y="164"/>
                    </a:lnTo>
                    <a:lnTo>
                      <a:pt x="120" y="161"/>
                    </a:lnTo>
                    <a:lnTo>
                      <a:pt x="118" y="161"/>
                    </a:lnTo>
                    <a:lnTo>
                      <a:pt x="114" y="161"/>
                    </a:lnTo>
                    <a:lnTo>
                      <a:pt x="112" y="164"/>
                    </a:lnTo>
                    <a:lnTo>
                      <a:pt x="112" y="168"/>
                    </a:lnTo>
                    <a:lnTo>
                      <a:pt x="112" y="170"/>
                    </a:lnTo>
                    <a:lnTo>
                      <a:pt x="105" y="176"/>
                    </a:lnTo>
                    <a:lnTo>
                      <a:pt x="100" y="180"/>
                    </a:lnTo>
                    <a:lnTo>
                      <a:pt x="94" y="180"/>
                    </a:lnTo>
                    <a:lnTo>
                      <a:pt x="89" y="183"/>
                    </a:lnTo>
                    <a:lnTo>
                      <a:pt x="80" y="194"/>
                    </a:lnTo>
                    <a:lnTo>
                      <a:pt x="78" y="194"/>
                    </a:lnTo>
                    <a:lnTo>
                      <a:pt x="76" y="196"/>
                    </a:lnTo>
                    <a:lnTo>
                      <a:pt x="76" y="200"/>
                    </a:lnTo>
                    <a:lnTo>
                      <a:pt x="76" y="211"/>
                    </a:lnTo>
                    <a:lnTo>
                      <a:pt x="78" y="213"/>
                    </a:lnTo>
                    <a:lnTo>
                      <a:pt x="76" y="215"/>
                    </a:lnTo>
                    <a:lnTo>
                      <a:pt x="78" y="220"/>
                    </a:lnTo>
                    <a:lnTo>
                      <a:pt x="80" y="221"/>
                    </a:lnTo>
                    <a:lnTo>
                      <a:pt x="85" y="221"/>
                    </a:lnTo>
                    <a:lnTo>
                      <a:pt x="92" y="223"/>
                    </a:lnTo>
                    <a:lnTo>
                      <a:pt x="98" y="230"/>
                    </a:lnTo>
                    <a:lnTo>
                      <a:pt x="102" y="239"/>
                    </a:lnTo>
                    <a:lnTo>
                      <a:pt x="105" y="247"/>
                    </a:lnTo>
                    <a:lnTo>
                      <a:pt x="102" y="254"/>
                    </a:lnTo>
                    <a:lnTo>
                      <a:pt x="98" y="258"/>
                    </a:lnTo>
                    <a:lnTo>
                      <a:pt x="92" y="264"/>
                    </a:lnTo>
                    <a:lnTo>
                      <a:pt x="87" y="269"/>
                    </a:lnTo>
                    <a:lnTo>
                      <a:pt x="87" y="273"/>
                    </a:lnTo>
                    <a:lnTo>
                      <a:pt x="87" y="279"/>
                    </a:lnTo>
                    <a:lnTo>
                      <a:pt x="85" y="290"/>
                    </a:lnTo>
                    <a:lnTo>
                      <a:pt x="80" y="297"/>
                    </a:lnTo>
                    <a:lnTo>
                      <a:pt x="76" y="301"/>
                    </a:lnTo>
                    <a:lnTo>
                      <a:pt x="74" y="303"/>
                    </a:lnTo>
                    <a:lnTo>
                      <a:pt x="71" y="306"/>
                    </a:lnTo>
                    <a:lnTo>
                      <a:pt x="65" y="318"/>
                    </a:lnTo>
                    <a:lnTo>
                      <a:pt x="63" y="320"/>
                    </a:lnTo>
                    <a:lnTo>
                      <a:pt x="61" y="325"/>
                    </a:lnTo>
                    <a:lnTo>
                      <a:pt x="58" y="327"/>
                    </a:lnTo>
                    <a:lnTo>
                      <a:pt x="56" y="331"/>
                    </a:lnTo>
                    <a:lnTo>
                      <a:pt x="47" y="335"/>
                    </a:lnTo>
                    <a:lnTo>
                      <a:pt x="40" y="344"/>
                    </a:lnTo>
                    <a:lnTo>
                      <a:pt x="36" y="346"/>
                    </a:lnTo>
                    <a:lnTo>
                      <a:pt x="34" y="346"/>
                    </a:lnTo>
                    <a:lnTo>
                      <a:pt x="30" y="344"/>
                    </a:lnTo>
                    <a:lnTo>
                      <a:pt x="30" y="361"/>
                    </a:lnTo>
                    <a:lnTo>
                      <a:pt x="30" y="368"/>
                    </a:lnTo>
                    <a:lnTo>
                      <a:pt x="27" y="372"/>
                    </a:lnTo>
                    <a:lnTo>
                      <a:pt x="22" y="374"/>
                    </a:lnTo>
                    <a:lnTo>
                      <a:pt x="18" y="381"/>
                    </a:lnTo>
                    <a:lnTo>
                      <a:pt x="9" y="385"/>
                    </a:lnTo>
                    <a:lnTo>
                      <a:pt x="3" y="396"/>
                    </a:lnTo>
                    <a:lnTo>
                      <a:pt x="0" y="397"/>
                    </a:lnTo>
                    <a:lnTo>
                      <a:pt x="0" y="408"/>
                    </a:lnTo>
                    <a:lnTo>
                      <a:pt x="0" y="410"/>
                    </a:lnTo>
                    <a:lnTo>
                      <a:pt x="5" y="417"/>
                    </a:lnTo>
                    <a:lnTo>
                      <a:pt x="7" y="424"/>
                    </a:lnTo>
                    <a:lnTo>
                      <a:pt x="9" y="432"/>
                    </a:lnTo>
                    <a:lnTo>
                      <a:pt x="9" y="439"/>
                    </a:lnTo>
                    <a:lnTo>
                      <a:pt x="9" y="445"/>
                    </a:lnTo>
                    <a:lnTo>
                      <a:pt x="9" y="447"/>
                    </a:lnTo>
                    <a:lnTo>
                      <a:pt x="5" y="451"/>
                    </a:lnTo>
                    <a:lnTo>
                      <a:pt x="3" y="451"/>
                    </a:lnTo>
                    <a:lnTo>
                      <a:pt x="3" y="453"/>
                    </a:lnTo>
                    <a:lnTo>
                      <a:pt x="43" y="453"/>
                    </a:lnTo>
                    <a:lnTo>
                      <a:pt x="49" y="458"/>
                    </a:lnTo>
                    <a:lnTo>
                      <a:pt x="51" y="460"/>
                    </a:lnTo>
                    <a:lnTo>
                      <a:pt x="53" y="462"/>
                    </a:lnTo>
                    <a:lnTo>
                      <a:pt x="56" y="469"/>
                    </a:lnTo>
                    <a:lnTo>
                      <a:pt x="56" y="477"/>
                    </a:lnTo>
                    <a:lnTo>
                      <a:pt x="56" y="484"/>
                    </a:lnTo>
                    <a:lnTo>
                      <a:pt x="58" y="488"/>
                    </a:lnTo>
                    <a:lnTo>
                      <a:pt x="63" y="490"/>
                    </a:lnTo>
                    <a:lnTo>
                      <a:pt x="63" y="490"/>
                    </a:lnTo>
                    <a:lnTo>
                      <a:pt x="76" y="490"/>
                    </a:lnTo>
                    <a:lnTo>
                      <a:pt x="80" y="490"/>
                    </a:lnTo>
                    <a:lnTo>
                      <a:pt x="85" y="494"/>
                    </a:lnTo>
                    <a:lnTo>
                      <a:pt x="92" y="501"/>
                    </a:lnTo>
                    <a:lnTo>
                      <a:pt x="98" y="507"/>
                    </a:lnTo>
                    <a:lnTo>
                      <a:pt x="105" y="512"/>
                    </a:lnTo>
                    <a:lnTo>
                      <a:pt x="114" y="512"/>
                    </a:lnTo>
                    <a:lnTo>
                      <a:pt x="125" y="514"/>
                    </a:lnTo>
                    <a:lnTo>
                      <a:pt x="127" y="512"/>
                    </a:lnTo>
                    <a:lnTo>
                      <a:pt x="129" y="512"/>
                    </a:lnTo>
                    <a:lnTo>
                      <a:pt x="133" y="507"/>
                    </a:lnTo>
                    <a:lnTo>
                      <a:pt x="138" y="507"/>
                    </a:lnTo>
                    <a:lnTo>
                      <a:pt x="143" y="507"/>
                    </a:lnTo>
                    <a:lnTo>
                      <a:pt x="151" y="505"/>
                    </a:lnTo>
                    <a:lnTo>
                      <a:pt x="156" y="505"/>
                    </a:lnTo>
                    <a:lnTo>
                      <a:pt x="160" y="507"/>
                    </a:lnTo>
                    <a:lnTo>
                      <a:pt x="167" y="507"/>
                    </a:lnTo>
                    <a:lnTo>
                      <a:pt x="169" y="512"/>
                    </a:lnTo>
                    <a:lnTo>
                      <a:pt x="169" y="514"/>
                    </a:lnTo>
                    <a:lnTo>
                      <a:pt x="171" y="520"/>
                    </a:lnTo>
                    <a:lnTo>
                      <a:pt x="171" y="525"/>
                    </a:lnTo>
                    <a:lnTo>
                      <a:pt x="176" y="531"/>
                    </a:lnTo>
                    <a:lnTo>
                      <a:pt x="180" y="531"/>
                    </a:lnTo>
                    <a:lnTo>
                      <a:pt x="187" y="531"/>
                    </a:lnTo>
                    <a:lnTo>
                      <a:pt x="205" y="531"/>
                    </a:lnTo>
                    <a:lnTo>
                      <a:pt x="220" y="531"/>
                    </a:lnTo>
                    <a:lnTo>
                      <a:pt x="225" y="531"/>
                    </a:lnTo>
                    <a:lnTo>
                      <a:pt x="227" y="529"/>
                    </a:lnTo>
                    <a:lnTo>
                      <a:pt x="233" y="525"/>
                    </a:lnTo>
                    <a:lnTo>
                      <a:pt x="238" y="516"/>
                    </a:lnTo>
                    <a:lnTo>
                      <a:pt x="240" y="512"/>
                    </a:lnTo>
                    <a:lnTo>
                      <a:pt x="242" y="507"/>
                    </a:lnTo>
                    <a:lnTo>
                      <a:pt x="249" y="499"/>
                    </a:lnTo>
                    <a:lnTo>
                      <a:pt x="258" y="494"/>
                    </a:lnTo>
                    <a:lnTo>
                      <a:pt x="260" y="490"/>
                    </a:lnTo>
                    <a:lnTo>
                      <a:pt x="267" y="490"/>
                    </a:lnTo>
                    <a:lnTo>
                      <a:pt x="276" y="488"/>
                    </a:lnTo>
                    <a:lnTo>
                      <a:pt x="282" y="488"/>
                    </a:lnTo>
                    <a:lnTo>
                      <a:pt x="298" y="477"/>
                    </a:lnTo>
                    <a:lnTo>
                      <a:pt x="302" y="477"/>
                    </a:lnTo>
                    <a:lnTo>
                      <a:pt x="305" y="475"/>
                    </a:lnTo>
                    <a:lnTo>
                      <a:pt x="309" y="475"/>
                    </a:lnTo>
                    <a:lnTo>
                      <a:pt x="309" y="475"/>
                    </a:lnTo>
                    <a:lnTo>
                      <a:pt x="315" y="477"/>
                    </a:lnTo>
                    <a:lnTo>
                      <a:pt x="315" y="482"/>
                    </a:lnTo>
                    <a:lnTo>
                      <a:pt x="320" y="488"/>
                    </a:lnTo>
                    <a:lnTo>
                      <a:pt x="322" y="496"/>
                    </a:lnTo>
                    <a:lnTo>
                      <a:pt x="322" y="505"/>
                    </a:lnTo>
                    <a:lnTo>
                      <a:pt x="322" y="514"/>
                    </a:lnTo>
                    <a:lnTo>
                      <a:pt x="322" y="516"/>
                    </a:lnTo>
                    <a:lnTo>
                      <a:pt x="322" y="518"/>
                    </a:lnTo>
                    <a:lnTo>
                      <a:pt x="325" y="520"/>
                    </a:lnTo>
                    <a:lnTo>
                      <a:pt x="329" y="520"/>
                    </a:lnTo>
                    <a:lnTo>
                      <a:pt x="336" y="520"/>
                    </a:lnTo>
                    <a:lnTo>
                      <a:pt x="349" y="520"/>
                    </a:lnTo>
                    <a:lnTo>
                      <a:pt x="367" y="523"/>
                    </a:lnTo>
                    <a:lnTo>
                      <a:pt x="375" y="520"/>
                    </a:lnTo>
                    <a:lnTo>
                      <a:pt x="380" y="518"/>
                    </a:lnTo>
                    <a:lnTo>
                      <a:pt x="380" y="516"/>
                    </a:lnTo>
                    <a:lnTo>
                      <a:pt x="380" y="514"/>
                    </a:lnTo>
                    <a:lnTo>
                      <a:pt x="382" y="512"/>
                    </a:lnTo>
                    <a:lnTo>
                      <a:pt x="387" y="507"/>
                    </a:lnTo>
                    <a:lnTo>
                      <a:pt x="391" y="505"/>
                    </a:lnTo>
                    <a:lnTo>
                      <a:pt x="395" y="501"/>
                    </a:lnTo>
                    <a:lnTo>
                      <a:pt x="402" y="501"/>
                    </a:lnTo>
                    <a:lnTo>
                      <a:pt x="407" y="505"/>
                    </a:lnTo>
                    <a:lnTo>
                      <a:pt x="413" y="505"/>
                    </a:lnTo>
                    <a:lnTo>
                      <a:pt x="418" y="507"/>
                    </a:lnTo>
                    <a:lnTo>
                      <a:pt x="420" y="512"/>
                    </a:lnTo>
                    <a:lnTo>
                      <a:pt x="424" y="514"/>
                    </a:lnTo>
                    <a:lnTo>
                      <a:pt x="426" y="516"/>
                    </a:lnTo>
                    <a:lnTo>
                      <a:pt x="429" y="518"/>
                    </a:lnTo>
                    <a:lnTo>
                      <a:pt x="438" y="518"/>
                    </a:lnTo>
                    <a:lnTo>
                      <a:pt x="446" y="518"/>
                    </a:lnTo>
                    <a:lnTo>
                      <a:pt x="460" y="518"/>
                    </a:lnTo>
                    <a:lnTo>
                      <a:pt x="471" y="516"/>
                    </a:lnTo>
                    <a:lnTo>
                      <a:pt x="475" y="516"/>
                    </a:lnTo>
                    <a:lnTo>
                      <a:pt x="482" y="514"/>
                    </a:lnTo>
                    <a:lnTo>
                      <a:pt x="484" y="507"/>
                    </a:lnTo>
                    <a:lnTo>
                      <a:pt x="489" y="507"/>
                    </a:lnTo>
                    <a:lnTo>
                      <a:pt x="491" y="505"/>
                    </a:lnTo>
                    <a:lnTo>
                      <a:pt x="493" y="505"/>
                    </a:lnTo>
                    <a:lnTo>
                      <a:pt x="500" y="496"/>
                    </a:lnTo>
                    <a:lnTo>
                      <a:pt x="508" y="494"/>
                    </a:lnTo>
                    <a:lnTo>
                      <a:pt x="518" y="492"/>
                    </a:lnTo>
                    <a:lnTo>
                      <a:pt x="526" y="492"/>
                    </a:lnTo>
                    <a:lnTo>
                      <a:pt x="537" y="496"/>
                    </a:lnTo>
                    <a:lnTo>
                      <a:pt x="542" y="499"/>
                    </a:lnTo>
                    <a:lnTo>
                      <a:pt x="547" y="505"/>
                    </a:lnTo>
                    <a:lnTo>
                      <a:pt x="549" y="505"/>
                    </a:lnTo>
                    <a:lnTo>
                      <a:pt x="562" y="505"/>
                    </a:lnTo>
                    <a:lnTo>
                      <a:pt x="584" y="505"/>
                    </a:lnTo>
                    <a:lnTo>
                      <a:pt x="604" y="505"/>
                    </a:lnTo>
                    <a:lnTo>
                      <a:pt x="613" y="505"/>
                    </a:lnTo>
                    <a:lnTo>
                      <a:pt x="619" y="505"/>
                    </a:lnTo>
                    <a:lnTo>
                      <a:pt x="624" y="505"/>
                    </a:lnTo>
                    <a:lnTo>
                      <a:pt x="622" y="484"/>
                    </a:lnTo>
                    <a:lnTo>
                      <a:pt x="624" y="477"/>
                    </a:lnTo>
                    <a:lnTo>
                      <a:pt x="629" y="475"/>
                    </a:lnTo>
                    <a:lnTo>
                      <a:pt x="631" y="469"/>
                    </a:lnTo>
                    <a:lnTo>
                      <a:pt x="644" y="458"/>
                    </a:lnTo>
                    <a:lnTo>
                      <a:pt x="649" y="453"/>
                    </a:lnTo>
                    <a:lnTo>
                      <a:pt x="653" y="443"/>
                    </a:lnTo>
                    <a:lnTo>
                      <a:pt x="657" y="439"/>
                    </a:lnTo>
                    <a:lnTo>
                      <a:pt x="662" y="432"/>
                    </a:lnTo>
                    <a:lnTo>
                      <a:pt x="664" y="428"/>
                    </a:lnTo>
                    <a:lnTo>
                      <a:pt x="668" y="428"/>
                    </a:lnTo>
                    <a:lnTo>
                      <a:pt x="673" y="424"/>
                    </a:lnTo>
                    <a:lnTo>
                      <a:pt x="680" y="424"/>
                    </a:lnTo>
                    <a:lnTo>
                      <a:pt x="682" y="424"/>
                    </a:lnTo>
                    <a:lnTo>
                      <a:pt x="686" y="424"/>
                    </a:lnTo>
                    <a:lnTo>
                      <a:pt x="691" y="421"/>
                    </a:lnTo>
                    <a:lnTo>
                      <a:pt x="693" y="419"/>
                    </a:lnTo>
                    <a:lnTo>
                      <a:pt x="695" y="417"/>
                    </a:lnTo>
                    <a:lnTo>
                      <a:pt x="697" y="415"/>
                    </a:lnTo>
                    <a:lnTo>
                      <a:pt x="704" y="406"/>
                    </a:lnTo>
                    <a:lnTo>
                      <a:pt x="713" y="397"/>
                    </a:lnTo>
                    <a:lnTo>
                      <a:pt x="722" y="394"/>
                    </a:lnTo>
                    <a:lnTo>
                      <a:pt x="726" y="391"/>
                    </a:lnTo>
                    <a:lnTo>
                      <a:pt x="731" y="389"/>
                    </a:lnTo>
                    <a:lnTo>
                      <a:pt x="733" y="385"/>
                    </a:lnTo>
                    <a:lnTo>
                      <a:pt x="733" y="383"/>
                    </a:lnTo>
                    <a:lnTo>
                      <a:pt x="733" y="378"/>
                    </a:lnTo>
                    <a:lnTo>
                      <a:pt x="731" y="374"/>
                    </a:lnTo>
                    <a:lnTo>
                      <a:pt x="729" y="374"/>
                    </a:lnTo>
                    <a:lnTo>
                      <a:pt x="719" y="365"/>
                    </a:lnTo>
                    <a:lnTo>
                      <a:pt x="715" y="359"/>
                    </a:lnTo>
                    <a:lnTo>
                      <a:pt x="713" y="354"/>
                    </a:lnTo>
                    <a:lnTo>
                      <a:pt x="715" y="351"/>
                    </a:lnTo>
                    <a:lnTo>
                      <a:pt x="717" y="349"/>
                    </a:lnTo>
                    <a:lnTo>
                      <a:pt x="722" y="346"/>
                    </a:lnTo>
                    <a:lnTo>
                      <a:pt x="726" y="346"/>
                    </a:lnTo>
                    <a:lnTo>
                      <a:pt x="739" y="344"/>
                    </a:lnTo>
                    <a:lnTo>
                      <a:pt x="753" y="344"/>
                    </a:lnTo>
                    <a:lnTo>
                      <a:pt x="757" y="342"/>
                    </a:lnTo>
                    <a:lnTo>
                      <a:pt x="760" y="338"/>
                    </a:lnTo>
                    <a:lnTo>
                      <a:pt x="768" y="333"/>
                    </a:lnTo>
                    <a:lnTo>
                      <a:pt x="775" y="327"/>
                    </a:lnTo>
                    <a:lnTo>
                      <a:pt x="777" y="325"/>
                    </a:lnTo>
                    <a:lnTo>
                      <a:pt x="782" y="325"/>
                    </a:lnTo>
                    <a:lnTo>
                      <a:pt x="795" y="320"/>
                    </a:lnTo>
                    <a:lnTo>
                      <a:pt x="806" y="320"/>
                    </a:lnTo>
                    <a:lnTo>
                      <a:pt x="808" y="318"/>
                    </a:lnTo>
                    <a:lnTo>
                      <a:pt x="832" y="301"/>
                    </a:lnTo>
                    <a:lnTo>
                      <a:pt x="850" y="288"/>
                    </a:lnTo>
                    <a:lnTo>
                      <a:pt x="859" y="279"/>
                    </a:lnTo>
                    <a:lnTo>
                      <a:pt x="859" y="279"/>
                    </a:lnTo>
                    <a:lnTo>
                      <a:pt x="861" y="277"/>
                    </a:lnTo>
                    <a:lnTo>
                      <a:pt x="853" y="273"/>
                    </a:lnTo>
                    <a:lnTo>
                      <a:pt x="848" y="266"/>
                    </a:lnTo>
                    <a:lnTo>
                      <a:pt x="846" y="264"/>
                    </a:lnTo>
                    <a:lnTo>
                      <a:pt x="844" y="258"/>
                    </a:lnTo>
                    <a:lnTo>
                      <a:pt x="842" y="252"/>
                    </a:lnTo>
                    <a:lnTo>
                      <a:pt x="842" y="232"/>
                    </a:lnTo>
                    <a:lnTo>
                      <a:pt x="842" y="228"/>
                    </a:lnTo>
                    <a:lnTo>
                      <a:pt x="840" y="223"/>
                    </a:lnTo>
                    <a:lnTo>
                      <a:pt x="835" y="217"/>
                    </a:lnTo>
                    <a:lnTo>
                      <a:pt x="832" y="217"/>
                    </a:lnTo>
                    <a:lnTo>
                      <a:pt x="830" y="217"/>
                    </a:lnTo>
                    <a:lnTo>
                      <a:pt x="797" y="215"/>
                    </a:lnTo>
                    <a:lnTo>
                      <a:pt x="795" y="213"/>
                    </a:lnTo>
                    <a:lnTo>
                      <a:pt x="788" y="204"/>
                    </a:lnTo>
                    <a:lnTo>
                      <a:pt x="788" y="200"/>
                    </a:lnTo>
                    <a:lnTo>
                      <a:pt x="784" y="196"/>
                    </a:lnTo>
                    <a:lnTo>
                      <a:pt x="784" y="194"/>
                    </a:lnTo>
                    <a:lnTo>
                      <a:pt x="782" y="189"/>
                    </a:lnTo>
                    <a:lnTo>
                      <a:pt x="777" y="187"/>
                    </a:lnTo>
                    <a:lnTo>
                      <a:pt x="773" y="189"/>
                    </a:lnTo>
                    <a:lnTo>
                      <a:pt x="766" y="189"/>
                    </a:lnTo>
                    <a:lnTo>
                      <a:pt x="760" y="187"/>
                    </a:lnTo>
                    <a:lnTo>
                      <a:pt x="757" y="183"/>
                    </a:lnTo>
                    <a:lnTo>
                      <a:pt x="753" y="176"/>
                    </a:lnTo>
                    <a:lnTo>
                      <a:pt x="750" y="172"/>
                    </a:lnTo>
                    <a:lnTo>
                      <a:pt x="748" y="170"/>
                    </a:lnTo>
                    <a:lnTo>
                      <a:pt x="746" y="170"/>
                    </a:lnTo>
                    <a:lnTo>
                      <a:pt x="733" y="168"/>
                    </a:lnTo>
                    <a:lnTo>
                      <a:pt x="719" y="168"/>
                    </a:lnTo>
                    <a:lnTo>
                      <a:pt x="713" y="170"/>
                    </a:lnTo>
                    <a:lnTo>
                      <a:pt x="706" y="174"/>
                    </a:lnTo>
                    <a:lnTo>
                      <a:pt x="706" y="174"/>
                    </a:lnTo>
                    <a:lnTo>
                      <a:pt x="693" y="176"/>
                    </a:lnTo>
                    <a:lnTo>
                      <a:pt x="678" y="176"/>
                    </a:lnTo>
                    <a:lnTo>
                      <a:pt x="673" y="176"/>
                    </a:lnTo>
                    <a:lnTo>
                      <a:pt x="670" y="174"/>
                    </a:lnTo>
                    <a:lnTo>
                      <a:pt x="670" y="172"/>
                    </a:lnTo>
                    <a:lnTo>
                      <a:pt x="670" y="170"/>
                    </a:lnTo>
                    <a:lnTo>
                      <a:pt x="670" y="166"/>
                    </a:lnTo>
                    <a:lnTo>
                      <a:pt x="668" y="164"/>
                    </a:lnTo>
                    <a:lnTo>
                      <a:pt x="668" y="161"/>
                    </a:lnTo>
                    <a:lnTo>
                      <a:pt x="662" y="159"/>
                    </a:lnTo>
                    <a:lnTo>
                      <a:pt x="657" y="157"/>
                    </a:lnTo>
                    <a:lnTo>
                      <a:pt x="653" y="157"/>
                    </a:lnTo>
                    <a:lnTo>
                      <a:pt x="649" y="157"/>
                    </a:lnTo>
                    <a:lnTo>
                      <a:pt x="646" y="153"/>
                    </a:lnTo>
                    <a:lnTo>
                      <a:pt x="642" y="148"/>
                    </a:lnTo>
                    <a:lnTo>
                      <a:pt x="637" y="146"/>
                    </a:lnTo>
                    <a:lnTo>
                      <a:pt x="631" y="144"/>
                    </a:lnTo>
                    <a:lnTo>
                      <a:pt x="602" y="142"/>
                    </a:lnTo>
                    <a:lnTo>
                      <a:pt x="588" y="140"/>
                    </a:lnTo>
                    <a:lnTo>
                      <a:pt x="580" y="140"/>
                    </a:lnTo>
                    <a:lnTo>
                      <a:pt x="571" y="140"/>
                    </a:lnTo>
                    <a:lnTo>
                      <a:pt x="553" y="142"/>
                    </a:lnTo>
                    <a:lnTo>
                      <a:pt x="547" y="144"/>
                    </a:lnTo>
                    <a:lnTo>
                      <a:pt x="547" y="146"/>
                    </a:lnTo>
                    <a:lnTo>
                      <a:pt x="540" y="153"/>
                    </a:lnTo>
                    <a:lnTo>
                      <a:pt x="535" y="155"/>
                    </a:lnTo>
                    <a:lnTo>
                      <a:pt x="531" y="157"/>
                    </a:lnTo>
                    <a:lnTo>
                      <a:pt x="524" y="157"/>
                    </a:lnTo>
                    <a:lnTo>
                      <a:pt x="520" y="157"/>
                    </a:lnTo>
                    <a:lnTo>
                      <a:pt x="516" y="157"/>
                    </a:lnTo>
                    <a:lnTo>
                      <a:pt x="508" y="153"/>
                    </a:lnTo>
                    <a:lnTo>
                      <a:pt x="504" y="146"/>
                    </a:lnTo>
                    <a:lnTo>
                      <a:pt x="500" y="142"/>
                    </a:lnTo>
                    <a:lnTo>
                      <a:pt x="500" y="137"/>
                    </a:lnTo>
                    <a:lnTo>
                      <a:pt x="498" y="132"/>
                    </a:lnTo>
                    <a:lnTo>
                      <a:pt x="493" y="129"/>
                    </a:lnTo>
                    <a:lnTo>
                      <a:pt x="482" y="129"/>
                    </a:lnTo>
                    <a:lnTo>
                      <a:pt x="477" y="132"/>
                    </a:lnTo>
                    <a:lnTo>
                      <a:pt x="477" y="133"/>
                    </a:lnTo>
                    <a:lnTo>
                      <a:pt x="475" y="135"/>
                    </a:lnTo>
                    <a:lnTo>
                      <a:pt x="467" y="140"/>
                    </a:lnTo>
                    <a:lnTo>
                      <a:pt x="460" y="148"/>
                    </a:lnTo>
                    <a:lnTo>
                      <a:pt x="457" y="153"/>
                    </a:lnTo>
                    <a:lnTo>
                      <a:pt x="457" y="153"/>
                    </a:lnTo>
                    <a:lnTo>
                      <a:pt x="462" y="161"/>
                    </a:lnTo>
                    <a:lnTo>
                      <a:pt x="462" y="170"/>
                    </a:lnTo>
                    <a:lnTo>
                      <a:pt x="464" y="180"/>
                    </a:lnTo>
                    <a:lnTo>
                      <a:pt x="462" y="189"/>
                    </a:lnTo>
                    <a:lnTo>
                      <a:pt x="462" y="194"/>
                    </a:lnTo>
                    <a:lnTo>
                      <a:pt x="467" y="200"/>
                    </a:lnTo>
                    <a:lnTo>
                      <a:pt x="473" y="204"/>
                    </a:lnTo>
                    <a:lnTo>
                      <a:pt x="482" y="211"/>
                    </a:lnTo>
                    <a:lnTo>
                      <a:pt x="489" y="217"/>
                    </a:lnTo>
                    <a:lnTo>
                      <a:pt x="489" y="221"/>
                    </a:lnTo>
                    <a:lnTo>
                      <a:pt x="484" y="226"/>
                    </a:lnTo>
                    <a:lnTo>
                      <a:pt x="473" y="241"/>
                    </a:lnTo>
                    <a:lnTo>
                      <a:pt x="471" y="241"/>
                    </a:lnTo>
                    <a:lnTo>
                      <a:pt x="469" y="243"/>
                    </a:lnTo>
                    <a:lnTo>
                      <a:pt x="464" y="243"/>
                    </a:lnTo>
                    <a:lnTo>
                      <a:pt x="460" y="241"/>
                    </a:lnTo>
                    <a:lnTo>
                      <a:pt x="455" y="241"/>
                    </a:lnTo>
                    <a:lnTo>
                      <a:pt x="449" y="234"/>
                    </a:lnTo>
                    <a:lnTo>
                      <a:pt x="440" y="230"/>
                    </a:lnTo>
                    <a:lnTo>
                      <a:pt x="436" y="228"/>
                    </a:lnTo>
                    <a:lnTo>
                      <a:pt x="433" y="228"/>
                    </a:lnTo>
                    <a:lnTo>
                      <a:pt x="424" y="221"/>
                    </a:lnTo>
                    <a:lnTo>
                      <a:pt x="413" y="213"/>
                    </a:lnTo>
                    <a:lnTo>
                      <a:pt x="407" y="209"/>
                    </a:lnTo>
                    <a:lnTo>
                      <a:pt x="404" y="204"/>
                    </a:lnTo>
                    <a:lnTo>
                      <a:pt x="402" y="202"/>
                    </a:lnTo>
                    <a:lnTo>
                      <a:pt x="402" y="200"/>
                    </a:lnTo>
                    <a:lnTo>
                      <a:pt x="407" y="194"/>
                    </a:lnTo>
                    <a:lnTo>
                      <a:pt x="413" y="187"/>
                    </a:lnTo>
                    <a:lnTo>
                      <a:pt x="420" y="183"/>
                    </a:lnTo>
                    <a:lnTo>
                      <a:pt x="424" y="180"/>
                    </a:lnTo>
                    <a:lnTo>
                      <a:pt x="426" y="178"/>
                    </a:lnTo>
                    <a:lnTo>
                      <a:pt x="426" y="174"/>
                    </a:lnTo>
                    <a:lnTo>
                      <a:pt x="426" y="170"/>
                    </a:lnTo>
                    <a:lnTo>
                      <a:pt x="426" y="170"/>
                    </a:lnTo>
                    <a:lnTo>
                      <a:pt x="426" y="168"/>
                    </a:lnTo>
                    <a:lnTo>
                      <a:pt x="429" y="153"/>
                    </a:lnTo>
                    <a:lnTo>
                      <a:pt x="433" y="146"/>
                    </a:lnTo>
                    <a:lnTo>
                      <a:pt x="436" y="140"/>
                    </a:lnTo>
                    <a:lnTo>
                      <a:pt x="438" y="135"/>
                    </a:lnTo>
                    <a:lnTo>
                      <a:pt x="438" y="125"/>
                    </a:lnTo>
                    <a:lnTo>
                      <a:pt x="440" y="116"/>
                    </a:lnTo>
                    <a:lnTo>
                      <a:pt x="442" y="114"/>
                    </a:lnTo>
                    <a:lnTo>
                      <a:pt x="446" y="110"/>
                    </a:lnTo>
                    <a:lnTo>
                      <a:pt x="449" y="108"/>
                    </a:lnTo>
                    <a:lnTo>
                      <a:pt x="451" y="108"/>
                    </a:lnTo>
                    <a:lnTo>
                      <a:pt x="455" y="105"/>
                    </a:lnTo>
                    <a:lnTo>
                      <a:pt x="457" y="103"/>
                    </a:lnTo>
                    <a:lnTo>
                      <a:pt x="462" y="101"/>
                    </a:lnTo>
                    <a:lnTo>
                      <a:pt x="462" y="97"/>
                    </a:lnTo>
                    <a:lnTo>
                      <a:pt x="462" y="92"/>
                    </a:lnTo>
                    <a:lnTo>
                      <a:pt x="464" y="90"/>
                    </a:lnTo>
                    <a:lnTo>
                      <a:pt x="467" y="88"/>
                    </a:lnTo>
                    <a:lnTo>
                      <a:pt x="482" y="80"/>
                    </a:lnTo>
                    <a:lnTo>
                      <a:pt x="500" y="71"/>
                    </a:lnTo>
                    <a:lnTo>
                      <a:pt x="500" y="71"/>
                    </a:lnTo>
                    <a:lnTo>
                      <a:pt x="500" y="49"/>
                    </a:lnTo>
                    <a:lnTo>
                      <a:pt x="500" y="45"/>
                    </a:lnTo>
                    <a:lnTo>
                      <a:pt x="500" y="41"/>
                    </a:lnTo>
                    <a:lnTo>
                      <a:pt x="495" y="37"/>
                    </a:lnTo>
                    <a:lnTo>
                      <a:pt x="493" y="37"/>
                    </a:lnTo>
                    <a:lnTo>
                      <a:pt x="475" y="28"/>
                    </a:lnTo>
                    <a:lnTo>
                      <a:pt x="462" y="19"/>
                    </a:lnTo>
                    <a:lnTo>
                      <a:pt x="455" y="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46">
                <a:extLst>
                  <a:ext uri="{FF2B5EF4-FFF2-40B4-BE49-F238E27FC236}">
                    <a16:creationId xmlns:a16="http://schemas.microsoft.com/office/drawing/2014/main" id="{DB9EB524-16F8-4B25-A88F-9FCA303DBF3E}"/>
                  </a:ext>
                </a:extLst>
              </p:cNvPr>
              <p:cNvSpPr>
                <a:spLocks/>
              </p:cNvSpPr>
              <p:nvPr/>
            </p:nvSpPr>
            <p:spPr bwMode="auto">
              <a:xfrm>
                <a:off x="5352" y="1129"/>
                <a:ext cx="861" cy="531"/>
              </a:xfrm>
              <a:custGeom>
                <a:avLst/>
                <a:gdLst>
                  <a:gd name="T0" fmla="*/ 420 w 861"/>
                  <a:gd name="T1" fmla="*/ 2 h 531"/>
                  <a:gd name="T2" fmla="*/ 395 w 861"/>
                  <a:gd name="T3" fmla="*/ 17 h 531"/>
                  <a:gd name="T4" fmla="*/ 340 w 861"/>
                  <a:gd name="T5" fmla="*/ 47 h 531"/>
                  <a:gd name="T6" fmla="*/ 295 w 861"/>
                  <a:gd name="T7" fmla="*/ 78 h 531"/>
                  <a:gd name="T8" fmla="*/ 258 w 861"/>
                  <a:gd name="T9" fmla="*/ 92 h 531"/>
                  <a:gd name="T10" fmla="*/ 276 w 861"/>
                  <a:gd name="T11" fmla="*/ 123 h 531"/>
                  <a:gd name="T12" fmla="*/ 320 w 861"/>
                  <a:gd name="T13" fmla="*/ 148 h 531"/>
                  <a:gd name="T14" fmla="*/ 284 w 861"/>
                  <a:gd name="T15" fmla="*/ 185 h 531"/>
                  <a:gd name="T16" fmla="*/ 284 w 861"/>
                  <a:gd name="T17" fmla="*/ 211 h 531"/>
                  <a:gd name="T18" fmla="*/ 253 w 861"/>
                  <a:gd name="T19" fmla="*/ 250 h 531"/>
                  <a:gd name="T20" fmla="*/ 220 w 861"/>
                  <a:gd name="T21" fmla="*/ 230 h 531"/>
                  <a:gd name="T22" fmla="*/ 187 w 861"/>
                  <a:gd name="T23" fmla="*/ 264 h 531"/>
                  <a:gd name="T24" fmla="*/ 162 w 861"/>
                  <a:gd name="T25" fmla="*/ 217 h 531"/>
                  <a:gd name="T26" fmla="*/ 133 w 861"/>
                  <a:gd name="T27" fmla="*/ 191 h 531"/>
                  <a:gd name="T28" fmla="*/ 118 w 861"/>
                  <a:gd name="T29" fmla="*/ 161 h 531"/>
                  <a:gd name="T30" fmla="*/ 89 w 861"/>
                  <a:gd name="T31" fmla="*/ 183 h 531"/>
                  <a:gd name="T32" fmla="*/ 78 w 861"/>
                  <a:gd name="T33" fmla="*/ 220 h 531"/>
                  <a:gd name="T34" fmla="*/ 98 w 861"/>
                  <a:gd name="T35" fmla="*/ 258 h 531"/>
                  <a:gd name="T36" fmla="*/ 74 w 861"/>
                  <a:gd name="T37" fmla="*/ 303 h 531"/>
                  <a:gd name="T38" fmla="*/ 40 w 861"/>
                  <a:gd name="T39" fmla="*/ 344 h 531"/>
                  <a:gd name="T40" fmla="*/ 18 w 861"/>
                  <a:gd name="T41" fmla="*/ 381 h 531"/>
                  <a:gd name="T42" fmla="*/ 9 w 861"/>
                  <a:gd name="T43" fmla="*/ 432 h 531"/>
                  <a:gd name="T44" fmla="*/ 49 w 861"/>
                  <a:gd name="T45" fmla="*/ 458 h 531"/>
                  <a:gd name="T46" fmla="*/ 63 w 861"/>
                  <a:gd name="T47" fmla="*/ 490 h 531"/>
                  <a:gd name="T48" fmla="*/ 125 w 861"/>
                  <a:gd name="T49" fmla="*/ 514 h 531"/>
                  <a:gd name="T50" fmla="*/ 160 w 861"/>
                  <a:gd name="T51" fmla="*/ 507 h 531"/>
                  <a:gd name="T52" fmla="*/ 187 w 861"/>
                  <a:gd name="T53" fmla="*/ 531 h 531"/>
                  <a:gd name="T54" fmla="*/ 242 w 861"/>
                  <a:gd name="T55" fmla="*/ 507 h 531"/>
                  <a:gd name="T56" fmla="*/ 302 w 861"/>
                  <a:gd name="T57" fmla="*/ 477 h 531"/>
                  <a:gd name="T58" fmla="*/ 322 w 861"/>
                  <a:gd name="T59" fmla="*/ 505 h 531"/>
                  <a:gd name="T60" fmla="*/ 367 w 861"/>
                  <a:gd name="T61" fmla="*/ 523 h 531"/>
                  <a:gd name="T62" fmla="*/ 395 w 861"/>
                  <a:gd name="T63" fmla="*/ 501 h 531"/>
                  <a:gd name="T64" fmla="*/ 429 w 861"/>
                  <a:gd name="T65" fmla="*/ 518 h 531"/>
                  <a:gd name="T66" fmla="*/ 489 w 861"/>
                  <a:gd name="T67" fmla="*/ 507 h 531"/>
                  <a:gd name="T68" fmla="*/ 542 w 861"/>
                  <a:gd name="T69" fmla="*/ 499 h 531"/>
                  <a:gd name="T70" fmla="*/ 624 w 861"/>
                  <a:gd name="T71" fmla="*/ 505 h 531"/>
                  <a:gd name="T72" fmla="*/ 657 w 861"/>
                  <a:gd name="T73" fmla="*/ 439 h 531"/>
                  <a:gd name="T74" fmla="*/ 691 w 861"/>
                  <a:gd name="T75" fmla="*/ 421 h 531"/>
                  <a:gd name="T76" fmla="*/ 731 w 861"/>
                  <a:gd name="T77" fmla="*/ 389 h 531"/>
                  <a:gd name="T78" fmla="*/ 713 w 861"/>
                  <a:gd name="T79" fmla="*/ 354 h 531"/>
                  <a:gd name="T80" fmla="*/ 760 w 861"/>
                  <a:gd name="T81" fmla="*/ 338 h 531"/>
                  <a:gd name="T82" fmla="*/ 832 w 861"/>
                  <a:gd name="T83" fmla="*/ 301 h 531"/>
                  <a:gd name="T84" fmla="*/ 844 w 861"/>
                  <a:gd name="T85" fmla="*/ 258 h 531"/>
                  <a:gd name="T86" fmla="*/ 797 w 861"/>
                  <a:gd name="T87" fmla="*/ 215 h 531"/>
                  <a:gd name="T88" fmla="*/ 773 w 861"/>
                  <a:gd name="T89" fmla="*/ 189 h 531"/>
                  <a:gd name="T90" fmla="*/ 733 w 861"/>
                  <a:gd name="T91" fmla="*/ 168 h 531"/>
                  <a:gd name="T92" fmla="*/ 670 w 861"/>
                  <a:gd name="T93" fmla="*/ 174 h 531"/>
                  <a:gd name="T94" fmla="*/ 653 w 861"/>
                  <a:gd name="T95" fmla="*/ 157 h 531"/>
                  <a:gd name="T96" fmla="*/ 580 w 861"/>
                  <a:gd name="T97" fmla="*/ 140 h 531"/>
                  <a:gd name="T98" fmla="*/ 524 w 861"/>
                  <a:gd name="T99" fmla="*/ 157 h 531"/>
                  <a:gd name="T100" fmla="*/ 493 w 861"/>
                  <a:gd name="T101" fmla="*/ 129 h 531"/>
                  <a:gd name="T102" fmla="*/ 457 w 861"/>
                  <a:gd name="T103" fmla="*/ 153 h 531"/>
                  <a:gd name="T104" fmla="*/ 482 w 861"/>
                  <a:gd name="T105" fmla="*/ 211 h 531"/>
                  <a:gd name="T106" fmla="*/ 460 w 861"/>
                  <a:gd name="T107" fmla="*/ 241 h 531"/>
                  <a:gd name="T108" fmla="*/ 407 w 861"/>
                  <a:gd name="T109" fmla="*/ 209 h 531"/>
                  <a:gd name="T110" fmla="*/ 426 w 861"/>
                  <a:gd name="T111" fmla="*/ 178 h 531"/>
                  <a:gd name="T112" fmla="*/ 438 w 861"/>
                  <a:gd name="T113" fmla="*/ 135 h 531"/>
                  <a:gd name="T114" fmla="*/ 457 w 861"/>
                  <a:gd name="T115" fmla="*/ 103 h 531"/>
                  <a:gd name="T116" fmla="*/ 500 w 861"/>
                  <a:gd name="T117" fmla="*/ 71 h 531"/>
                  <a:gd name="T118" fmla="*/ 455 w 861"/>
                  <a:gd name="T119" fmla="*/ 1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1" h="531">
                    <a:moveTo>
                      <a:pt x="455" y="17"/>
                    </a:moveTo>
                    <a:lnTo>
                      <a:pt x="455" y="17"/>
                    </a:lnTo>
                    <a:lnTo>
                      <a:pt x="455" y="13"/>
                    </a:lnTo>
                    <a:lnTo>
                      <a:pt x="446" y="6"/>
                    </a:lnTo>
                    <a:lnTo>
                      <a:pt x="438" y="2"/>
                    </a:lnTo>
                    <a:lnTo>
                      <a:pt x="429" y="0"/>
                    </a:lnTo>
                    <a:lnTo>
                      <a:pt x="420" y="0"/>
                    </a:lnTo>
                    <a:lnTo>
                      <a:pt x="420" y="2"/>
                    </a:lnTo>
                    <a:lnTo>
                      <a:pt x="424" y="6"/>
                    </a:lnTo>
                    <a:lnTo>
                      <a:pt x="420" y="2"/>
                    </a:lnTo>
                    <a:lnTo>
                      <a:pt x="420" y="0"/>
                    </a:lnTo>
                    <a:lnTo>
                      <a:pt x="413" y="2"/>
                    </a:lnTo>
                    <a:lnTo>
                      <a:pt x="411" y="4"/>
                    </a:lnTo>
                    <a:lnTo>
                      <a:pt x="411" y="6"/>
                    </a:lnTo>
                    <a:lnTo>
                      <a:pt x="404" y="11"/>
                    </a:lnTo>
                    <a:lnTo>
                      <a:pt x="395" y="17"/>
                    </a:lnTo>
                    <a:lnTo>
                      <a:pt x="387" y="19"/>
                    </a:lnTo>
                    <a:lnTo>
                      <a:pt x="382" y="19"/>
                    </a:lnTo>
                    <a:lnTo>
                      <a:pt x="380" y="22"/>
                    </a:lnTo>
                    <a:lnTo>
                      <a:pt x="362" y="33"/>
                    </a:lnTo>
                    <a:lnTo>
                      <a:pt x="362" y="37"/>
                    </a:lnTo>
                    <a:lnTo>
                      <a:pt x="356" y="41"/>
                    </a:lnTo>
                    <a:lnTo>
                      <a:pt x="351" y="41"/>
                    </a:lnTo>
                    <a:lnTo>
                      <a:pt x="340" y="47"/>
                    </a:lnTo>
                    <a:lnTo>
                      <a:pt x="329" y="54"/>
                    </a:lnTo>
                    <a:lnTo>
                      <a:pt x="325" y="54"/>
                    </a:lnTo>
                    <a:lnTo>
                      <a:pt x="315" y="56"/>
                    </a:lnTo>
                    <a:lnTo>
                      <a:pt x="311" y="56"/>
                    </a:lnTo>
                    <a:lnTo>
                      <a:pt x="309" y="60"/>
                    </a:lnTo>
                    <a:lnTo>
                      <a:pt x="302" y="69"/>
                    </a:lnTo>
                    <a:lnTo>
                      <a:pt x="298" y="73"/>
                    </a:lnTo>
                    <a:lnTo>
                      <a:pt x="295" y="78"/>
                    </a:lnTo>
                    <a:lnTo>
                      <a:pt x="295" y="80"/>
                    </a:lnTo>
                    <a:lnTo>
                      <a:pt x="293" y="80"/>
                    </a:lnTo>
                    <a:lnTo>
                      <a:pt x="287" y="80"/>
                    </a:lnTo>
                    <a:lnTo>
                      <a:pt x="280" y="80"/>
                    </a:lnTo>
                    <a:lnTo>
                      <a:pt x="274" y="84"/>
                    </a:lnTo>
                    <a:lnTo>
                      <a:pt x="267" y="86"/>
                    </a:lnTo>
                    <a:lnTo>
                      <a:pt x="260" y="88"/>
                    </a:lnTo>
                    <a:lnTo>
                      <a:pt x="258" y="92"/>
                    </a:lnTo>
                    <a:lnTo>
                      <a:pt x="258" y="101"/>
                    </a:lnTo>
                    <a:lnTo>
                      <a:pt x="258" y="108"/>
                    </a:lnTo>
                    <a:lnTo>
                      <a:pt x="258" y="110"/>
                    </a:lnTo>
                    <a:lnTo>
                      <a:pt x="260" y="116"/>
                    </a:lnTo>
                    <a:lnTo>
                      <a:pt x="260" y="118"/>
                    </a:lnTo>
                    <a:lnTo>
                      <a:pt x="264" y="123"/>
                    </a:lnTo>
                    <a:lnTo>
                      <a:pt x="267" y="123"/>
                    </a:lnTo>
                    <a:lnTo>
                      <a:pt x="276" y="123"/>
                    </a:lnTo>
                    <a:lnTo>
                      <a:pt x="282" y="123"/>
                    </a:lnTo>
                    <a:lnTo>
                      <a:pt x="287" y="125"/>
                    </a:lnTo>
                    <a:lnTo>
                      <a:pt x="295" y="127"/>
                    </a:lnTo>
                    <a:lnTo>
                      <a:pt x="298" y="129"/>
                    </a:lnTo>
                    <a:lnTo>
                      <a:pt x="302" y="132"/>
                    </a:lnTo>
                    <a:lnTo>
                      <a:pt x="305" y="133"/>
                    </a:lnTo>
                    <a:lnTo>
                      <a:pt x="315" y="144"/>
                    </a:lnTo>
                    <a:lnTo>
                      <a:pt x="320" y="148"/>
                    </a:lnTo>
                    <a:lnTo>
                      <a:pt x="320" y="153"/>
                    </a:lnTo>
                    <a:lnTo>
                      <a:pt x="315" y="164"/>
                    </a:lnTo>
                    <a:lnTo>
                      <a:pt x="309" y="164"/>
                    </a:lnTo>
                    <a:lnTo>
                      <a:pt x="302" y="164"/>
                    </a:lnTo>
                    <a:lnTo>
                      <a:pt x="295" y="168"/>
                    </a:lnTo>
                    <a:lnTo>
                      <a:pt x="291" y="172"/>
                    </a:lnTo>
                    <a:lnTo>
                      <a:pt x="287" y="180"/>
                    </a:lnTo>
                    <a:lnTo>
                      <a:pt x="284" y="185"/>
                    </a:lnTo>
                    <a:lnTo>
                      <a:pt x="287" y="187"/>
                    </a:lnTo>
                    <a:lnTo>
                      <a:pt x="291" y="187"/>
                    </a:lnTo>
                    <a:lnTo>
                      <a:pt x="293" y="191"/>
                    </a:lnTo>
                    <a:lnTo>
                      <a:pt x="295" y="194"/>
                    </a:lnTo>
                    <a:lnTo>
                      <a:pt x="293" y="200"/>
                    </a:lnTo>
                    <a:lnTo>
                      <a:pt x="293" y="202"/>
                    </a:lnTo>
                    <a:lnTo>
                      <a:pt x="289" y="204"/>
                    </a:lnTo>
                    <a:lnTo>
                      <a:pt x="284" y="211"/>
                    </a:lnTo>
                    <a:lnTo>
                      <a:pt x="274" y="221"/>
                    </a:lnTo>
                    <a:lnTo>
                      <a:pt x="271" y="223"/>
                    </a:lnTo>
                    <a:lnTo>
                      <a:pt x="274" y="232"/>
                    </a:lnTo>
                    <a:lnTo>
                      <a:pt x="274" y="241"/>
                    </a:lnTo>
                    <a:lnTo>
                      <a:pt x="274" y="243"/>
                    </a:lnTo>
                    <a:lnTo>
                      <a:pt x="267" y="247"/>
                    </a:lnTo>
                    <a:lnTo>
                      <a:pt x="260" y="247"/>
                    </a:lnTo>
                    <a:lnTo>
                      <a:pt x="253" y="250"/>
                    </a:lnTo>
                    <a:lnTo>
                      <a:pt x="247" y="250"/>
                    </a:lnTo>
                    <a:lnTo>
                      <a:pt x="242" y="250"/>
                    </a:lnTo>
                    <a:lnTo>
                      <a:pt x="240" y="243"/>
                    </a:lnTo>
                    <a:lnTo>
                      <a:pt x="238" y="241"/>
                    </a:lnTo>
                    <a:lnTo>
                      <a:pt x="233" y="236"/>
                    </a:lnTo>
                    <a:lnTo>
                      <a:pt x="227" y="234"/>
                    </a:lnTo>
                    <a:lnTo>
                      <a:pt x="223" y="234"/>
                    </a:lnTo>
                    <a:lnTo>
                      <a:pt x="220" y="230"/>
                    </a:lnTo>
                    <a:lnTo>
                      <a:pt x="218" y="228"/>
                    </a:lnTo>
                    <a:lnTo>
                      <a:pt x="209" y="241"/>
                    </a:lnTo>
                    <a:lnTo>
                      <a:pt x="207" y="247"/>
                    </a:lnTo>
                    <a:lnTo>
                      <a:pt x="205" y="250"/>
                    </a:lnTo>
                    <a:lnTo>
                      <a:pt x="202" y="256"/>
                    </a:lnTo>
                    <a:lnTo>
                      <a:pt x="196" y="264"/>
                    </a:lnTo>
                    <a:lnTo>
                      <a:pt x="192" y="266"/>
                    </a:lnTo>
                    <a:lnTo>
                      <a:pt x="187" y="264"/>
                    </a:lnTo>
                    <a:lnTo>
                      <a:pt x="176" y="260"/>
                    </a:lnTo>
                    <a:lnTo>
                      <a:pt x="171" y="258"/>
                    </a:lnTo>
                    <a:lnTo>
                      <a:pt x="169" y="254"/>
                    </a:lnTo>
                    <a:lnTo>
                      <a:pt x="165" y="252"/>
                    </a:lnTo>
                    <a:lnTo>
                      <a:pt x="162" y="250"/>
                    </a:lnTo>
                    <a:lnTo>
                      <a:pt x="162" y="247"/>
                    </a:lnTo>
                    <a:lnTo>
                      <a:pt x="162" y="228"/>
                    </a:lnTo>
                    <a:lnTo>
                      <a:pt x="162" y="217"/>
                    </a:lnTo>
                    <a:lnTo>
                      <a:pt x="167" y="211"/>
                    </a:lnTo>
                    <a:lnTo>
                      <a:pt x="169" y="204"/>
                    </a:lnTo>
                    <a:lnTo>
                      <a:pt x="171" y="198"/>
                    </a:lnTo>
                    <a:lnTo>
                      <a:pt x="169" y="194"/>
                    </a:lnTo>
                    <a:lnTo>
                      <a:pt x="167" y="191"/>
                    </a:lnTo>
                    <a:lnTo>
                      <a:pt x="160" y="189"/>
                    </a:lnTo>
                    <a:lnTo>
                      <a:pt x="138" y="194"/>
                    </a:lnTo>
                    <a:lnTo>
                      <a:pt x="133" y="191"/>
                    </a:lnTo>
                    <a:lnTo>
                      <a:pt x="129" y="189"/>
                    </a:lnTo>
                    <a:lnTo>
                      <a:pt x="127" y="187"/>
                    </a:lnTo>
                    <a:lnTo>
                      <a:pt x="127" y="183"/>
                    </a:lnTo>
                    <a:lnTo>
                      <a:pt x="125" y="170"/>
                    </a:lnTo>
                    <a:lnTo>
                      <a:pt x="125" y="164"/>
                    </a:lnTo>
                    <a:lnTo>
                      <a:pt x="125" y="164"/>
                    </a:lnTo>
                    <a:lnTo>
                      <a:pt x="120" y="161"/>
                    </a:lnTo>
                    <a:lnTo>
                      <a:pt x="118" y="161"/>
                    </a:lnTo>
                    <a:lnTo>
                      <a:pt x="114" y="161"/>
                    </a:lnTo>
                    <a:lnTo>
                      <a:pt x="112" y="164"/>
                    </a:lnTo>
                    <a:lnTo>
                      <a:pt x="112" y="168"/>
                    </a:lnTo>
                    <a:lnTo>
                      <a:pt x="112" y="170"/>
                    </a:lnTo>
                    <a:lnTo>
                      <a:pt x="105" y="176"/>
                    </a:lnTo>
                    <a:lnTo>
                      <a:pt x="100" y="180"/>
                    </a:lnTo>
                    <a:lnTo>
                      <a:pt x="94" y="180"/>
                    </a:lnTo>
                    <a:lnTo>
                      <a:pt x="89" y="183"/>
                    </a:lnTo>
                    <a:lnTo>
                      <a:pt x="80" y="194"/>
                    </a:lnTo>
                    <a:lnTo>
                      <a:pt x="78" y="194"/>
                    </a:lnTo>
                    <a:lnTo>
                      <a:pt x="76" y="196"/>
                    </a:lnTo>
                    <a:lnTo>
                      <a:pt x="76" y="200"/>
                    </a:lnTo>
                    <a:lnTo>
                      <a:pt x="76" y="211"/>
                    </a:lnTo>
                    <a:lnTo>
                      <a:pt x="78" y="213"/>
                    </a:lnTo>
                    <a:lnTo>
                      <a:pt x="76" y="215"/>
                    </a:lnTo>
                    <a:lnTo>
                      <a:pt x="78" y="220"/>
                    </a:lnTo>
                    <a:lnTo>
                      <a:pt x="80" y="221"/>
                    </a:lnTo>
                    <a:lnTo>
                      <a:pt x="85" y="221"/>
                    </a:lnTo>
                    <a:lnTo>
                      <a:pt x="92" y="223"/>
                    </a:lnTo>
                    <a:lnTo>
                      <a:pt x="98" y="230"/>
                    </a:lnTo>
                    <a:lnTo>
                      <a:pt x="102" y="239"/>
                    </a:lnTo>
                    <a:lnTo>
                      <a:pt x="105" y="247"/>
                    </a:lnTo>
                    <a:lnTo>
                      <a:pt x="102" y="254"/>
                    </a:lnTo>
                    <a:lnTo>
                      <a:pt x="98" y="258"/>
                    </a:lnTo>
                    <a:lnTo>
                      <a:pt x="92" y="264"/>
                    </a:lnTo>
                    <a:lnTo>
                      <a:pt x="87" y="269"/>
                    </a:lnTo>
                    <a:lnTo>
                      <a:pt x="87" y="273"/>
                    </a:lnTo>
                    <a:lnTo>
                      <a:pt x="87" y="279"/>
                    </a:lnTo>
                    <a:lnTo>
                      <a:pt x="85" y="290"/>
                    </a:lnTo>
                    <a:lnTo>
                      <a:pt x="80" y="297"/>
                    </a:lnTo>
                    <a:lnTo>
                      <a:pt x="76" y="301"/>
                    </a:lnTo>
                    <a:lnTo>
                      <a:pt x="74" y="303"/>
                    </a:lnTo>
                    <a:lnTo>
                      <a:pt x="71" y="306"/>
                    </a:lnTo>
                    <a:lnTo>
                      <a:pt x="65" y="318"/>
                    </a:lnTo>
                    <a:lnTo>
                      <a:pt x="63" y="320"/>
                    </a:lnTo>
                    <a:lnTo>
                      <a:pt x="61" y="325"/>
                    </a:lnTo>
                    <a:lnTo>
                      <a:pt x="58" y="327"/>
                    </a:lnTo>
                    <a:lnTo>
                      <a:pt x="56" y="331"/>
                    </a:lnTo>
                    <a:lnTo>
                      <a:pt x="47" y="335"/>
                    </a:lnTo>
                    <a:lnTo>
                      <a:pt x="40" y="344"/>
                    </a:lnTo>
                    <a:lnTo>
                      <a:pt x="36" y="346"/>
                    </a:lnTo>
                    <a:lnTo>
                      <a:pt x="34" y="346"/>
                    </a:lnTo>
                    <a:lnTo>
                      <a:pt x="30" y="344"/>
                    </a:lnTo>
                    <a:lnTo>
                      <a:pt x="30" y="361"/>
                    </a:lnTo>
                    <a:lnTo>
                      <a:pt x="30" y="368"/>
                    </a:lnTo>
                    <a:lnTo>
                      <a:pt x="27" y="372"/>
                    </a:lnTo>
                    <a:lnTo>
                      <a:pt x="22" y="374"/>
                    </a:lnTo>
                    <a:lnTo>
                      <a:pt x="18" y="381"/>
                    </a:lnTo>
                    <a:lnTo>
                      <a:pt x="9" y="385"/>
                    </a:lnTo>
                    <a:lnTo>
                      <a:pt x="3" y="396"/>
                    </a:lnTo>
                    <a:lnTo>
                      <a:pt x="0" y="397"/>
                    </a:lnTo>
                    <a:lnTo>
                      <a:pt x="0" y="408"/>
                    </a:lnTo>
                    <a:lnTo>
                      <a:pt x="0" y="410"/>
                    </a:lnTo>
                    <a:lnTo>
                      <a:pt x="5" y="417"/>
                    </a:lnTo>
                    <a:lnTo>
                      <a:pt x="7" y="424"/>
                    </a:lnTo>
                    <a:lnTo>
                      <a:pt x="9" y="432"/>
                    </a:lnTo>
                    <a:lnTo>
                      <a:pt x="9" y="439"/>
                    </a:lnTo>
                    <a:lnTo>
                      <a:pt x="9" y="445"/>
                    </a:lnTo>
                    <a:lnTo>
                      <a:pt x="9" y="447"/>
                    </a:lnTo>
                    <a:lnTo>
                      <a:pt x="5" y="451"/>
                    </a:lnTo>
                    <a:lnTo>
                      <a:pt x="3" y="451"/>
                    </a:lnTo>
                    <a:lnTo>
                      <a:pt x="3" y="453"/>
                    </a:lnTo>
                    <a:lnTo>
                      <a:pt x="43" y="453"/>
                    </a:lnTo>
                    <a:lnTo>
                      <a:pt x="49" y="458"/>
                    </a:lnTo>
                    <a:lnTo>
                      <a:pt x="51" y="460"/>
                    </a:lnTo>
                    <a:lnTo>
                      <a:pt x="53" y="462"/>
                    </a:lnTo>
                    <a:lnTo>
                      <a:pt x="56" y="469"/>
                    </a:lnTo>
                    <a:lnTo>
                      <a:pt x="56" y="477"/>
                    </a:lnTo>
                    <a:lnTo>
                      <a:pt x="56" y="484"/>
                    </a:lnTo>
                    <a:lnTo>
                      <a:pt x="58" y="488"/>
                    </a:lnTo>
                    <a:lnTo>
                      <a:pt x="63" y="490"/>
                    </a:lnTo>
                    <a:lnTo>
                      <a:pt x="63" y="490"/>
                    </a:lnTo>
                    <a:lnTo>
                      <a:pt x="76" y="490"/>
                    </a:lnTo>
                    <a:lnTo>
                      <a:pt x="80" y="490"/>
                    </a:lnTo>
                    <a:lnTo>
                      <a:pt x="85" y="494"/>
                    </a:lnTo>
                    <a:lnTo>
                      <a:pt x="92" y="501"/>
                    </a:lnTo>
                    <a:lnTo>
                      <a:pt x="98" y="507"/>
                    </a:lnTo>
                    <a:lnTo>
                      <a:pt x="105" y="512"/>
                    </a:lnTo>
                    <a:lnTo>
                      <a:pt x="114" y="512"/>
                    </a:lnTo>
                    <a:lnTo>
                      <a:pt x="125" y="514"/>
                    </a:lnTo>
                    <a:lnTo>
                      <a:pt x="127" y="512"/>
                    </a:lnTo>
                    <a:lnTo>
                      <a:pt x="129" y="512"/>
                    </a:lnTo>
                    <a:lnTo>
                      <a:pt x="133" y="507"/>
                    </a:lnTo>
                    <a:lnTo>
                      <a:pt x="138" y="507"/>
                    </a:lnTo>
                    <a:lnTo>
                      <a:pt x="143" y="507"/>
                    </a:lnTo>
                    <a:lnTo>
                      <a:pt x="151" y="505"/>
                    </a:lnTo>
                    <a:lnTo>
                      <a:pt x="156" y="505"/>
                    </a:lnTo>
                    <a:lnTo>
                      <a:pt x="160" y="507"/>
                    </a:lnTo>
                    <a:lnTo>
                      <a:pt x="167" y="507"/>
                    </a:lnTo>
                    <a:lnTo>
                      <a:pt x="169" y="512"/>
                    </a:lnTo>
                    <a:lnTo>
                      <a:pt x="169" y="514"/>
                    </a:lnTo>
                    <a:lnTo>
                      <a:pt x="171" y="520"/>
                    </a:lnTo>
                    <a:lnTo>
                      <a:pt x="171" y="525"/>
                    </a:lnTo>
                    <a:lnTo>
                      <a:pt x="176" y="531"/>
                    </a:lnTo>
                    <a:lnTo>
                      <a:pt x="180" y="531"/>
                    </a:lnTo>
                    <a:lnTo>
                      <a:pt x="187" y="531"/>
                    </a:lnTo>
                    <a:lnTo>
                      <a:pt x="205" y="531"/>
                    </a:lnTo>
                    <a:lnTo>
                      <a:pt x="220" y="531"/>
                    </a:lnTo>
                    <a:lnTo>
                      <a:pt x="225" y="531"/>
                    </a:lnTo>
                    <a:lnTo>
                      <a:pt x="227" y="529"/>
                    </a:lnTo>
                    <a:lnTo>
                      <a:pt x="233" y="525"/>
                    </a:lnTo>
                    <a:lnTo>
                      <a:pt x="238" y="516"/>
                    </a:lnTo>
                    <a:lnTo>
                      <a:pt x="240" y="512"/>
                    </a:lnTo>
                    <a:lnTo>
                      <a:pt x="242" y="507"/>
                    </a:lnTo>
                    <a:lnTo>
                      <a:pt x="249" y="499"/>
                    </a:lnTo>
                    <a:lnTo>
                      <a:pt x="258" y="494"/>
                    </a:lnTo>
                    <a:lnTo>
                      <a:pt x="260" y="490"/>
                    </a:lnTo>
                    <a:lnTo>
                      <a:pt x="267" y="490"/>
                    </a:lnTo>
                    <a:lnTo>
                      <a:pt x="276" y="488"/>
                    </a:lnTo>
                    <a:lnTo>
                      <a:pt x="282" y="488"/>
                    </a:lnTo>
                    <a:lnTo>
                      <a:pt x="298" y="477"/>
                    </a:lnTo>
                    <a:lnTo>
                      <a:pt x="302" y="477"/>
                    </a:lnTo>
                    <a:lnTo>
                      <a:pt x="305" y="475"/>
                    </a:lnTo>
                    <a:lnTo>
                      <a:pt x="309" y="475"/>
                    </a:lnTo>
                    <a:lnTo>
                      <a:pt x="309" y="475"/>
                    </a:lnTo>
                    <a:lnTo>
                      <a:pt x="315" y="477"/>
                    </a:lnTo>
                    <a:lnTo>
                      <a:pt x="315" y="482"/>
                    </a:lnTo>
                    <a:lnTo>
                      <a:pt x="320" y="488"/>
                    </a:lnTo>
                    <a:lnTo>
                      <a:pt x="322" y="496"/>
                    </a:lnTo>
                    <a:lnTo>
                      <a:pt x="322" y="505"/>
                    </a:lnTo>
                    <a:lnTo>
                      <a:pt x="322" y="514"/>
                    </a:lnTo>
                    <a:lnTo>
                      <a:pt x="322" y="516"/>
                    </a:lnTo>
                    <a:lnTo>
                      <a:pt x="322" y="518"/>
                    </a:lnTo>
                    <a:lnTo>
                      <a:pt x="325" y="520"/>
                    </a:lnTo>
                    <a:lnTo>
                      <a:pt x="329" y="520"/>
                    </a:lnTo>
                    <a:lnTo>
                      <a:pt x="336" y="520"/>
                    </a:lnTo>
                    <a:lnTo>
                      <a:pt x="349" y="520"/>
                    </a:lnTo>
                    <a:lnTo>
                      <a:pt x="367" y="523"/>
                    </a:lnTo>
                    <a:lnTo>
                      <a:pt x="375" y="520"/>
                    </a:lnTo>
                    <a:lnTo>
                      <a:pt x="380" y="518"/>
                    </a:lnTo>
                    <a:lnTo>
                      <a:pt x="380" y="516"/>
                    </a:lnTo>
                    <a:lnTo>
                      <a:pt x="380" y="514"/>
                    </a:lnTo>
                    <a:lnTo>
                      <a:pt x="382" y="512"/>
                    </a:lnTo>
                    <a:lnTo>
                      <a:pt x="387" y="507"/>
                    </a:lnTo>
                    <a:lnTo>
                      <a:pt x="391" y="505"/>
                    </a:lnTo>
                    <a:lnTo>
                      <a:pt x="395" y="501"/>
                    </a:lnTo>
                    <a:lnTo>
                      <a:pt x="402" y="501"/>
                    </a:lnTo>
                    <a:lnTo>
                      <a:pt x="407" y="505"/>
                    </a:lnTo>
                    <a:lnTo>
                      <a:pt x="413" y="505"/>
                    </a:lnTo>
                    <a:lnTo>
                      <a:pt x="418" y="507"/>
                    </a:lnTo>
                    <a:lnTo>
                      <a:pt x="420" y="512"/>
                    </a:lnTo>
                    <a:lnTo>
                      <a:pt x="424" y="514"/>
                    </a:lnTo>
                    <a:lnTo>
                      <a:pt x="426" y="516"/>
                    </a:lnTo>
                    <a:lnTo>
                      <a:pt x="429" y="518"/>
                    </a:lnTo>
                    <a:lnTo>
                      <a:pt x="438" y="518"/>
                    </a:lnTo>
                    <a:lnTo>
                      <a:pt x="446" y="518"/>
                    </a:lnTo>
                    <a:lnTo>
                      <a:pt x="460" y="518"/>
                    </a:lnTo>
                    <a:lnTo>
                      <a:pt x="471" y="516"/>
                    </a:lnTo>
                    <a:lnTo>
                      <a:pt x="475" y="516"/>
                    </a:lnTo>
                    <a:lnTo>
                      <a:pt x="482" y="514"/>
                    </a:lnTo>
                    <a:lnTo>
                      <a:pt x="484" y="507"/>
                    </a:lnTo>
                    <a:lnTo>
                      <a:pt x="489" y="507"/>
                    </a:lnTo>
                    <a:lnTo>
                      <a:pt x="491" y="505"/>
                    </a:lnTo>
                    <a:lnTo>
                      <a:pt x="493" y="505"/>
                    </a:lnTo>
                    <a:lnTo>
                      <a:pt x="500" y="496"/>
                    </a:lnTo>
                    <a:lnTo>
                      <a:pt x="508" y="494"/>
                    </a:lnTo>
                    <a:lnTo>
                      <a:pt x="518" y="492"/>
                    </a:lnTo>
                    <a:lnTo>
                      <a:pt x="526" y="492"/>
                    </a:lnTo>
                    <a:lnTo>
                      <a:pt x="537" y="496"/>
                    </a:lnTo>
                    <a:lnTo>
                      <a:pt x="542" y="499"/>
                    </a:lnTo>
                    <a:lnTo>
                      <a:pt x="547" y="505"/>
                    </a:lnTo>
                    <a:lnTo>
                      <a:pt x="549" y="505"/>
                    </a:lnTo>
                    <a:lnTo>
                      <a:pt x="562" y="505"/>
                    </a:lnTo>
                    <a:lnTo>
                      <a:pt x="584" y="505"/>
                    </a:lnTo>
                    <a:lnTo>
                      <a:pt x="604" y="505"/>
                    </a:lnTo>
                    <a:lnTo>
                      <a:pt x="613" y="505"/>
                    </a:lnTo>
                    <a:lnTo>
                      <a:pt x="619" y="505"/>
                    </a:lnTo>
                    <a:lnTo>
                      <a:pt x="624" y="505"/>
                    </a:lnTo>
                    <a:lnTo>
                      <a:pt x="622" y="484"/>
                    </a:lnTo>
                    <a:lnTo>
                      <a:pt x="624" y="477"/>
                    </a:lnTo>
                    <a:lnTo>
                      <a:pt x="629" y="475"/>
                    </a:lnTo>
                    <a:lnTo>
                      <a:pt x="631" y="469"/>
                    </a:lnTo>
                    <a:lnTo>
                      <a:pt x="644" y="458"/>
                    </a:lnTo>
                    <a:lnTo>
                      <a:pt x="649" y="453"/>
                    </a:lnTo>
                    <a:lnTo>
                      <a:pt x="653" y="443"/>
                    </a:lnTo>
                    <a:lnTo>
                      <a:pt x="657" y="439"/>
                    </a:lnTo>
                    <a:lnTo>
                      <a:pt x="662" y="432"/>
                    </a:lnTo>
                    <a:lnTo>
                      <a:pt x="664" y="428"/>
                    </a:lnTo>
                    <a:lnTo>
                      <a:pt x="668" y="428"/>
                    </a:lnTo>
                    <a:lnTo>
                      <a:pt x="673" y="424"/>
                    </a:lnTo>
                    <a:lnTo>
                      <a:pt x="680" y="424"/>
                    </a:lnTo>
                    <a:lnTo>
                      <a:pt x="682" y="424"/>
                    </a:lnTo>
                    <a:lnTo>
                      <a:pt x="686" y="424"/>
                    </a:lnTo>
                    <a:lnTo>
                      <a:pt x="691" y="421"/>
                    </a:lnTo>
                    <a:lnTo>
                      <a:pt x="693" y="419"/>
                    </a:lnTo>
                    <a:lnTo>
                      <a:pt x="695" y="417"/>
                    </a:lnTo>
                    <a:lnTo>
                      <a:pt x="697" y="415"/>
                    </a:lnTo>
                    <a:lnTo>
                      <a:pt x="704" y="406"/>
                    </a:lnTo>
                    <a:lnTo>
                      <a:pt x="713" y="397"/>
                    </a:lnTo>
                    <a:lnTo>
                      <a:pt x="722" y="394"/>
                    </a:lnTo>
                    <a:lnTo>
                      <a:pt x="726" y="391"/>
                    </a:lnTo>
                    <a:lnTo>
                      <a:pt x="731" y="389"/>
                    </a:lnTo>
                    <a:lnTo>
                      <a:pt x="733" y="385"/>
                    </a:lnTo>
                    <a:lnTo>
                      <a:pt x="733" y="383"/>
                    </a:lnTo>
                    <a:lnTo>
                      <a:pt x="733" y="378"/>
                    </a:lnTo>
                    <a:lnTo>
                      <a:pt x="731" y="374"/>
                    </a:lnTo>
                    <a:lnTo>
                      <a:pt x="729" y="374"/>
                    </a:lnTo>
                    <a:lnTo>
                      <a:pt x="719" y="365"/>
                    </a:lnTo>
                    <a:lnTo>
                      <a:pt x="715" y="359"/>
                    </a:lnTo>
                    <a:lnTo>
                      <a:pt x="713" y="354"/>
                    </a:lnTo>
                    <a:lnTo>
                      <a:pt x="715" y="351"/>
                    </a:lnTo>
                    <a:lnTo>
                      <a:pt x="717" y="349"/>
                    </a:lnTo>
                    <a:lnTo>
                      <a:pt x="722" y="346"/>
                    </a:lnTo>
                    <a:lnTo>
                      <a:pt x="726" y="346"/>
                    </a:lnTo>
                    <a:lnTo>
                      <a:pt x="739" y="344"/>
                    </a:lnTo>
                    <a:lnTo>
                      <a:pt x="753" y="344"/>
                    </a:lnTo>
                    <a:lnTo>
                      <a:pt x="757" y="342"/>
                    </a:lnTo>
                    <a:lnTo>
                      <a:pt x="760" y="338"/>
                    </a:lnTo>
                    <a:lnTo>
                      <a:pt x="768" y="333"/>
                    </a:lnTo>
                    <a:lnTo>
                      <a:pt x="775" y="327"/>
                    </a:lnTo>
                    <a:lnTo>
                      <a:pt x="777" y="325"/>
                    </a:lnTo>
                    <a:lnTo>
                      <a:pt x="782" y="325"/>
                    </a:lnTo>
                    <a:lnTo>
                      <a:pt x="795" y="320"/>
                    </a:lnTo>
                    <a:lnTo>
                      <a:pt x="806" y="320"/>
                    </a:lnTo>
                    <a:lnTo>
                      <a:pt x="808" y="318"/>
                    </a:lnTo>
                    <a:lnTo>
                      <a:pt x="832" y="301"/>
                    </a:lnTo>
                    <a:lnTo>
                      <a:pt x="850" y="288"/>
                    </a:lnTo>
                    <a:lnTo>
                      <a:pt x="859" y="279"/>
                    </a:lnTo>
                    <a:lnTo>
                      <a:pt x="859" y="279"/>
                    </a:lnTo>
                    <a:lnTo>
                      <a:pt x="861" y="277"/>
                    </a:lnTo>
                    <a:lnTo>
                      <a:pt x="853" y="273"/>
                    </a:lnTo>
                    <a:lnTo>
                      <a:pt x="848" y="266"/>
                    </a:lnTo>
                    <a:lnTo>
                      <a:pt x="846" y="264"/>
                    </a:lnTo>
                    <a:lnTo>
                      <a:pt x="844" y="258"/>
                    </a:lnTo>
                    <a:lnTo>
                      <a:pt x="842" y="252"/>
                    </a:lnTo>
                    <a:lnTo>
                      <a:pt x="842" y="232"/>
                    </a:lnTo>
                    <a:lnTo>
                      <a:pt x="842" y="228"/>
                    </a:lnTo>
                    <a:lnTo>
                      <a:pt x="840" y="223"/>
                    </a:lnTo>
                    <a:lnTo>
                      <a:pt x="835" y="217"/>
                    </a:lnTo>
                    <a:lnTo>
                      <a:pt x="832" y="217"/>
                    </a:lnTo>
                    <a:lnTo>
                      <a:pt x="830" y="217"/>
                    </a:lnTo>
                    <a:lnTo>
                      <a:pt x="797" y="215"/>
                    </a:lnTo>
                    <a:lnTo>
                      <a:pt x="795" y="213"/>
                    </a:lnTo>
                    <a:lnTo>
                      <a:pt x="788" y="204"/>
                    </a:lnTo>
                    <a:lnTo>
                      <a:pt x="788" y="200"/>
                    </a:lnTo>
                    <a:lnTo>
                      <a:pt x="784" y="196"/>
                    </a:lnTo>
                    <a:lnTo>
                      <a:pt x="784" y="194"/>
                    </a:lnTo>
                    <a:lnTo>
                      <a:pt x="782" y="189"/>
                    </a:lnTo>
                    <a:lnTo>
                      <a:pt x="777" y="187"/>
                    </a:lnTo>
                    <a:lnTo>
                      <a:pt x="773" y="189"/>
                    </a:lnTo>
                    <a:lnTo>
                      <a:pt x="766" y="189"/>
                    </a:lnTo>
                    <a:lnTo>
                      <a:pt x="760" y="187"/>
                    </a:lnTo>
                    <a:lnTo>
                      <a:pt x="757" y="183"/>
                    </a:lnTo>
                    <a:lnTo>
                      <a:pt x="753" y="176"/>
                    </a:lnTo>
                    <a:lnTo>
                      <a:pt x="750" y="172"/>
                    </a:lnTo>
                    <a:lnTo>
                      <a:pt x="748" y="170"/>
                    </a:lnTo>
                    <a:lnTo>
                      <a:pt x="746" y="170"/>
                    </a:lnTo>
                    <a:lnTo>
                      <a:pt x="733" y="168"/>
                    </a:lnTo>
                    <a:lnTo>
                      <a:pt x="719" y="168"/>
                    </a:lnTo>
                    <a:lnTo>
                      <a:pt x="713" y="170"/>
                    </a:lnTo>
                    <a:lnTo>
                      <a:pt x="706" y="174"/>
                    </a:lnTo>
                    <a:lnTo>
                      <a:pt x="706" y="174"/>
                    </a:lnTo>
                    <a:lnTo>
                      <a:pt x="693" y="176"/>
                    </a:lnTo>
                    <a:lnTo>
                      <a:pt x="678" y="176"/>
                    </a:lnTo>
                    <a:lnTo>
                      <a:pt x="673" y="176"/>
                    </a:lnTo>
                    <a:lnTo>
                      <a:pt x="670" y="174"/>
                    </a:lnTo>
                    <a:lnTo>
                      <a:pt x="670" y="172"/>
                    </a:lnTo>
                    <a:lnTo>
                      <a:pt x="670" y="170"/>
                    </a:lnTo>
                    <a:lnTo>
                      <a:pt x="670" y="166"/>
                    </a:lnTo>
                    <a:lnTo>
                      <a:pt x="668" y="164"/>
                    </a:lnTo>
                    <a:lnTo>
                      <a:pt x="668" y="161"/>
                    </a:lnTo>
                    <a:lnTo>
                      <a:pt x="662" y="159"/>
                    </a:lnTo>
                    <a:lnTo>
                      <a:pt x="657" y="157"/>
                    </a:lnTo>
                    <a:lnTo>
                      <a:pt x="653" y="157"/>
                    </a:lnTo>
                    <a:lnTo>
                      <a:pt x="649" y="157"/>
                    </a:lnTo>
                    <a:lnTo>
                      <a:pt x="646" y="153"/>
                    </a:lnTo>
                    <a:lnTo>
                      <a:pt x="642" y="148"/>
                    </a:lnTo>
                    <a:lnTo>
                      <a:pt x="637" y="146"/>
                    </a:lnTo>
                    <a:lnTo>
                      <a:pt x="631" y="144"/>
                    </a:lnTo>
                    <a:lnTo>
                      <a:pt x="602" y="142"/>
                    </a:lnTo>
                    <a:lnTo>
                      <a:pt x="588" y="140"/>
                    </a:lnTo>
                    <a:lnTo>
                      <a:pt x="580" y="140"/>
                    </a:lnTo>
                    <a:lnTo>
                      <a:pt x="571" y="140"/>
                    </a:lnTo>
                    <a:lnTo>
                      <a:pt x="553" y="142"/>
                    </a:lnTo>
                    <a:lnTo>
                      <a:pt x="547" y="144"/>
                    </a:lnTo>
                    <a:lnTo>
                      <a:pt x="547" y="146"/>
                    </a:lnTo>
                    <a:lnTo>
                      <a:pt x="540" y="153"/>
                    </a:lnTo>
                    <a:lnTo>
                      <a:pt x="535" y="155"/>
                    </a:lnTo>
                    <a:lnTo>
                      <a:pt x="531" y="157"/>
                    </a:lnTo>
                    <a:lnTo>
                      <a:pt x="524" y="157"/>
                    </a:lnTo>
                    <a:lnTo>
                      <a:pt x="520" y="157"/>
                    </a:lnTo>
                    <a:lnTo>
                      <a:pt x="516" y="157"/>
                    </a:lnTo>
                    <a:lnTo>
                      <a:pt x="508" y="153"/>
                    </a:lnTo>
                    <a:lnTo>
                      <a:pt x="504" y="146"/>
                    </a:lnTo>
                    <a:lnTo>
                      <a:pt x="500" y="142"/>
                    </a:lnTo>
                    <a:lnTo>
                      <a:pt x="500" y="137"/>
                    </a:lnTo>
                    <a:lnTo>
                      <a:pt x="498" y="132"/>
                    </a:lnTo>
                    <a:lnTo>
                      <a:pt x="493" y="129"/>
                    </a:lnTo>
                    <a:lnTo>
                      <a:pt x="482" y="129"/>
                    </a:lnTo>
                    <a:lnTo>
                      <a:pt x="477" y="132"/>
                    </a:lnTo>
                    <a:lnTo>
                      <a:pt x="477" y="133"/>
                    </a:lnTo>
                    <a:lnTo>
                      <a:pt x="475" y="135"/>
                    </a:lnTo>
                    <a:lnTo>
                      <a:pt x="467" y="140"/>
                    </a:lnTo>
                    <a:lnTo>
                      <a:pt x="460" y="148"/>
                    </a:lnTo>
                    <a:lnTo>
                      <a:pt x="457" y="153"/>
                    </a:lnTo>
                    <a:lnTo>
                      <a:pt x="457" y="153"/>
                    </a:lnTo>
                    <a:lnTo>
                      <a:pt x="462" y="161"/>
                    </a:lnTo>
                    <a:lnTo>
                      <a:pt x="462" y="170"/>
                    </a:lnTo>
                    <a:lnTo>
                      <a:pt x="464" y="180"/>
                    </a:lnTo>
                    <a:lnTo>
                      <a:pt x="462" y="189"/>
                    </a:lnTo>
                    <a:lnTo>
                      <a:pt x="462" y="194"/>
                    </a:lnTo>
                    <a:lnTo>
                      <a:pt x="467" y="200"/>
                    </a:lnTo>
                    <a:lnTo>
                      <a:pt x="473" y="204"/>
                    </a:lnTo>
                    <a:lnTo>
                      <a:pt x="482" y="211"/>
                    </a:lnTo>
                    <a:lnTo>
                      <a:pt x="489" y="217"/>
                    </a:lnTo>
                    <a:lnTo>
                      <a:pt x="489" y="221"/>
                    </a:lnTo>
                    <a:lnTo>
                      <a:pt x="484" y="226"/>
                    </a:lnTo>
                    <a:lnTo>
                      <a:pt x="473" y="241"/>
                    </a:lnTo>
                    <a:lnTo>
                      <a:pt x="471" y="241"/>
                    </a:lnTo>
                    <a:lnTo>
                      <a:pt x="469" y="243"/>
                    </a:lnTo>
                    <a:lnTo>
                      <a:pt x="464" y="243"/>
                    </a:lnTo>
                    <a:lnTo>
                      <a:pt x="460" y="241"/>
                    </a:lnTo>
                    <a:lnTo>
                      <a:pt x="455" y="241"/>
                    </a:lnTo>
                    <a:lnTo>
                      <a:pt x="449" y="234"/>
                    </a:lnTo>
                    <a:lnTo>
                      <a:pt x="440" y="230"/>
                    </a:lnTo>
                    <a:lnTo>
                      <a:pt x="436" y="228"/>
                    </a:lnTo>
                    <a:lnTo>
                      <a:pt x="433" y="228"/>
                    </a:lnTo>
                    <a:lnTo>
                      <a:pt x="424" y="221"/>
                    </a:lnTo>
                    <a:lnTo>
                      <a:pt x="413" y="213"/>
                    </a:lnTo>
                    <a:lnTo>
                      <a:pt x="407" y="209"/>
                    </a:lnTo>
                    <a:lnTo>
                      <a:pt x="404" y="204"/>
                    </a:lnTo>
                    <a:lnTo>
                      <a:pt x="402" y="202"/>
                    </a:lnTo>
                    <a:lnTo>
                      <a:pt x="402" y="200"/>
                    </a:lnTo>
                    <a:lnTo>
                      <a:pt x="407" y="194"/>
                    </a:lnTo>
                    <a:lnTo>
                      <a:pt x="413" y="187"/>
                    </a:lnTo>
                    <a:lnTo>
                      <a:pt x="420" y="183"/>
                    </a:lnTo>
                    <a:lnTo>
                      <a:pt x="424" y="180"/>
                    </a:lnTo>
                    <a:lnTo>
                      <a:pt x="426" y="178"/>
                    </a:lnTo>
                    <a:lnTo>
                      <a:pt x="426" y="174"/>
                    </a:lnTo>
                    <a:lnTo>
                      <a:pt x="426" y="170"/>
                    </a:lnTo>
                    <a:lnTo>
                      <a:pt x="426" y="170"/>
                    </a:lnTo>
                    <a:lnTo>
                      <a:pt x="426" y="168"/>
                    </a:lnTo>
                    <a:lnTo>
                      <a:pt x="429" y="153"/>
                    </a:lnTo>
                    <a:lnTo>
                      <a:pt x="433" y="146"/>
                    </a:lnTo>
                    <a:lnTo>
                      <a:pt x="436" y="140"/>
                    </a:lnTo>
                    <a:lnTo>
                      <a:pt x="438" y="135"/>
                    </a:lnTo>
                    <a:lnTo>
                      <a:pt x="438" y="125"/>
                    </a:lnTo>
                    <a:lnTo>
                      <a:pt x="440" y="116"/>
                    </a:lnTo>
                    <a:lnTo>
                      <a:pt x="442" y="114"/>
                    </a:lnTo>
                    <a:lnTo>
                      <a:pt x="446" y="110"/>
                    </a:lnTo>
                    <a:lnTo>
                      <a:pt x="449" y="108"/>
                    </a:lnTo>
                    <a:lnTo>
                      <a:pt x="451" y="108"/>
                    </a:lnTo>
                    <a:lnTo>
                      <a:pt x="455" y="105"/>
                    </a:lnTo>
                    <a:lnTo>
                      <a:pt x="457" y="103"/>
                    </a:lnTo>
                    <a:lnTo>
                      <a:pt x="462" y="101"/>
                    </a:lnTo>
                    <a:lnTo>
                      <a:pt x="462" y="97"/>
                    </a:lnTo>
                    <a:lnTo>
                      <a:pt x="462" y="92"/>
                    </a:lnTo>
                    <a:lnTo>
                      <a:pt x="464" y="90"/>
                    </a:lnTo>
                    <a:lnTo>
                      <a:pt x="467" y="88"/>
                    </a:lnTo>
                    <a:lnTo>
                      <a:pt x="482" y="80"/>
                    </a:lnTo>
                    <a:lnTo>
                      <a:pt x="500" y="71"/>
                    </a:lnTo>
                    <a:lnTo>
                      <a:pt x="500" y="71"/>
                    </a:lnTo>
                    <a:lnTo>
                      <a:pt x="500" y="49"/>
                    </a:lnTo>
                    <a:lnTo>
                      <a:pt x="500" y="45"/>
                    </a:lnTo>
                    <a:lnTo>
                      <a:pt x="500" y="41"/>
                    </a:lnTo>
                    <a:lnTo>
                      <a:pt x="495" y="37"/>
                    </a:lnTo>
                    <a:lnTo>
                      <a:pt x="493" y="37"/>
                    </a:lnTo>
                    <a:lnTo>
                      <a:pt x="475" y="28"/>
                    </a:lnTo>
                    <a:lnTo>
                      <a:pt x="462" y="19"/>
                    </a:lnTo>
                    <a:lnTo>
                      <a:pt x="455" y="1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Freeform 147">
                <a:extLst>
                  <a:ext uri="{FF2B5EF4-FFF2-40B4-BE49-F238E27FC236}">
                    <a16:creationId xmlns:a16="http://schemas.microsoft.com/office/drawing/2014/main" id="{53A4FDBE-EB78-4F67-99D6-FB30C00B3C0D}"/>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48">
                <a:extLst>
                  <a:ext uri="{FF2B5EF4-FFF2-40B4-BE49-F238E27FC236}">
                    <a16:creationId xmlns:a16="http://schemas.microsoft.com/office/drawing/2014/main" id="{529C36CA-BA60-4B21-87D0-85A572FB74A3}"/>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Freeform 149">
                <a:extLst>
                  <a:ext uri="{FF2B5EF4-FFF2-40B4-BE49-F238E27FC236}">
                    <a16:creationId xmlns:a16="http://schemas.microsoft.com/office/drawing/2014/main" id="{07983B67-9938-4D64-8DD1-B6B6821613F2}"/>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50">
                <a:extLst>
                  <a:ext uri="{FF2B5EF4-FFF2-40B4-BE49-F238E27FC236}">
                    <a16:creationId xmlns:a16="http://schemas.microsoft.com/office/drawing/2014/main" id="{CBCA36F5-D8B2-4877-A054-3D8AC1735918}"/>
                  </a:ext>
                </a:extLst>
              </p:cNvPr>
              <p:cNvSpPr>
                <a:spLocks/>
              </p:cNvSpPr>
              <p:nvPr/>
            </p:nvSpPr>
            <p:spPr bwMode="auto">
              <a:xfrm>
                <a:off x="6265" y="1059"/>
                <a:ext cx="435" cy="296"/>
              </a:xfrm>
              <a:custGeom>
                <a:avLst/>
                <a:gdLst>
                  <a:gd name="T0" fmla="*/ 41 w 435"/>
                  <a:gd name="T1" fmla="*/ 13 h 296"/>
                  <a:gd name="T2" fmla="*/ 28 w 435"/>
                  <a:gd name="T3" fmla="*/ 28 h 296"/>
                  <a:gd name="T4" fmla="*/ 52 w 435"/>
                  <a:gd name="T5" fmla="*/ 53 h 296"/>
                  <a:gd name="T6" fmla="*/ 66 w 435"/>
                  <a:gd name="T7" fmla="*/ 57 h 296"/>
                  <a:gd name="T8" fmla="*/ 75 w 435"/>
                  <a:gd name="T9" fmla="*/ 74 h 296"/>
                  <a:gd name="T10" fmla="*/ 75 w 435"/>
                  <a:gd name="T11" fmla="*/ 85 h 296"/>
                  <a:gd name="T12" fmla="*/ 66 w 435"/>
                  <a:gd name="T13" fmla="*/ 87 h 296"/>
                  <a:gd name="T14" fmla="*/ 54 w 435"/>
                  <a:gd name="T15" fmla="*/ 104 h 296"/>
                  <a:gd name="T16" fmla="*/ 54 w 435"/>
                  <a:gd name="T17" fmla="*/ 133 h 296"/>
                  <a:gd name="T18" fmla="*/ 66 w 435"/>
                  <a:gd name="T19" fmla="*/ 143 h 296"/>
                  <a:gd name="T20" fmla="*/ 86 w 435"/>
                  <a:gd name="T21" fmla="*/ 154 h 296"/>
                  <a:gd name="T22" fmla="*/ 104 w 435"/>
                  <a:gd name="T23" fmla="*/ 190 h 296"/>
                  <a:gd name="T24" fmla="*/ 46 w 435"/>
                  <a:gd name="T25" fmla="*/ 192 h 296"/>
                  <a:gd name="T26" fmla="*/ 34 w 435"/>
                  <a:gd name="T27" fmla="*/ 202 h 296"/>
                  <a:gd name="T28" fmla="*/ 28 w 435"/>
                  <a:gd name="T29" fmla="*/ 210 h 296"/>
                  <a:gd name="T30" fmla="*/ 0 w 435"/>
                  <a:gd name="T31" fmla="*/ 219 h 296"/>
                  <a:gd name="T32" fmla="*/ 10 w 435"/>
                  <a:gd name="T33" fmla="*/ 292 h 296"/>
                  <a:gd name="T34" fmla="*/ 18 w 435"/>
                  <a:gd name="T35" fmla="*/ 290 h 296"/>
                  <a:gd name="T36" fmla="*/ 34 w 435"/>
                  <a:gd name="T37" fmla="*/ 280 h 296"/>
                  <a:gd name="T38" fmla="*/ 68 w 435"/>
                  <a:gd name="T39" fmla="*/ 290 h 296"/>
                  <a:gd name="T40" fmla="*/ 119 w 435"/>
                  <a:gd name="T41" fmla="*/ 296 h 296"/>
                  <a:gd name="T42" fmla="*/ 158 w 435"/>
                  <a:gd name="T43" fmla="*/ 296 h 296"/>
                  <a:gd name="T44" fmla="*/ 169 w 435"/>
                  <a:gd name="T45" fmla="*/ 286 h 296"/>
                  <a:gd name="T46" fmla="*/ 187 w 435"/>
                  <a:gd name="T47" fmla="*/ 271 h 296"/>
                  <a:gd name="T48" fmla="*/ 211 w 435"/>
                  <a:gd name="T49" fmla="*/ 271 h 296"/>
                  <a:gd name="T50" fmla="*/ 243 w 435"/>
                  <a:gd name="T51" fmla="*/ 265 h 296"/>
                  <a:gd name="T52" fmla="*/ 272 w 435"/>
                  <a:gd name="T53" fmla="*/ 273 h 296"/>
                  <a:gd name="T54" fmla="*/ 299 w 435"/>
                  <a:gd name="T55" fmla="*/ 271 h 296"/>
                  <a:gd name="T56" fmla="*/ 317 w 435"/>
                  <a:gd name="T57" fmla="*/ 265 h 296"/>
                  <a:gd name="T58" fmla="*/ 330 w 435"/>
                  <a:gd name="T59" fmla="*/ 254 h 296"/>
                  <a:gd name="T60" fmla="*/ 346 w 435"/>
                  <a:gd name="T61" fmla="*/ 236 h 296"/>
                  <a:gd name="T62" fmla="*/ 355 w 435"/>
                  <a:gd name="T63" fmla="*/ 215 h 296"/>
                  <a:gd name="T64" fmla="*/ 375 w 435"/>
                  <a:gd name="T65" fmla="*/ 200 h 296"/>
                  <a:gd name="T66" fmla="*/ 395 w 435"/>
                  <a:gd name="T67" fmla="*/ 196 h 296"/>
                  <a:gd name="T68" fmla="*/ 404 w 435"/>
                  <a:gd name="T69" fmla="*/ 193 h 296"/>
                  <a:gd name="T70" fmla="*/ 411 w 435"/>
                  <a:gd name="T71" fmla="*/ 200 h 296"/>
                  <a:gd name="T72" fmla="*/ 420 w 435"/>
                  <a:gd name="T73" fmla="*/ 177 h 296"/>
                  <a:gd name="T74" fmla="*/ 435 w 435"/>
                  <a:gd name="T75" fmla="*/ 166 h 296"/>
                  <a:gd name="T76" fmla="*/ 429 w 435"/>
                  <a:gd name="T77" fmla="*/ 158 h 296"/>
                  <a:gd name="T78" fmla="*/ 413 w 435"/>
                  <a:gd name="T79" fmla="*/ 149 h 296"/>
                  <a:gd name="T80" fmla="*/ 407 w 435"/>
                  <a:gd name="T81" fmla="*/ 131 h 296"/>
                  <a:gd name="T82" fmla="*/ 420 w 435"/>
                  <a:gd name="T83" fmla="*/ 110 h 296"/>
                  <a:gd name="T84" fmla="*/ 413 w 435"/>
                  <a:gd name="T85" fmla="*/ 82 h 296"/>
                  <a:gd name="T86" fmla="*/ 393 w 435"/>
                  <a:gd name="T87" fmla="*/ 87 h 296"/>
                  <a:gd name="T88" fmla="*/ 355 w 435"/>
                  <a:gd name="T89" fmla="*/ 91 h 296"/>
                  <a:gd name="T90" fmla="*/ 335 w 435"/>
                  <a:gd name="T91" fmla="*/ 85 h 296"/>
                  <a:gd name="T92" fmla="*/ 303 w 435"/>
                  <a:gd name="T93" fmla="*/ 85 h 296"/>
                  <a:gd name="T94" fmla="*/ 283 w 435"/>
                  <a:gd name="T95" fmla="*/ 93 h 296"/>
                  <a:gd name="T96" fmla="*/ 234 w 435"/>
                  <a:gd name="T97" fmla="*/ 89 h 296"/>
                  <a:gd name="T98" fmla="*/ 218 w 435"/>
                  <a:gd name="T99" fmla="*/ 78 h 296"/>
                  <a:gd name="T100" fmla="*/ 209 w 435"/>
                  <a:gd name="T101" fmla="*/ 66 h 296"/>
                  <a:gd name="T102" fmla="*/ 187 w 435"/>
                  <a:gd name="T103" fmla="*/ 61 h 296"/>
                  <a:gd name="T104" fmla="*/ 165 w 435"/>
                  <a:gd name="T105" fmla="*/ 74 h 296"/>
                  <a:gd name="T106" fmla="*/ 149 w 435"/>
                  <a:gd name="T107" fmla="*/ 68 h 296"/>
                  <a:gd name="T108" fmla="*/ 133 w 435"/>
                  <a:gd name="T109" fmla="*/ 43 h 296"/>
                  <a:gd name="T110" fmla="*/ 106 w 435"/>
                  <a:gd name="T111" fmla="*/ 19 h 296"/>
                  <a:gd name="T112" fmla="*/ 84 w 435"/>
                  <a:gd name="T113" fmla="*/ 9 h 296"/>
                  <a:gd name="T114" fmla="*/ 59 w 435"/>
                  <a:gd name="T115"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296">
                    <a:moveTo>
                      <a:pt x="52" y="2"/>
                    </a:moveTo>
                    <a:lnTo>
                      <a:pt x="52" y="2"/>
                    </a:lnTo>
                    <a:lnTo>
                      <a:pt x="48" y="7"/>
                    </a:lnTo>
                    <a:lnTo>
                      <a:pt x="41" y="13"/>
                    </a:lnTo>
                    <a:lnTo>
                      <a:pt x="32" y="17"/>
                    </a:lnTo>
                    <a:lnTo>
                      <a:pt x="21" y="21"/>
                    </a:lnTo>
                    <a:lnTo>
                      <a:pt x="25" y="26"/>
                    </a:lnTo>
                    <a:lnTo>
                      <a:pt x="28" y="28"/>
                    </a:lnTo>
                    <a:lnTo>
                      <a:pt x="30" y="32"/>
                    </a:lnTo>
                    <a:lnTo>
                      <a:pt x="36" y="41"/>
                    </a:lnTo>
                    <a:lnTo>
                      <a:pt x="46" y="49"/>
                    </a:lnTo>
                    <a:lnTo>
                      <a:pt x="52" y="53"/>
                    </a:lnTo>
                    <a:lnTo>
                      <a:pt x="54" y="55"/>
                    </a:lnTo>
                    <a:lnTo>
                      <a:pt x="61" y="55"/>
                    </a:lnTo>
                    <a:lnTo>
                      <a:pt x="61" y="55"/>
                    </a:lnTo>
                    <a:lnTo>
                      <a:pt x="66" y="57"/>
                    </a:lnTo>
                    <a:lnTo>
                      <a:pt x="68" y="61"/>
                    </a:lnTo>
                    <a:lnTo>
                      <a:pt x="70" y="61"/>
                    </a:lnTo>
                    <a:lnTo>
                      <a:pt x="70" y="66"/>
                    </a:lnTo>
                    <a:lnTo>
                      <a:pt x="75" y="74"/>
                    </a:lnTo>
                    <a:lnTo>
                      <a:pt x="75" y="78"/>
                    </a:lnTo>
                    <a:lnTo>
                      <a:pt x="75" y="80"/>
                    </a:lnTo>
                    <a:lnTo>
                      <a:pt x="75" y="82"/>
                    </a:lnTo>
                    <a:lnTo>
                      <a:pt x="75" y="85"/>
                    </a:lnTo>
                    <a:lnTo>
                      <a:pt x="75" y="85"/>
                    </a:lnTo>
                    <a:lnTo>
                      <a:pt x="70" y="85"/>
                    </a:lnTo>
                    <a:lnTo>
                      <a:pt x="66" y="85"/>
                    </a:lnTo>
                    <a:lnTo>
                      <a:pt x="66" y="87"/>
                    </a:lnTo>
                    <a:lnTo>
                      <a:pt x="61" y="89"/>
                    </a:lnTo>
                    <a:lnTo>
                      <a:pt x="61" y="91"/>
                    </a:lnTo>
                    <a:lnTo>
                      <a:pt x="59" y="99"/>
                    </a:lnTo>
                    <a:lnTo>
                      <a:pt x="54" y="104"/>
                    </a:lnTo>
                    <a:lnTo>
                      <a:pt x="54" y="110"/>
                    </a:lnTo>
                    <a:lnTo>
                      <a:pt x="54" y="122"/>
                    </a:lnTo>
                    <a:lnTo>
                      <a:pt x="54" y="129"/>
                    </a:lnTo>
                    <a:lnTo>
                      <a:pt x="54" y="133"/>
                    </a:lnTo>
                    <a:lnTo>
                      <a:pt x="54" y="139"/>
                    </a:lnTo>
                    <a:lnTo>
                      <a:pt x="59" y="141"/>
                    </a:lnTo>
                    <a:lnTo>
                      <a:pt x="61" y="141"/>
                    </a:lnTo>
                    <a:lnTo>
                      <a:pt x="66" y="143"/>
                    </a:lnTo>
                    <a:lnTo>
                      <a:pt x="72" y="149"/>
                    </a:lnTo>
                    <a:lnTo>
                      <a:pt x="84" y="151"/>
                    </a:lnTo>
                    <a:lnTo>
                      <a:pt x="86" y="151"/>
                    </a:lnTo>
                    <a:lnTo>
                      <a:pt x="86" y="154"/>
                    </a:lnTo>
                    <a:lnTo>
                      <a:pt x="93" y="162"/>
                    </a:lnTo>
                    <a:lnTo>
                      <a:pt x="99" y="166"/>
                    </a:lnTo>
                    <a:lnTo>
                      <a:pt x="104" y="177"/>
                    </a:lnTo>
                    <a:lnTo>
                      <a:pt x="104" y="190"/>
                    </a:lnTo>
                    <a:lnTo>
                      <a:pt x="102" y="190"/>
                    </a:lnTo>
                    <a:lnTo>
                      <a:pt x="81" y="192"/>
                    </a:lnTo>
                    <a:lnTo>
                      <a:pt x="59" y="193"/>
                    </a:lnTo>
                    <a:lnTo>
                      <a:pt x="46" y="192"/>
                    </a:lnTo>
                    <a:lnTo>
                      <a:pt x="41" y="192"/>
                    </a:lnTo>
                    <a:lnTo>
                      <a:pt x="41" y="190"/>
                    </a:lnTo>
                    <a:lnTo>
                      <a:pt x="39" y="196"/>
                    </a:lnTo>
                    <a:lnTo>
                      <a:pt x="34" y="202"/>
                    </a:lnTo>
                    <a:lnTo>
                      <a:pt x="34" y="206"/>
                    </a:lnTo>
                    <a:lnTo>
                      <a:pt x="34" y="206"/>
                    </a:lnTo>
                    <a:lnTo>
                      <a:pt x="32" y="210"/>
                    </a:lnTo>
                    <a:lnTo>
                      <a:pt x="28" y="210"/>
                    </a:lnTo>
                    <a:lnTo>
                      <a:pt x="16" y="210"/>
                    </a:lnTo>
                    <a:lnTo>
                      <a:pt x="8" y="212"/>
                    </a:lnTo>
                    <a:lnTo>
                      <a:pt x="3" y="217"/>
                    </a:lnTo>
                    <a:lnTo>
                      <a:pt x="0" y="219"/>
                    </a:lnTo>
                    <a:lnTo>
                      <a:pt x="0" y="223"/>
                    </a:lnTo>
                    <a:lnTo>
                      <a:pt x="3" y="248"/>
                    </a:lnTo>
                    <a:lnTo>
                      <a:pt x="8" y="267"/>
                    </a:lnTo>
                    <a:lnTo>
                      <a:pt x="10" y="292"/>
                    </a:lnTo>
                    <a:lnTo>
                      <a:pt x="10" y="296"/>
                    </a:lnTo>
                    <a:lnTo>
                      <a:pt x="10" y="295"/>
                    </a:lnTo>
                    <a:lnTo>
                      <a:pt x="16" y="292"/>
                    </a:lnTo>
                    <a:lnTo>
                      <a:pt x="18" y="290"/>
                    </a:lnTo>
                    <a:lnTo>
                      <a:pt x="23" y="288"/>
                    </a:lnTo>
                    <a:lnTo>
                      <a:pt x="28" y="281"/>
                    </a:lnTo>
                    <a:lnTo>
                      <a:pt x="30" y="280"/>
                    </a:lnTo>
                    <a:lnTo>
                      <a:pt x="34" y="280"/>
                    </a:lnTo>
                    <a:lnTo>
                      <a:pt x="41" y="281"/>
                    </a:lnTo>
                    <a:lnTo>
                      <a:pt x="41" y="284"/>
                    </a:lnTo>
                    <a:lnTo>
                      <a:pt x="46" y="286"/>
                    </a:lnTo>
                    <a:lnTo>
                      <a:pt x="68" y="290"/>
                    </a:lnTo>
                    <a:lnTo>
                      <a:pt x="90" y="295"/>
                    </a:lnTo>
                    <a:lnTo>
                      <a:pt x="104" y="295"/>
                    </a:lnTo>
                    <a:lnTo>
                      <a:pt x="111" y="296"/>
                    </a:lnTo>
                    <a:lnTo>
                      <a:pt x="119" y="296"/>
                    </a:lnTo>
                    <a:lnTo>
                      <a:pt x="131" y="296"/>
                    </a:lnTo>
                    <a:lnTo>
                      <a:pt x="142" y="296"/>
                    </a:lnTo>
                    <a:lnTo>
                      <a:pt x="151" y="296"/>
                    </a:lnTo>
                    <a:lnTo>
                      <a:pt x="158" y="296"/>
                    </a:lnTo>
                    <a:lnTo>
                      <a:pt x="162" y="296"/>
                    </a:lnTo>
                    <a:lnTo>
                      <a:pt x="167" y="295"/>
                    </a:lnTo>
                    <a:lnTo>
                      <a:pt x="169" y="290"/>
                    </a:lnTo>
                    <a:lnTo>
                      <a:pt x="169" y="286"/>
                    </a:lnTo>
                    <a:lnTo>
                      <a:pt x="173" y="280"/>
                    </a:lnTo>
                    <a:lnTo>
                      <a:pt x="180" y="273"/>
                    </a:lnTo>
                    <a:lnTo>
                      <a:pt x="185" y="273"/>
                    </a:lnTo>
                    <a:lnTo>
                      <a:pt x="187" y="271"/>
                    </a:lnTo>
                    <a:lnTo>
                      <a:pt x="193" y="267"/>
                    </a:lnTo>
                    <a:lnTo>
                      <a:pt x="205" y="271"/>
                    </a:lnTo>
                    <a:lnTo>
                      <a:pt x="207" y="271"/>
                    </a:lnTo>
                    <a:lnTo>
                      <a:pt x="211" y="271"/>
                    </a:lnTo>
                    <a:lnTo>
                      <a:pt x="218" y="265"/>
                    </a:lnTo>
                    <a:lnTo>
                      <a:pt x="221" y="265"/>
                    </a:lnTo>
                    <a:lnTo>
                      <a:pt x="227" y="263"/>
                    </a:lnTo>
                    <a:lnTo>
                      <a:pt x="243" y="265"/>
                    </a:lnTo>
                    <a:lnTo>
                      <a:pt x="245" y="265"/>
                    </a:lnTo>
                    <a:lnTo>
                      <a:pt x="252" y="267"/>
                    </a:lnTo>
                    <a:lnTo>
                      <a:pt x="261" y="271"/>
                    </a:lnTo>
                    <a:lnTo>
                      <a:pt x="272" y="273"/>
                    </a:lnTo>
                    <a:lnTo>
                      <a:pt x="279" y="273"/>
                    </a:lnTo>
                    <a:lnTo>
                      <a:pt x="287" y="273"/>
                    </a:lnTo>
                    <a:lnTo>
                      <a:pt x="297" y="271"/>
                    </a:lnTo>
                    <a:lnTo>
                      <a:pt x="299" y="271"/>
                    </a:lnTo>
                    <a:lnTo>
                      <a:pt x="301" y="267"/>
                    </a:lnTo>
                    <a:lnTo>
                      <a:pt x="303" y="265"/>
                    </a:lnTo>
                    <a:lnTo>
                      <a:pt x="310" y="265"/>
                    </a:lnTo>
                    <a:lnTo>
                      <a:pt x="317" y="265"/>
                    </a:lnTo>
                    <a:lnTo>
                      <a:pt x="319" y="265"/>
                    </a:lnTo>
                    <a:lnTo>
                      <a:pt x="323" y="265"/>
                    </a:lnTo>
                    <a:lnTo>
                      <a:pt x="328" y="261"/>
                    </a:lnTo>
                    <a:lnTo>
                      <a:pt x="330" y="254"/>
                    </a:lnTo>
                    <a:lnTo>
                      <a:pt x="330" y="254"/>
                    </a:lnTo>
                    <a:lnTo>
                      <a:pt x="333" y="252"/>
                    </a:lnTo>
                    <a:lnTo>
                      <a:pt x="346" y="237"/>
                    </a:lnTo>
                    <a:lnTo>
                      <a:pt x="346" y="236"/>
                    </a:lnTo>
                    <a:lnTo>
                      <a:pt x="348" y="234"/>
                    </a:lnTo>
                    <a:lnTo>
                      <a:pt x="348" y="225"/>
                    </a:lnTo>
                    <a:lnTo>
                      <a:pt x="351" y="219"/>
                    </a:lnTo>
                    <a:lnTo>
                      <a:pt x="355" y="215"/>
                    </a:lnTo>
                    <a:lnTo>
                      <a:pt x="359" y="212"/>
                    </a:lnTo>
                    <a:lnTo>
                      <a:pt x="366" y="206"/>
                    </a:lnTo>
                    <a:lnTo>
                      <a:pt x="371" y="204"/>
                    </a:lnTo>
                    <a:lnTo>
                      <a:pt x="375" y="200"/>
                    </a:lnTo>
                    <a:lnTo>
                      <a:pt x="379" y="200"/>
                    </a:lnTo>
                    <a:lnTo>
                      <a:pt x="386" y="196"/>
                    </a:lnTo>
                    <a:lnTo>
                      <a:pt x="393" y="196"/>
                    </a:lnTo>
                    <a:lnTo>
                      <a:pt x="395" y="196"/>
                    </a:lnTo>
                    <a:lnTo>
                      <a:pt x="399" y="193"/>
                    </a:lnTo>
                    <a:lnTo>
                      <a:pt x="399" y="193"/>
                    </a:lnTo>
                    <a:lnTo>
                      <a:pt x="404" y="193"/>
                    </a:lnTo>
                    <a:lnTo>
                      <a:pt x="404" y="193"/>
                    </a:lnTo>
                    <a:lnTo>
                      <a:pt x="407" y="196"/>
                    </a:lnTo>
                    <a:lnTo>
                      <a:pt x="407" y="204"/>
                    </a:lnTo>
                    <a:lnTo>
                      <a:pt x="411" y="196"/>
                    </a:lnTo>
                    <a:lnTo>
                      <a:pt x="411" y="200"/>
                    </a:lnTo>
                    <a:lnTo>
                      <a:pt x="413" y="190"/>
                    </a:lnTo>
                    <a:lnTo>
                      <a:pt x="417" y="181"/>
                    </a:lnTo>
                    <a:lnTo>
                      <a:pt x="420" y="177"/>
                    </a:lnTo>
                    <a:lnTo>
                      <a:pt x="420" y="177"/>
                    </a:lnTo>
                    <a:lnTo>
                      <a:pt x="427" y="177"/>
                    </a:lnTo>
                    <a:lnTo>
                      <a:pt x="431" y="173"/>
                    </a:lnTo>
                    <a:lnTo>
                      <a:pt x="433" y="171"/>
                    </a:lnTo>
                    <a:lnTo>
                      <a:pt x="435" y="166"/>
                    </a:lnTo>
                    <a:lnTo>
                      <a:pt x="433" y="164"/>
                    </a:lnTo>
                    <a:lnTo>
                      <a:pt x="431" y="158"/>
                    </a:lnTo>
                    <a:lnTo>
                      <a:pt x="431" y="158"/>
                    </a:lnTo>
                    <a:lnTo>
                      <a:pt x="429" y="158"/>
                    </a:lnTo>
                    <a:lnTo>
                      <a:pt x="427" y="158"/>
                    </a:lnTo>
                    <a:lnTo>
                      <a:pt x="422" y="156"/>
                    </a:lnTo>
                    <a:lnTo>
                      <a:pt x="417" y="151"/>
                    </a:lnTo>
                    <a:lnTo>
                      <a:pt x="413" y="149"/>
                    </a:lnTo>
                    <a:lnTo>
                      <a:pt x="411" y="145"/>
                    </a:lnTo>
                    <a:lnTo>
                      <a:pt x="407" y="141"/>
                    </a:lnTo>
                    <a:lnTo>
                      <a:pt x="407" y="135"/>
                    </a:lnTo>
                    <a:lnTo>
                      <a:pt x="407" y="131"/>
                    </a:lnTo>
                    <a:lnTo>
                      <a:pt x="407" y="126"/>
                    </a:lnTo>
                    <a:lnTo>
                      <a:pt x="411" y="122"/>
                    </a:lnTo>
                    <a:lnTo>
                      <a:pt x="415" y="116"/>
                    </a:lnTo>
                    <a:lnTo>
                      <a:pt x="420" y="110"/>
                    </a:lnTo>
                    <a:lnTo>
                      <a:pt x="420" y="99"/>
                    </a:lnTo>
                    <a:lnTo>
                      <a:pt x="420" y="89"/>
                    </a:lnTo>
                    <a:lnTo>
                      <a:pt x="415" y="85"/>
                    </a:lnTo>
                    <a:lnTo>
                      <a:pt x="413" y="82"/>
                    </a:lnTo>
                    <a:lnTo>
                      <a:pt x="411" y="80"/>
                    </a:lnTo>
                    <a:lnTo>
                      <a:pt x="404" y="82"/>
                    </a:lnTo>
                    <a:lnTo>
                      <a:pt x="399" y="85"/>
                    </a:lnTo>
                    <a:lnTo>
                      <a:pt x="393" y="87"/>
                    </a:lnTo>
                    <a:lnTo>
                      <a:pt x="386" y="91"/>
                    </a:lnTo>
                    <a:lnTo>
                      <a:pt x="379" y="91"/>
                    </a:lnTo>
                    <a:lnTo>
                      <a:pt x="361" y="91"/>
                    </a:lnTo>
                    <a:lnTo>
                      <a:pt x="355" y="91"/>
                    </a:lnTo>
                    <a:lnTo>
                      <a:pt x="348" y="91"/>
                    </a:lnTo>
                    <a:lnTo>
                      <a:pt x="343" y="89"/>
                    </a:lnTo>
                    <a:lnTo>
                      <a:pt x="341" y="85"/>
                    </a:lnTo>
                    <a:lnTo>
                      <a:pt x="335" y="85"/>
                    </a:lnTo>
                    <a:lnTo>
                      <a:pt x="315" y="80"/>
                    </a:lnTo>
                    <a:lnTo>
                      <a:pt x="310" y="80"/>
                    </a:lnTo>
                    <a:lnTo>
                      <a:pt x="305" y="80"/>
                    </a:lnTo>
                    <a:lnTo>
                      <a:pt x="303" y="85"/>
                    </a:lnTo>
                    <a:lnTo>
                      <a:pt x="297" y="87"/>
                    </a:lnTo>
                    <a:lnTo>
                      <a:pt x="295" y="91"/>
                    </a:lnTo>
                    <a:lnTo>
                      <a:pt x="290" y="91"/>
                    </a:lnTo>
                    <a:lnTo>
                      <a:pt x="283" y="93"/>
                    </a:lnTo>
                    <a:lnTo>
                      <a:pt x="274" y="91"/>
                    </a:lnTo>
                    <a:lnTo>
                      <a:pt x="272" y="91"/>
                    </a:lnTo>
                    <a:lnTo>
                      <a:pt x="252" y="89"/>
                    </a:lnTo>
                    <a:lnTo>
                      <a:pt x="234" y="89"/>
                    </a:lnTo>
                    <a:lnTo>
                      <a:pt x="227" y="87"/>
                    </a:lnTo>
                    <a:lnTo>
                      <a:pt x="221" y="87"/>
                    </a:lnTo>
                    <a:lnTo>
                      <a:pt x="221" y="85"/>
                    </a:lnTo>
                    <a:lnTo>
                      <a:pt x="218" y="78"/>
                    </a:lnTo>
                    <a:lnTo>
                      <a:pt x="216" y="74"/>
                    </a:lnTo>
                    <a:lnTo>
                      <a:pt x="216" y="70"/>
                    </a:lnTo>
                    <a:lnTo>
                      <a:pt x="214" y="68"/>
                    </a:lnTo>
                    <a:lnTo>
                      <a:pt x="209" y="66"/>
                    </a:lnTo>
                    <a:lnTo>
                      <a:pt x="207" y="63"/>
                    </a:lnTo>
                    <a:lnTo>
                      <a:pt x="200" y="61"/>
                    </a:lnTo>
                    <a:lnTo>
                      <a:pt x="193" y="61"/>
                    </a:lnTo>
                    <a:lnTo>
                      <a:pt x="187" y="61"/>
                    </a:lnTo>
                    <a:lnTo>
                      <a:pt x="182" y="61"/>
                    </a:lnTo>
                    <a:lnTo>
                      <a:pt x="175" y="68"/>
                    </a:lnTo>
                    <a:lnTo>
                      <a:pt x="171" y="74"/>
                    </a:lnTo>
                    <a:lnTo>
                      <a:pt x="165" y="74"/>
                    </a:lnTo>
                    <a:lnTo>
                      <a:pt x="158" y="74"/>
                    </a:lnTo>
                    <a:lnTo>
                      <a:pt x="153" y="72"/>
                    </a:lnTo>
                    <a:lnTo>
                      <a:pt x="149" y="70"/>
                    </a:lnTo>
                    <a:lnTo>
                      <a:pt x="149" y="68"/>
                    </a:lnTo>
                    <a:lnTo>
                      <a:pt x="137" y="57"/>
                    </a:lnTo>
                    <a:lnTo>
                      <a:pt x="135" y="51"/>
                    </a:lnTo>
                    <a:lnTo>
                      <a:pt x="135" y="49"/>
                    </a:lnTo>
                    <a:lnTo>
                      <a:pt x="133" y="43"/>
                    </a:lnTo>
                    <a:lnTo>
                      <a:pt x="129" y="38"/>
                    </a:lnTo>
                    <a:lnTo>
                      <a:pt x="126" y="34"/>
                    </a:lnTo>
                    <a:lnTo>
                      <a:pt x="119" y="32"/>
                    </a:lnTo>
                    <a:lnTo>
                      <a:pt x="106" y="19"/>
                    </a:lnTo>
                    <a:lnTo>
                      <a:pt x="104" y="17"/>
                    </a:lnTo>
                    <a:lnTo>
                      <a:pt x="97" y="13"/>
                    </a:lnTo>
                    <a:lnTo>
                      <a:pt x="90" y="13"/>
                    </a:lnTo>
                    <a:lnTo>
                      <a:pt x="84" y="9"/>
                    </a:lnTo>
                    <a:lnTo>
                      <a:pt x="75" y="2"/>
                    </a:lnTo>
                    <a:lnTo>
                      <a:pt x="68" y="0"/>
                    </a:lnTo>
                    <a:lnTo>
                      <a:pt x="61" y="0"/>
                    </a:lnTo>
                    <a:lnTo>
                      <a:pt x="59" y="0"/>
                    </a:lnTo>
                    <a:lnTo>
                      <a:pt x="52" y="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Freeform 151">
                <a:extLst>
                  <a:ext uri="{FF2B5EF4-FFF2-40B4-BE49-F238E27FC236}">
                    <a16:creationId xmlns:a16="http://schemas.microsoft.com/office/drawing/2014/main" id="{4886787A-34C0-4EA4-89EB-2604200DEA77}"/>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52">
                <a:extLst>
                  <a:ext uri="{FF2B5EF4-FFF2-40B4-BE49-F238E27FC236}">
                    <a16:creationId xmlns:a16="http://schemas.microsoft.com/office/drawing/2014/main" id="{5C42B123-3CE3-462E-9C4D-3009A0C9D851}"/>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Freeform 153">
                <a:extLst>
                  <a:ext uri="{FF2B5EF4-FFF2-40B4-BE49-F238E27FC236}">
                    <a16:creationId xmlns:a16="http://schemas.microsoft.com/office/drawing/2014/main" id="{AEF087A8-6700-46BD-9490-206712EA6F1E}"/>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54">
                <a:extLst>
                  <a:ext uri="{FF2B5EF4-FFF2-40B4-BE49-F238E27FC236}">
                    <a16:creationId xmlns:a16="http://schemas.microsoft.com/office/drawing/2014/main" id="{98A58DE2-7EAE-43BB-BA82-2B2BF479D100}"/>
                  </a:ext>
                </a:extLst>
              </p:cNvPr>
              <p:cNvSpPr>
                <a:spLocks/>
              </p:cNvSpPr>
              <p:nvPr/>
            </p:nvSpPr>
            <p:spPr bwMode="auto">
              <a:xfrm>
                <a:off x="6692" y="981"/>
                <a:ext cx="78" cy="96"/>
              </a:xfrm>
              <a:custGeom>
                <a:avLst/>
                <a:gdLst>
                  <a:gd name="T0" fmla="*/ 49 w 78"/>
                  <a:gd name="T1" fmla="*/ 17 h 96"/>
                  <a:gd name="T2" fmla="*/ 49 w 78"/>
                  <a:gd name="T3" fmla="*/ 17 h 96"/>
                  <a:gd name="T4" fmla="*/ 46 w 78"/>
                  <a:gd name="T5" fmla="*/ 13 h 96"/>
                  <a:gd name="T6" fmla="*/ 42 w 78"/>
                  <a:gd name="T7" fmla="*/ 6 h 96"/>
                  <a:gd name="T8" fmla="*/ 38 w 78"/>
                  <a:gd name="T9" fmla="*/ 2 h 96"/>
                  <a:gd name="T10" fmla="*/ 32 w 78"/>
                  <a:gd name="T11" fmla="*/ 2 h 96"/>
                  <a:gd name="T12" fmla="*/ 23 w 78"/>
                  <a:gd name="T13" fmla="*/ 0 h 96"/>
                  <a:gd name="T14" fmla="*/ 15 w 78"/>
                  <a:gd name="T15" fmla="*/ 0 h 96"/>
                  <a:gd name="T16" fmla="*/ 6 w 78"/>
                  <a:gd name="T17" fmla="*/ 2 h 96"/>
                  <a:gd name="T18" fmla="*/ 2 w 78"/>
                  <a:gd name="T19" fmla="*/ 6 h 96"/>
                  <a:gd name="T20" fmla="*/ 2 w 78"/>
                  <a:gd name="T21" fmla="*/ 9 h 96"/>
                  <a:gd name="T22" fmla="*/ 0 w 78"/>
                  <a:gd name="T23" fmla="*/ 13 h 96"/>
                  <a:gd name="T24" fmla="*/ 0 w 78"/>
                  <a:gd name="T25" fmla="*/ 22 h 96"/>
                  <a:gd name="T26" fmla="*/ 0 w 78"/>
                  <a:gd name="T27" fmla="*/ 28 h 96"/>
                  <a:gd name="T28" fmla="*/ 2 w 78"/>
                  <a:gd name="T29" fmla="*/ 32 h 96"/>
                  <a:gd name="T30" fmla="*/ 2 w 78"/>
                  <a:gd name="T31" fmla="*/ 34 h 96"/>
                  <a:gd name="T32" fmla="*/ 4 w 78"/>
                  <a:gd name="T33" fmla="*/ 36 h 96"/>
                  <a:gd name="T34" fmla="*/ 8 w 78"/>
                  <a:gd name="T35" fmla="*/ 41 h 96"/>
                  <a:gd name="T36" fmla="*/ 11 w 78"/>
                  <a:gd name="T37" fmla="*/ 45 h 96"/>
                  <a:gd name="T38" fmla="*/ 15 w 78"/>
                  <a:gd name="T39" fmla="*/ 47 h 96"/>
                  <a:gd name="T40" fmla="*/ 17 w 78"/>
                  <a:gd name="T41" fmla="*/ 49 h 96"/>
                  <a:gd name="T42" fmla="*/ 19 w 78"/>
                  <a:gd name="T43" fmla="*/ 51 h 96"/>
                  <a:gd name="T44" fmla="*/ 19 w 78"/>
                  <a:gd name="T45" fmla="*/ 53 h 96"/>
                  <a:gd name="T46" fmla="*/ 19 w 78"/>
                  <a:gd name="T47" fmla="*/ 58 h 96"/>
                  <a:gd name="T48" fmla="*/ 13 w 78"/>
                  <a:gd name="T49" fmla="*/ 60 h 96"/>
                  <a:gd name="T50" fmla="*/ 13 w 78"/>
                  <a:gd name="T51" fmla="*/ 64 h 96"/>
                  <a:gd name="T52" fmla="*/ 11 w 78"/>
                  <a:gd name="T53" fmla="*/ 68 h 96"/>
                  <a:gd name="T54" fmla="*/ 11 w 78"/>
                  <a:gd name="T55" fmla="*/ 74 h 96"/>
                  <a:gd name="T56" fmla="*/ 11 w 78"/>
                  <a:gd name="T57" fmla="*/ 79 h 96"/>
                  <a:gd name="T58" fmla="*/ 11 w 78"/>
                  <a:gd name="T59" fmla="*/ 81 h 96"/>
                  <a:gd name="T60" fmla="*/ 13 w 78"/>
                  <a:gd name="T61" fmla="*/ 83 h 96"/>
                  <a:gd name="T62" fmla="*/ 23 w 78"/>
                  <a:gd name="T63" fmla="*/ 94 h 96"/>
                  <a:gd name="T64" fmla="*/ 23 w 78"/>
                  <a:gd name="T65" fmla="*/ 96 h 96"/>
                  <a:gd name="T66" fmla="*/ 38 w 78"/>
                  <a:gd name="T67" fmla="*/ 96 h 96"/>
                  <a:gd name="T68" fmla="*/ 51 w 78"/>
                  <a:gd name="T69" fmla="*/ 94 h 96"/>
                  <a:gd name="T70" fmla="*/ 55 w 78"/>
                  <a:gd name="T71" fmla="*/ 94 h 96"/>
                  <a:gd name="T72" fmla="*/ 59 w 78"/>
                  <a:gd name="T73" fmla="*/ 94 h 96"/>
                  <a:gd name="T74" fmla="*/ 63 w 78"/>
                  <a:gd name="T75" fmla="*/ 92 h 96"/>
                  <a:gd name="T76" fmla="*/ 65 w 78"/>
                  <a:gd name="T77" fmla="*/ 90 h 96"/>
                  <a:gd name="T78" fmla="*/ 68 w 78"/>
                  <a:gd name="T79" fmla="*/ 88 h 96"/>
                  <a:gd name="T80" fmla="*/ 63 w 78"/>
                  <a:gd name="T81" fmla="*/ 88 h 96"/>
                  <a:gd name="T82" fmla="*/ 65 w 78"/>
                  <a:gd name="T83" fmla="*/ 85 h 96"/>
                  <a:gd name="T84" fmla="*/ 65 w 78"/>
                  <a:gd name="T85" fmla="*/ 83 h 96"/>
                  <a:gd name="T86" fmla="*/ 68 w 78"/>
                  <a:gd name="T87" fmla="*/ 83 h 96"/>
                  <a:gd name="T88" fmla="*/ 68 w 78"/>
                  <a:gd name="T89" fmla="*/ 81 h 96"/>
                  <a:gd name="T90" fmla="*/ 72 w 78"/>
                  <a:gd name="T91" fmla="*/ 79 h 96"/>
                  <a:gd name="T92" fmla="*/ 76 w 78"/>
                  <a:gd name="T93" fmla="*/ 74 h 96"/>
                  <a:gd name="T94" fmla="*/ 76 w 78"/>
                  <a:gd name="T95" fmla="*/ 74 h 96"/>
                  <a:gd name="T96" fmla="*/ 78 w 78"/>
                  <a:gd name="T97" fmla="*/ 68 h 96"/>
                  <a:gd name="T98" fmla="*/ 78 w 78"/>
                  <a:gd name="T99" fmla="*/ 66 h 96"/>
                  <a:gd name="T100" fmla="*/ 76 w 78"/>
                  <a:gd name="T101" fmla="*/ 58 h 96"/>
                  <a:gd name="T102" fmla="*/ 70 w 78"/>
                  <a:gd name="T103" fmla="*/ 51 h 96"/>
                  <a:gd name="T104" fmla="*/ 68 w 78"/>
                  <a:gd name="T105" fmla="*/ 51 h 96"/>
                  <a:gd name="T106" fmla="*/ 63 w 78"/>
                  <a:gd name="T107" fmla="*/ 49 h 96"/>
                  <a:gd name="T108" fmla="*/ 59 w 78"/>
                  <a:gd name="T109" fmla="*/ 45 h 96"/>
                  <a:gd name="T110" fmla="*/ 59 w 78"/>
                  <a:gd name="T111" fmla="*/ 41 h 96"/>
                  <a:gd name="T112" fmla="*/ 59 w 78"/>
                  <a:gd name="T113" fmla="*/ 32 h 96"/>
                  <a:gd name="T114" fmla="*/ 57 w 78"/>
                  <a:gd name="T115" fmla="*/ 26 h 96"/>
                  <a:gd name="T116" fmla="*/ 53 w 78"/>
                  <a:gd name="T117" fmla="*/ 22 h 96"/>
                  <a:gd name="T118" fmla="*/ 49 w 78"/>
                  <a:gd name="T119"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96">
                    <a:moveTo>
                      <a:pt x="49" y="17"/>
                    </a:moveTo>
                    <a:lnTo>
                      <a:pt x="49" y="17"/>
                    </a:lnTo>
                    <a:lnTo>
                      <a:pt x="46" y="13"/>
                    </a:lnTo>
                    <a:lnTo>
                      <a:pt x="42" y="6"/>
                    </a:lnTo>
                    <a:lnTo>
                      <a:pt x="38" y="2"/>
                    </a:lnTo>
                    <a:lnTo>
                      <a:pt x="32" y="2"/>
                    </a:lnTo>
                    <a:lnTo>
                      <a:pt x="23" y="0"/>
                    </a:lnTo>
                    <a:lnTo>
                      <a:pt x="15" y="0"/>
                    </a:lnTo>
                    <a:lnTo>
                      <a:pt x="6" y="2"/>
                    </a:lnTo>
                    <a:lnTo>
                      <a:pt x="2" y="6"/>
                    </a:lnTo>
                    <a:lnTo>
                      <a:pt x="2" y="9"/>
                    </a:lnTo>
                    <a:lnTo>
                      <a:pt x="0" y="13"/>
                    </a:lnTo>
                    <a:lnTo>
                      <a:pt x="0" y="22"/>
                    </a:lnTo>
                    <a:lnTo>
                      <a:pt x="0" y="28"/>
                    </a:lnTo>
                    <a:lnTo>
                      <a:pt x="2" y="32"/>
                    </a:lnTo>
                    <a:lnTo>
                      <a:pt x="2" y="34"/>
                    </a:lnTo>
                    <a:lnTo>
                      <a:pt x="4" y="36"/>
                    </a:lnTo>
                    <a:lnTo>
                      <a:pt x="8" y="41"/>
                    </a:lnTo>
                    <a:lnTo>
                      <a:pt x="11" y="45"/>
                    </a:lnTo>
                    <a:lnTo>
                      <a:pt x="15" y="47"/>
                    </a:lnTo>
                    <a:lnTo>
                      <a:pt x="17" y="49"/>
                    </a:lnTo>
                    <a:lnTo>
                      <a:pt x="19" y="51"/>
                    </a:lnTo>
                    <a:lnTo>
                      <a:pt x="19" y="53"/>
                    </a:lnTo>
                    <a:lnTo>
                      <a:pt x="19" y="58"/>
                    </a:lnTo>
                    <a:lnTo>
                      <a:pt x="13" y="60"/>
                    </a:lnTo>
                    <a:lnTo>
                      <a:pt x="13" y="64"/>
                    </a:lnTo>
                    <a:lnTo>
                      <a:pt x="11" y="68"/>
                    </a:lnTo>
                    <a:lnTo>
                      <a:pt x="11" y="74"/>
                    </a:lnTo>
                    <a:lnTo>
                      <a:pt x="11" y="79"/>
                    </a:lnTo>
                    <a:lnTo>
                      <a:pt x="11" y="81"/>
                    </a:lnTo>
                    <a:lnTo>
                      <a:pt x="13" y="83"/>
                    </a:lnTo>
                    <a:lnTo>
                      <a:pt x="23" y="94"/>
                    </a:lnTo>
                    <a:lnTo>
                      <a:pt x="23" y="96"/>
                    </a:lnTo>
                    <a:lnTo>
                      <a:pt x="38" y="96"/>
                    </a:lnTo>
                    <a:lnTo>
                      <a:pt x="51" y="94"/>
                    </a:lnTo>
                    <a:lnTo>
                      <a:pt x="55" y="94"/>
                    </a:lnTo>
                    <a:lnTo>
                      <a:pt x="59" y="94"/>
                    </a:lnTo>
                    <a:lnTo>
                      <a:pt x="63" y="92"/>
                    </a:lnTo>
                    <a:lnTo>
                      <a:pt x="65" y="90"/>
                    </a:lnTo>
                    <a:lnTo>
                      <a:pt x="68" y="88"/>
                    </a:lnTo>
                    <a:lnTo>
                      <a:pt x="63" y="88"/>
                    </a:lnTo>
                    <a:lnTo>
                      <a:pt x="65" y="85"/>
                    </a:lnTo>
                    <a:lnTo>
                      <a:pt x="65" y="83"/>
                    </a:lnTo>
                    <a:lnTo>
                      <a:pt x="68" y="83"/>
                    </a:lnTo>
                    <a:lnTo>
                      <a:pt x="68" y="81"/>
                    </a:lnTo>
                    <a:lnTo>
                      <a:pt x="72" y="79"/>
                    </a:lnTo>
                    <a:lnTo>
                      <a:pt x="76" y="74"/>
                    </a:lnTo>
                    <a:lnTo>
                      <a:pt x="76" y="74"/>
                    </a:lnTo>
                    <a:lnTo>
                      <a:pt x="78" y="68"/>
                    </a:lnTo>
                    <a:lnTo>
                      <a:pt x="78" y="66"/>
                    </a:lnTo>
                    <a:lnTo>
                      <a:pt x="76" y="58"/>
                    </a:lnTo>
                    <a:lnTo>
                      <a:pt x="70" y="51"/>
                    </a:lnTo>
                    <a:lnTo>
                      <a:pt x="68" y="51"/>
                    </a:lnTo>
                    <a:lnTo>
                      <a:pt x="63" y="49"/>
                    </a:lnTo>
                    <a:lnTo>
                      <a:pt x="59" y="45"/>
                    </a:lnTo>
                    <a:lnTo>
                      <a:pt x="59" y="41"/>
                    </a:lnTo>
                    <a:lnTo>
                      <a:pt x="59" y="32"/>
                    </a:lnTo>
                    <a:lnTo>
                      <a:pt x="57" y="26"/>
                    </a:lnTo>
                    <a:lnTo>
                      <a:pt x="53" y="22"/>
                    </a:lnTo>
                    <a:lnTo>
                      <a:pt x="49" y="1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Freeform 155">
                <a:extLst>
                  <a:ext uri="{FF2B5EF4-FFF2-40B4-BE49-F238E27FC236}">
                    <a16:creationId xmlns:a16="http://schemas.microsoft.com/office/drawing/2014/main" id="{A9A98116-6BE0-4201-808A-C85CDA30B5C0}"/>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56">
                <a:extLst>
                  <a:ext uri="{FF2B5EF4-FFF2-40B4-BE49-F238E27FC236}">
                    <a16:creationId xmlns:a16="http://schemas.microsoft.com/office/drawing/2014/main" id="{DEC228CB-994E-4380-A447-AD5F0698A482}"/>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Freeform 157">
                <a:extLst>
                  <a:ext uri="{FF2B5EF4-FFF2-40B4-BE49-F238E27FC236}">
                    <a16:creationId xmlns:a16="http://schemas.microsoft.com/office/drawing/2014/main" id="{B77E2EB4-3AED-4234-921D-52C21737543B}"/>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58">
                <a:extLst>
                  <a:ext uri="{FF2B5EF4-FFF2-40B4-BE49-F238E27FC236}">
                    <a16:creationId xmlns:a16="http://schemas.microsoft.com/office/drawing/2014/main" id="{B5A6BA78-5132-4BBB-910F-9E85AC0F1CF3}"/>
                  </a:ext>
                </a:extLst>
              </p:cNvPr>
              <p:cNvSpPr>
                <a:spLocks/>
              </p:cNvSpPr>
              <p:nvPr/>
            </p:nvSpPr>
            <p:spPr bwMode="auto">
              <a:xfrm>
                <a:off x="5404" y="563"/>
                <a:ext cx="279" cy="261"/>
              </a:xfrm>
              <a:custGeom>
                <a:avLst/>
                <a:gdLst>
                  <a:gd name="T0" fmla="*/ 119 w 279"/>
                  <a:gd name="T1" fmla="*/ 2 h 261"/>
                  <a:gd name="T2" fmla="*/ 119 w 279"/>
                  <a:gd name="T3" fmla="*/ 30 h 261"/>
                  <a:gd name="T4" fmla="*/ 123 w 279"/>
                  <a:gd name="T5" fmla="*/ 42 h 261"/>
                  <a:gd name="T6" fmla="*/ 119 w 279"/>
                  <a:gd name="T7" fmla="*/ 49 h 261"/>
                  <a:gd name="T8" fmla="*/ 79 w 279"/>
                  <a:gd name="T9" fmla="*/ 51 h 261"/>
                  <a:gd name="T10" fmla="*/ 69 w 279"/>
                  <a:gd name="T11" fmla="*/ 59 h 261"/>
                  <a:gd name="T12" fmla="*/ 56 w 279"/>
                  <a:gd name="T13" fmla="*/ 66 h 261"/>
                  <a:gd name="T14" fmla="*/ 50 w 279"/>
                  <a:gd name="T15" fmla="*/ 72 h 261"/>
                  <a:gd name="T16" fmla="*/ 50 w 279"/>
                  <a:gd name="T17" fmla="*/ 88 h 261"/>
                  <a:gd name="T18" fmla="*/ 63 w 279"/>
                  <a:gd name="T19" fmla="*/ 118 h 261"/>
                  <a:gd name="T20" fmla="*/ 69 w 279"/>
                  <a:gd name="T21" fmla="*/ 130 h 261"/>
                  <a:gd name="T22" fmla="*/ 65 w 279"/>
                  <a:gd name="T23" fmla="*/ 143 h 261"/>
                  <a:gd name="T24" fmla="*/ 45 w 279"/>
                  <a:gd name="T25" fmla="*/ 155 h 261"/>
                  <a:gd name="T26" fmla="*/ 20 w 279"/>
                  <a:gd name="T27" fmla="*/ 159 h 261"/>
                  <a:gd name="T28" fmla="*/ 14 w 279"/>
                  <a:gd name="T29" fmla="*/ 170 h 261"/>
                  <a:gd name="T30" fmla="*/ 5 w 279"/>
                  <a:gd name="T31" fmla="*/ 195 h 261"/>
                  <a:gd name="T32" fmla="*/ 10 w 279"/>
                  <a:gd name="T33" fmla="*/ 216 h 261"/>
                  <a:gd name="T34" fmla="*/ 0 w 279"/>
                  <a:gd name="T35" fmla="*/ 211 h 261"/>
                  <a:gd name="T36" fmla="*/ 3 w 279"/>
                  <a:gd name="T37" fmla="*/ 233 h 261"/>
                  <a:gd name="T38" fmla="*/ 25 w 279"/>
                  <a:gd name="T39" fmla="*/ 238 h 261"/>
                  <a:gd name="T40" fmla="*/ 28 w 279"/>
                  <a:gd name="T41" fmla="*/ 241 h 261"/>
                  <a:gd name="T42" fmla="*/ 54 w 279"/>
                  <a:gd name="T43" fmla="*/ 238 h 261"/>
                  <a:gd name="T44" fmla="*/ 63 w 279"/>
                  <a:gd name="T45" fmla="*/ 230 h 261"/>
                  <a:gd name="T46" fmla="*/ 83 w 279"/>
                  <a:gd name="T47" fmla="*/ 228 h 261"/>
                  <a:gd name="T48" fmla="*/ 99 w 279"/>
                  <a:gd name="T49" fmla="*/ 235 h 261"/>
                  <a:gd name="T50" fmla="*/ 114 w 279"/>
                  <a:gd name="T51" fmla="*/ 255 h 261"/>
                  <a:gd name="T52" fmla="*/ 134 w 279"/>
                  <a:gd name="T53" fmla="*/ 261 h 261"/>
                  <a:gd name="T54" fmla="*/ 148 w 279"/>
                  <a:gd name="T55" fmla="*/ 253 h 261"/>
                  <a:gd name="T56" fmla="*/ 197 w 279"/>
                  <a:gd name="T57" fmla="*/ 251 h 261"/>
                  <a:gd name="T58" fmla="*/ 210 w 279"/>
                  <a:gd name="T59" fmla="*/ 241 h 261"/>
                  <a:gd name="T60" fmla="*/ 228 w 279"/>
                  <a:gd name="T61" fmla="*/ 222 h 261"/>
                  <a:gd name="T62" fmla="*/ 243 w 279"/>
                  <a:gd name="T63" fmla="*/ 205 h 261"/>
                  <a:gd name="T64" fmla="*/ 246 w 279"/>
                  <a:gd name="T65" fmla="*/ 193 h 261"/>
                  <a:gd name="T66" fmla="*/ 257 w 279"/>
                  <a:gd name="T67" fmla="*/ 188 h 261"/>
                  <a:gd name="T68" fmla="*/ 272 w 279"/>
                  <a:gd name="T69" fmla="*/ 184 h 261"/>
                  <a:gd name="T70" fmla="*/ 279 w 279"/>
                  <a:gd name="T71" fmla="*/ 176 h 261"/>
                  <a:gd name="T72" fmla="*/ 277 w 279"/>
                  <a:gd name="T73" fmla="*/ 163 h 261"/>
                  <a:gd name="T74" fmla="*/ 254 w 279"/>
                  <a:gd name="T75" fmla="*/ 143 h 261"/>
                  <a:gd name="T76" fmla="*/ 237 w 279"/>
                  <a:gd name="T77" fmla="*/ 130 h 261"/>
                  <a:gd name="T78" fmla="*/ 223 w 279"/>
                  <a:gd name="T79" fmla="*/ 119 h 261"/>
                  <a:gd name="T80" fmla="*/ 210 w 279"/>
                  <a:gd name="T81" fmla="*/ 111 h 261"/>
                  <a:gd name="T82" fmla="*/ 199 w 279"/>
                  <a:gd name="T83" fmla="*/ 101 h 261"/>
                  <a:gd name="T84" fmla="*/ 197 w 279"/>
                  <a:gd name="T85" fmla="*/ 67 h 261"/>
                  <a:gd name="T86" fmla="*/ 192 w 279"/>
                  <a:gd name="T87" fmla="*/ 51 h 261"/>
                  <a:gd name="T88" fmla="*/ 185 w 279"/>
                  <a:gd name="T89" fmla="*/ 47 h 261"/>
                  <a:gd name="T90" fmla="*/ 174 w 279"/>
                  <a:gd name="T91" fmla="*/ 13 h 261"/>
                  <a:gd name="T92" fmla="*/ 174 w 279"/>
                  <a:gd name="T93" fmla="*/ 7 h 261"/>
                  <a:gd name="T94" fmla="*/ 166 w 279"/>
                  <a:gd name="T95" fmla="*/ 19 h 261"/>
                  <a:gd name="T96" fmla="*/ 130 w 279"/>
                  <a:gd name="T97" fmla="*/ 22 h 261"/>
                  <a:gd name="T98" fmla="*/ 123 w 279"/>
                  <a:gd name="T99" fmla="*/ 1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9" h="261">
                    <a:moveTo>
                      <a:pt x="121" y="7"/>
                    </a:moveTo>
                    <a:lnTo>
                      <a:pt x="121" y="7"/>
                    </a:lnTo>
                    <a:lnTo>
                      <a:pt x="119" y="2"/>
                    </a:lnTo>
                    <a:lnTo>
                      <a:pt x="112" y="0"/>
                    </a:lnTo>
                    <a:lnTo>
                      <a:pt x="119" y="26"/>
                    </a:lnTo>
                    <a:lnTo>
                      <a:pt x="119" y="30"/>
                    </a:lnTo>
                    <a:lnTo>
                      <a:pt x="121" y="34"/>
                    </a:lnTo>
                    <a:lnTo>
                      <a:pt x="123" y="40"/>
                    </a:lnTo>
                    <a:lnTo>
                      <a:pt x="123" y="42"/>
                    </a:lnTo>
                    <a:lnTo>
                      <a:pt x="123" y="44"/>
                    </a:lnTo>
                    <a:lnTo>
                      <a:pt x="123" y="49"/>
                    </a:lnTo>
                    <a:lnTo>
                      <a:pt x="119" y="49"/>
                    </a:lnTo>
                    <a:lnTo>
                      <a:pt x="114" y="49"/>
                    </a:lnTo>
                    <a:lnTo>
                      <a:pt x="94" y="49"/>
                    </a:lnTo>
                    <a:lnTo>
                      <a:pt x="79" y="51"/>
                    </a:lnTo>
                    <a:lnTo>
                      <a:pt x="76" y="51"/>
                    </a:lnTo>
                    <a:lnTo>
                      <a:pt x="72" y="55"/>
                    </a:lnTo>
                    <a:lnTo>
                      <a:pt x="69" y="59"/>
                    </a:lnTo>
                    <a:lnTo>
                      <a:pt x="63" y="61"/>
                    </a:lnTo>
                    <a:lnTo>
                      <a:pt x="59" y="63"/>
                    </a:lnTo>
                    <a:lnTo>
                      <a:pt x="56" y="66"/>
                    </a:lnTo>
                    <a:lnTo>
                      <a:pt x="52" y="66"/>
                    </a:lnTo>
                    <a:lnTo>
                      <a:pt x="50" y="69"/>
                    </a:lnTo>
                    <a:lnTo>
                      <a:pt x="50" y="72"/>
                    </a:lnTo>
                    <a:lnTo>
                      <a:pt x="50" y="76"/>
                    </a:lnTo>
                    <a:lnTo>
                      <a:pt x="50" y="84"/>
                    </a:lnTo>
                    <a:lnTo>
                      <a:pt x="50" y="88"/>
                    </a:lnTo>
                    <a:lnTo>
                      <a:pt x="56" y="101"/>
                    </a:lnTo>
                    <a:lnTo>
                      <a:pt x="59" y="109"/>
                    </a:lnTo>
                    <a:lnTo>
                      <a:pt x="63" y="118"/>
                    </a:lnTo>
                    <a:lnTo>
                      <a:pt x="65" y="124"/>
                    </a:lnTo>
                    <a:lnTo>
                      <a:pt x="65" y="126"/>
                    </a:lnTo>
                    <a:lnTo>
                      <a:pt x="69" y="130"/>
                    </a:lnTo>
                    <a:lnTo>
                      <a:pt x="69" y="134"/>
                    </a:lnTo>
                    <a:lnTo>
                      <a:pt x="65" y="138"/>
                    </a:lnTo>
                    <a:lnTo>
                      <a:pt x="65" y="143"/>
                    </a:lnTo>
                    <a:lnTo>
                      <a:pt x="61" y="147"/>
                    </a:lnTo>
                    <a:lnTo>
                      <a:pt x="54" y="153"/>
                    </a:lnTo>
                    <a:lnTo>
                      <a:pt x="45" y="155"/>
                    </a:lnTo>
                    <a:lnTo>
                      <a:pt x="34" y="157"/>
                    </a:lnTo>
                    <a:lnTo>
                      <a:pt x="30" y="157"/>
                    </a:lnTo>
                    <a:lnTo>
                      <a:pt x="20" y="159"/>
                    </a:lnTo>
                    <a:lnTo>
                      <a:pt x="18" y="161"/>
                    </a:lnTo>
                    <a:lnTo>
                      <a:pt x="18" y="163"/>
                    </a:lnTo>
                    <a:lnTo>
                      <a:pt x="14" y="170"/>
                    </a:lnTo>
                    <a:lnTo>
                      <a:pt x="12" y="174"/>
                    </a:lnTo>
                    <a:lnTo>
                      <a:pt x="7" y="186"/>
                    </a:lnTo>
                    <a:lnTo>
                      <a:pt x="5" y="195"/>
                    </a:lnTo>
                    <a:lnTo>
                      <a:pt x="10" y="207"/>
                    </a:lnTo>
                    <a:lnTo>
                      <a:pt x="12" y="216"/>
                    </a:lnTo>
                    <a:lnTo>
                      <a:pt x="10" y="216"/>
                    </a:lnTo>
                    <a:lnTo>
                      <a:pt x="7" y="213"/>
                    </a:lnTo>
                    <a:lnTo>
                      <a:pt x="0" y="211"/>
                    </a:lnTo>
                    <a:lnTo>
                      <a:pt x="0" y="211"/>
                    </a:lnTo>
                    <a:lnTo>
                      <a:pt x="3" y="211"/>
                    </a:lnTo>
                    <a:lnTo>
                      <a:pt x="0" y="213"/>
                    </a:lnTo>
                    <a:lnTo>
                      <a:pt x="3" y="233"/>
                    </a:lnTo>
                    <a:lnTo>
                      <a:pt x="5" y="235"/>
                    </a:lnTo>
                    <a:lnTo>
                      <a:pt x="14" y="236"/>
                    </a:lnTo>
                    <a:lnTo>
                      <a:pt x="25" y="238"/>
                    </a:lnTo>
                    <a:lnTo>
                      <a:pt x="30" y="241"/>
                    </a:lnTo>
                    <a:lnTo>
                      <a:pt x="34" y="241"/>
                    </a:lnTo>
                    <a:lnTo>
                      <a:pt x="28" y="241"/>
                    </a:lnTo>
                    <a:lnTo>
                      <a:pt x="45" y="241"/>
                    </a:lnTo>
                    <a:lnTo>
                      <a:pt x="50" y="241"/>
                    </a:lnTo>
                    <a:lnTo>
                      <a:pt x="54" y="238"/>
                    </a:lnTo>
                    <a:lnTo>
                      <a:pt x="56" y="238"/>
                    </a:lnTo>
                    <a:lnTo>
                      <a:pt x="56" y="236"/>
                    </a:lnTo>
                    <a:lnTo>
                      <a:pt x="63" y="230"/>
                    </a:lnTo>
                    <a:lnTo>
                      <a:pt x="72" y="228"/>
                    </a:lnTo>
                    <a:lnTo>
                      <a:pt x="79" y="228"/>
                    </a:lnTo>
                    <a:lnTo>
                      <a:pt x="83" y="228"/>
                    </a:lnTo>
                    <a:lnTo>
                      <a:pt x="90" y="230"/>
                    </a:lnTo>
                    <a:lnTo>
                      <a:pt x="94" y="233"/>
                    </a:lnTo>
                    <a:lnTo>
                      <a:pt x="99" y="235"/>
                    </a:lnTo>
                    <a:lnTo>
                      <a:pt x="105" y="241"/>
                    </a:lnTo>
                    <a:lnTo>
                      <a:pt x="110" y="249"/>
                    </a:lnTo>
                    <a:lnTo>
                      <a:pt x="114" y="255"/>
                    </a:lnTo>
                    <a:lnTo>
                      <a:pt x="119" y="260"/>
                    </a:lnTo>
                    <a:lnTo>
                      <a:pt x="123" y="261"/>
                    </a:lnTo>
                    <a:lnTo>
                      <a:pt x="134" y="261"/>
                    </a:lnTo>
                    <a:lnTo>
                      <a:pt x="138" y="260"/>
                    </a:lnTo>
                    <a:lnTo>
                      <a:pt x="143" y="255"/>
                    </a:lnTo>
                    <a:lnTo>
                      <a:pt x="148" y="253"/>
                    </a:lnTo>
                    <a:lnTo>
                      <a:pt x="154" y="251"/>
                    </a:lnTo>
                    <a:lnTo>
                      <a:pt x="161" y="251"/>
                    </a:lnTo>
                    <a:lnTo>
                      <a:pt x="197" y="251"/>
                    </a:lnTo>
                    <a:lnTo>
                      <a:pt x="201" y="249"/>
                    </a:lnTo>
                    <a:lnTo>
                      <a:pt x="205" y="247"/>
                    </a:lnTo>
                    <a:lnTo>
                      <a:pt x="210" y="241"/>
                    </a:lnTo>
                    <a:lnTo>
                      <a:pt x="212" y="236"/>
                    </a:lnTo>
                    <a:lnTo>
                      <a:pt x="223" y="224"/>
                    </a:lnTo>
                    <a:lnTo>
                      <a:pt x="228" y="222"/>
                    </a:lnTo>
                    <a:lnTo>
                      <a:pt x="232" y="213"/>
                    </a:lnTo>
                    <a:lnTo>
                      <a:pt x="239" y="207"/>
                    </a:lnTo>
                    <a:lnTo>
                      <a:pt x="243" y="205"/>
                    </a:lnTo>
                    <a:lnTo>
                      <a:pt x="243" y="199"/>
                    </a:lnTo>
                    <a:lnTo>
                      <a:pt x="243" y="195"/>
                    </a:lnTo>
                    <a:lnTo>
                      <a:pt x="246" y="193"/>
                    </a:lnTo>
                    <a:lnTo>
                      <a:pt x="250" y="191"/>
                    </a:lnTo>
                    <a:lnTo>
                      <a:pt x="257" y="191"/>
                    </a:lnTo>
                    <a:lnTo>
                      <a:pt x="257" y="188"/>
                    </a:lnTo>
                    <a:lnTo>
                      <a:pt x="261" y="186"/>
                    </a:lnTo>
                    <a:lnTo>
                      <a:pt x="266" y="186"/>
                    </a:lnTo>
                    <a:lnTo>
                      <a:pt x="272" y="184"/>
                    </a:lnTo>
                    <a:lnTo>
                      <a:pt x="274" y="182"/>
                    </a:lnTo>
                    <a:lnTo>
                      <a:pt x="277" y="178"/>
                    </a:lnTo>
                    <a:lnTo>
                      <a:pt x="279" y="176"/>
                    </a:lnTo>
                    <a:lnTo>
                      <a:pt x="279" y="168"/>
                    </a:lnTo>
                    <a:lnTo>
                      <a:pt x="279" y="166"/>
                    </a:lnTo>
                    <a:lnTo>
                      <a:pt x="277" y="163"/>
                    </a:lnTo>
                    <a:lnTo>
                      <a:pt x="274" y="163"/>
                    </a:lnTo>
                    <a:lnTo>
                      <a:pt x="261" y="153"/>
                    </a:lnTo>
                    <a:lnTo>
                      <a:pt x="254" y="143"/>
                    </a:lnTo>
                    <a:lnTo>
                      <a:pt x="250" y="143"/>
                    </a:lnTo>
                    <a:lnTo>
                      <a:pt x="241" y="136"/>
                    </a:lnTo>
                    <a:lnTo>
                      <a:pt x="237" y="130"/>
                    </a:lnTo>
                    <a:lnTo>
                      <a:pt x="237" y="128"/>
                    </a:lnTo>
                    <a:lnTo>
                      <a:pt x="235" y="126"/>
                    </a:lnTo>
                    <a:lnTo>
                      <a:pt x="223" y="119"/>
                    </a:lnTo>
                    <a:lnTo>
                      <a:pt x="219" y="116"/>
                    </a:lnTo>
                    <a:lnTo>
                      <a:pt x="215" y="113"/>
                    </a:lnTo>
                    <a:lnTo>
                      <a:pt x="210" y="111"/>
                    </a:lnTo>
                    <a:lnTo>
                      <a:pt x="205" y="109"/>
                    </a:lnTo>
                    <a:lnTo>
                      <a:pt x="201" y="105"/>
                    </a:lnTo>
                    <a:lnTo>
                      <a:pt x="199" y="101"/>
                    </a:lnTo>
                    <a:lnTo>
                      <a:pt x="197" y="91"/>
                    </a:lnTo>
                    <a:lnTo>
                      <a:pt x="197" y="82"/>
                    </a:lnTo>
                    <a:lnTo>
                      <a:pt x="197" y="67"/>
                    </a:lnTo>
                    <a:lnTo>
                      <a:pt x="192" y="57"/>
                    </a:lnTo>
                    <a:lnTo>
                      <a:pt x="192" y="55"/>
                    </a:lnTo>
                    <a:lnTo>
                      <a:pt x="192" y="51"/>
                    </a:lnTo>
                    <a:lnTo>
                      <a:pt x="192" y="49"/>
                    </a:lnTo>
                    <a:lnTo>
                      <a:pt x="190" y="49"/>
                    </a:lnTo>
                    <a:lnTo>
                      <a:pt x="185" y="47"/>
                    </a:lnTo>
                    <a:lnTo>
                      <a:pt x="185" y="42"/>
                    </a:lnTo>
                    <a:lnTo>
                      <a:pt x="176" y="19"/>
                    </a:lnTo>
                    <a:lnTo>
                      <a:pt x="174" y="13"/>
                    </a:lnTo>
                    <a:lnTo>
                      <a:pt x="174" y="13"/>
                    </a:lnTo>
                    <a:lnTo>
                      <a:pt x="174" y="11"/>
                    </a:lnTo>
                    <a:lnTo>
                      <a:pt x="174" y="7"/>
                    </a:lnTo>
                    <a:lnTo>
                      <a:pt x="170" y="15"/>
                    </a:lnTo>
                    <a:lnTo>
                      <a:pt x="168" y="19"/>
                    </a:lnTo>
                    <a:lnTo>
                      <a:pt x="166" y="19"/>
                    </a:lnTo>
                    <a:lnTo>
                      <a:pt x="150" y="19"/>
                    </a:lnTo>
                    <a:lnTo>
                      <a:pt x="134" y="22"/>
                    </a:lnTo>
                    <a:lnTo>
                      <a:pt x="130" y="22"/>
                    </a:lnTo>
                    <a:lnTo>
                      <a:pt x="128" y="19"/>
                    </a:lnTo>
                    <a:lnTo>
                      <a:pt x="128" y="13"/>
                    </a:lnTo>
                    <a:lnTo>
                      <a:pt x="123" y="11"/>
                    </a:lnTo>
                    <a:lnTo>
                      <a:pt x="121" y="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Freeform 159">
                <a:extLst>
                  <a:ext uri="{FF2B5EF4-FFF2-40B4-BE49-F238E27FC236}">
                    <a16:creationId xmlns:a16="http://schemas.microsoft.com/office/drawing/2014/main" id="{0F9B61B2-2412-432C-86A2-A01BBB9C82BE}"/>
                  </a:ext>
                </a:extLst>
              </p:cNvPr>
              <p:cNvSpPr>
                <a:spLocks/>
              </p:cNvSpPr>
              <p:nvPr/>
            </p:nvSpPr>
            <p:spPr bwMode="auto">
              <a:xfrm>
                <a:off x="4969" y="772"/>
                <a:ext cx="809" cy="705"/>
              </a:xfrm>
              <a:custGeom>
                <a:avLst/>
                <a:gdLst>
                  <a:gd name="T0" fmla="*/ 0 w 809"/>
                  <a:gd name="T1" fmla="*/ 314 h 705"/>
                  <a:gd name="T2" fmla="*/ 25 w 809"/>
                  <a:gd name="T3" fmla="*/ 349 h 705"/>
                  <a:gd name="T4" fmla="*/ 49 w 809"/>
                  <a:gd name="T5" fmla="*/ 379 h 705"/>
                  <a:gd name="T6" fmla="*/ 41 w 809"/>
                  <a:gd name="T7" fmla="*/ 419 h 705"/>
                  <a:gd name="T8" fmla="*/ 76 w 809"/>
                  <a:gd name="T9" fmla="*/ 441 h 705"/>
                  <a:gd name="T10" fmla="*/ 103 w 809"/>
                  <a:gd name="T11" fmla="*/ 490 h 705"/>
                  <a:gd name="T12" fmla="*/ 127 w 809"/>
                  <a:gd name="T13" fmla="*/ 533 h 705"/>
                  <a:gd name="T14" fmla="*/ 172 w 809"/>
                  <a:gd name="T15" fmla="*/ 527 h 705"/>
                  <a:gd name="T16" fmla="*/ 232 w 809"/>
                  <a:gd name="T17" fmla="*/ 553 h 705"/>
                  <a:gd name="T18" fmla="*/ 296 w 809"/>
                  <a:gd name="T19" fmla="*/ 576 h 705"/>
                  <a:gd name="T20" fmla="*/ 341 w 809"/>
                  <a:gd name="T21" fmla="*/ 626 h 705"/>
                  <a:gd name="T22" fmla="*/ 372 w 809"/>
                  <a:gd name="T23" fmla="*/ 669 h 705"/>
                  <a:gd name="T24" fmla="*/ 405 w 809"/>
                  <a:gd name="T25" fmla="*/ 697 h 705"/>
                  <a:gd name="T26" fmla="*/ 443 w 809"/>
                  <a:gd name="T27" fmla="*/ 690 h 705"/>
                  <a:gd name="T28" fmla="*/ 467 w 809"/>
                  <a:gd name="T29" fmla="*/ 656 h 705"/>
                  <a:gd name="T30" fmla="*/ 492 w 809"/>
                  <a:gd name="T31" fmla="*/ 607 h 705"/>
                  <a:gd name="T32" fmla="*/ 467 w 809"/>
                  <a:gd name="T33" fmla="*/ 570 h 705"/>
                  <a:gd name="T34" fmla="*/ 488 w 809"/>
                  <a:gd name="T35" fmla="*/ 537 h 705"/>
                  <a:gd name="T36" fmla="*/ 512 w 809"/>
                  <a:gd name="T37" fmla="*/ 521 h 705"/>
                  <a:gd name="T38" fmla="*/ 547 w 809"/>
                  <a:gd name="T39" fmla="*/ 546 h 705"/>
                  <a:gd name="T40" fmla="*/ 552 w 809"/>
                  <a:gd name="T41" fmla="*/ 607 h 705"/>
                  <a:gd name="T42" fmla="*/ 583 w 809"/>
                  <a:gd name="T43" fmla="*/ 623 h 705"/>
                  <a:gd name="T44" fmla="*/ 616 w 809"/>
                  <a:gd name="T45" fmla="*/ 593 h 705"/>
                  <a:gd name="T46" fmla="*/ 656 w 809"/>
                  <a:gd name="T47" fmla="*/ 604 h 705"/>
                  <a:gd name="T48" fmla="*/ 681 w 809"/>
                  <a:gd name="T49" fmla="*/ 559 h 705"/>
                  <a:gd name="T50" fmla="*/ 681 w 809"/>
                  <a:gd name="T51" fmla="*/ 529 h 705"/>
                  <a:gd name="T52" fmla="*/ 694 w 809"/>
                  <a:gd name="T53" fmla="*/ 490 h 705"/>
                  <a:gd name="T54" fmla="*/ 652 w 809"/>
                  <a:gd name="T55" fmla="*/ 478 h 705"/>
                  <a:gd name="T56" fmla="*/ 656 w 809"/>
                  <a:gd name="T57" fmla="*/ 441 h 705"/>
                  <a:gd name="T58" fmla="*/ 692 w 809"/>
                  <a:gd name="T59" fmla="*/ 424 h 705"/>
                  <a:gd name="T60" fmla="*/ 745 w 809"/>
                  <a:gd name="T61" fmla="*/ 396 h 705"/>
                  <a:gd name="T62" fmla="*/ 801 w 809"/>
                  <a:gd name="T63" fmla="*/ 361 h 705"/>
                  <a:gd name="T64" fmla="*/ 790 w 809"/>
                  <a:gd name="T65" fmla="*/ 336 h 705"/>
                  <a:gd name="T66" fmla="*/ 770 w 809"/>
                  <a:gd name="T67" fmla="*/ 353 h 705"/>
                  <a:gd name="T68" fmla="*/ 745 w 809"/>
                  <a:gd name="T69" fmla="*/ 334 h 705"/>
                  <a:gd name="T70" fmla="*/ 756 w 809"/>
                  <a:gd name="T71" fmla="*/ 277 h 705"/>
                  <a:gd name="T72" fmla="*/ 732 w 809"/>
                  <a:gd name="T73" fmla="*/ 256 h 705"/>
                  <a:gd name="T74" fmla="*/ 688 w 809"/>
                  <a:gd name="T75" fmla="*/ 256 h 705"/>
                  <a:gd name="T76" fmla="*/ 634 w 809"/>
                  <a:gd name="T77" fmla="*/ 228 h 705"/>
                  <a:gd name="T78" fmla="*/ 596 w 809"/>
                  <a:gd name="T79" fmla="*/ 224 h 705"/>
                  <a:gd name="T80" fmla="*/ 572 w 809"/>
                  <a:gd name="T81" fmla="*/ 194 h 705"/>
                  <a:gd name="T82" fmla="*/ 561 w 809"/>
                  <a:gd name="T83" fmla="*/ 142 h 705"/>
                  <a:gd name="T84" fmla="*/ 534 w 809"/>
                  <a:gd name="T85" fmla="*/ 123 h 705"/>
                  <a:gd name="T86" fmla="*/ 505 w 809"/>
                  <a:gd name="T87" fmla="*/ 87 h 705"/>
                  <a:gd name="T88" fmla="*/ 488 w 809"/>
                  <a:gd name="T89" fmla="*/ 60 h 705"/>
                  <a:gd name="T90" fmla="*/ 467 w 809"/>
                  <a:gd name="T91" fmla="*/ 31 h 705"/>
                  <a:gd name="T92" fmla="*/ 423 w 809"/>
                  <a:gd name="T93" fmla="*/ 4 h 705"/>
                  <a:gd name="T94" fmla="*/ 414 w 809"/>
                  <a:gd name="T95" fmla="*/ 26 h 705"/>
                  <a:gd name="T96" fmla="*/ 367 w 809"/>
                  <a:gd name="T97" fmla="*/ 41 h 705"/>
                  <a:gd name="T98" fmla="*/ 352 w 809"/>
                  <a:gd name="T99" fmla="*/ 60 h 705"/>
                  <a:gd name="T100" fmla="*/ 339 w 809"/>
                  <a:gd name="T101" fmla="*/ 108 h 705"/>
                  <a:gd name="T102" fmla="*/ 294 w 809"/>
                  <a:gd name="T103" fmla="*/ 130 h 705"/>
                  <a:gd name="T104" fmla="*/ 249 w 809"/>
                  <a:gd name="T105" fmla="*/ 173 h 705"/>
                  <a:gd name="T106" fmla="*/ 223 w 809"/>
                  <a:gd name="T107" fmla="*/ 207 h 705"/>
                  <a:gd name="T108" fmla="*/ 181 w 809"/>
                  <a:gd name="T109" fmla="*/ 219 h 705"/>
                  <a:gd name="T110" fmla="*/ 125 w 809"/>
                  <a:gd name="T111" fmla="*/ 209 h 705"/>
                  <a:gd name="T112" fmla="*/ 110 w 809"/>
                  <a:gd name="T113" fmla="*/ 185 h 705"/>
                  <a:gd name="T114" fmla="*/ 61 w 809"/>
                  <a:gd name="T115" fmla="*/ 221 h 705"/>
                  <a:gd name="T116" fmla="*/ 32 w 809"/>
                  <a:gd name="T117" fmla="*/ 267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705">
                    <a:moveTo>
                      <a:pt x="10" y="286"/>
                    </a:moveTo>
                    <a:lnTo>
                      <a:pt x="10" y="286"/>
                    </a:lnTo>
                    <a:lnTo>
                      <a:pt x="8" y="288"/>
                    </a:lnTo>
                    <a:lnTo>
                      <a:pt x="3" y="293"/>
                    </a:lnTo>
                    <a:lnTo>
                      <a:pt x="0" y="295"/>
                    </a:lnTo>
                    <a:lnTo>
                      <a:pt x="0" y="299"/>
                    </a:lnTo>
                    <a:lnTo>
                      <a:pt x="0" y="306"/>
                    </a:lnTo>
                    <a:lnTo>
                      <a:pt x="0" y="314"/>
                    </a:lnTo>
                    <a:lnTo>
                      <a:pt x="0" y="323"/>
                    </a:lnTo>
                    <a:lnTo>
                      <a:pt x="3" y="325"/>
                    </a:lnTo>
                    <a:lnTo>
                      <a:pt x="8" y="329"/>
                    </a:lnTo>
                    <a:lnTo>
                      <a:pt x="8" y="336"/>
                    </a:lnTo>
                    <a:lnTo>
                      <a:pt x="8" y="340"/>
                    </a:lnTo>
                    <a:lnTo>
                      <a:pt x="12" y="342"/>
                    </a:lnTo>
                    <a:lnTo>
                      <a:pt x="18" y="344"/>
                    </a:lnTo>
                    <a:lnTo>
                      <a:pt x="25" y="349"/>
                    </a:lnTo>
                    <a:lnTo>
                      <a:pt x="34" y="349"/>
                    </a:lnTo>
                    <a:lnTo>
                      <a:pt x="43" y="349"/>
                    </a:lnTo>
                    <a:lnTo>
                      <a:pt x="47" y="349"/>
                    </a:lnTo>
                    <a:lnTo>
                      <a:pt x="47" y="349"/>
                    </a:lnTo>
                    <a:lnTo>
                      <a:pt x="49" y="353"/>
                    </a:lnTo>
                    <a:lnTo>
                      <a:pt x="49" y="357"/>
                    </a:lnTo>
                    <a:lnTo>
                      <a:pt x="49" y="361"/>
                    </a:lnTo>
                    <a:lnTo>
                      <a:pt x="49" y="379"/>
                    </a:lnTo>
                    <a:lnTo>
                      <a:pt x="47" y="396"/>
                    </a:lnTo>
                    <a:lnTo>
                      <a:pt x="47" y="398"/>
                    </a:lnTo>
                    <a:lnTo>
                      <a:pt x="47" y="398"/>
                    </a:lnTo>
                    <a:lnTo>
                      <a:pt x="41" y="402"/>
                    </a:lnTo>
                    <a:lnTo>
                      <a:pt x="41" y="404"/>
                    </a:lnTo>
                    <a:lnTo>
                      <a:pt x="41" y="409"/>
                    </a:lnTo>
                    <a:lnTo>
                      <a:pt x="41" y="415"/>
                    </a:lnTo>
                    <a:lnTo>
                      <a:pt x="41" y="419"/>
                    </a:lnTo>
                    <a:lnTo>
                      <a:pt x="47" y="432"/>
                    </a:lnTo>
                    <a:lnTo>
                      <a:pt x="49" y="435"/>
                    </a:lnTo>
                    <a:lnTo>
                      <a:pt x="52" y="435"/>
                    </a:lnTo>
                    <a:lnTo>
                      <a:pt x="61" y="435"/>
                    </a:lnTo>
                    <a:lnTo>
                      <a:pt x="67" y="435"/>
                    </a:lnTo>
                    <a:lnTo>
                      <a:pt x="72" y="437"/>
                    </a:lnTo>
                    <a:lnTo>
                      <a:pt x="76" y="439"/>
                    </a:lnTo>
                    <a:lnTo>
                      <a:pt x="76" y="441"/>
                    </a:lnTo>
                    <a:lnTo>
                      <a:pt x="76" y="458"/>
                    </a:lnTo>
                    <a:lnTo>
                      <a:pt x="79" y="462"/>
                    </a:lnTo>
                    <a:lnTo>
                      <a:pt x="83" y="465"/>
                    </a:lnTo>
                    <a:lnTo>
                      <a:pt x="85" y="469"/>
                    </a:lnTo>
                    <a:lnTo>
                      <a:pt x="98" y="478"/>
                    </a:lnTo>
                    <a:lnTo>
                      <a:pt x="100" y="478"/>
                    </a:lnTo>
                    <a:lnTo>
                      <a:pt x="103" y="484"/>
                    </a:lnTo>
                    <a:lnTo>
                      <a:pt x="103" y="490"/>
                    </a:lnTo>
                    <a:lnTo>
                      <a:pt x="103" y="499"/>
                    </a:lnTo>
                    <a:lnTo>
                      <a:pt x="105" y="508"/>
                    </a:lnTo>
                    <a:lnTo>
                      <a:pt x="110" y="514"/>
                    </a:lnTo>
                    <a:lnTo>
                      <a:pt x="112" y="521"/>
                    </a:lnTo>
                    <a:lnTo>
                      <a:pt x="114" y="527"/>
                    </a:lnTo>
                    <a:lnTo>
                      <a:pt x="116" y="529"/>
                    </a:lnTo>
                    <a:lnTo>
                      <a:pt x="123" y="533"/>
                    </a:lnTo>
                    <a:lnTo>
                      <a:pt x="127" y="533"/>
                    </a:lnTo>
                    <a:lnTo>
                      <a:pt x="127" y="533"/>
                    </a:lnTo>
                    <a:lnTo>
                      <a:pt x="134" y="531"/>
                    </a:lnTo>
                    <a:lnTo>
                      <a:pt x="139" y="529"/>
                    </a:lnTo>
                    <a:lnTo>
                      <a:pt x="141" y="527"/>
                    </a:lnTo>
                    <a:lnTo>
                      <a:pt x="149" y="527"/>
                    </a:lnTo>
                    <a:lnTo>
                      <a:pt x="154" y="527"/>
                    </a:lnTo>
                    <a:lnTo>
                      <a:pt x="163" y="527"/>
                    </a:lnTo>
                    <a:lnTo>
                      <a:pt x="172" y="527"/>
                    </a:lnTo>
                    <a:lnTo>
                      <a:pt x="174" y="527"/>
                    </a:lnTo>
                    <a:lnTo>
                      <a:pt x="205" y="529"/>
                    </a:lnTo>
                    <a:lnTo>
                      <a:pt x="208" y="529"/>
                    </a:lnTo>
                    <a:lnTo>
                      <a:pt x="212" y="531"/>
                    </a:lnTo>
                    <a:lnTo>
                      <a:pt x="218" y="535"/>
                    </a:lnTo>
                    <a:lnTo>
                      <a:pt x="218" y="537"/>
                    </a:lnTo>
                    <a:lnTo>
                      <a:pt x="223" y="546"/>
                    </a:lnTo>
                    <a:lnTo>
                      <a:pt x="232" y="553"/>
                    </a:lnTo>
                    <a:lnTo>
                      <a:pt x="243" y="557"/>
                    </a:lnTo>
                    <a:lnTo>
                      <a:pt x="254" y="557"/>
                    </a:lnTo>
                    <a:lnTo>
                      <a:pt x="265" y="559"/>
                    </a:lnTo>
                    <a:lnTo>
                      <a:pt x="278" y="557"/>
                    </a:lnTo>
                    <a:lnTo>
                      <a:pt x="294" y="559"/>
                    </a:lnTo>
                    <a:lnTo>
                      <a:pt x="296" y="561"/>
                    </a:lnTo>
                    <a:lnTo>
                      <a:pt x="296" y="564"/>
                    </a:lnTo>
                    <a:lnTo>
                      <a:pt x="296" y="576"/>
                    </a:lnTo>
                    <a:lnTo>
                      <a:pt x="301" y="587"/>
                    </a:lnTo>
                    <a:lnTo>
                      <a:pt x="303" y="591"/>
                    </a:lnTo>
                    <a:lnTo>
                      <a:pt x="316" y="604"/>
                    </a:lnTo>
                    <a:lnTo>
                      <a:pt x="325" y="611"/>
                    </a:lnTo>
                    <a:lnTo>
                      <a:pt x="327" y="613"/>
                    </a:lnTo>
                    <a:lnTo>
                      <a:pt x="332" y="615"/>
                    </a:lnTo>
                    <a:lnTo>
                      <a:pt x="339" y="621"/>
                    </a:lnTo>
                    <a:lnTo>
                      <a:pt x="341" y="626"/>
                    </a:lnTo>
                    <a:lnTo>
                      <a:pt x="343" y="630"/>
                    </a:lnTo>
                    <a:lnTo>
                      <a:pt x="347" y="647"/>
                    </a:lnTo>
                    <a:lnTo>
                      <a:pt x="352" y="647"/>
                    </a:lnTo>
                    <a:lnTo>
                      <a:pt x="359" y="649"/>
                    </a:lnTo>
                    <a:lnTo>
                      <a:pt x="363" y="654"/>
                    </a:lnTo>
                    <a:lnTo>
                      <a:pt x="365" y="656"/>
                    </a:lnTo>
                    <a:lnTo>
                      <a:pt x="367" y="662"/>
                    </a:lnTo>
                    <a:lnTo>
                      <a:pt x="372" y="669"/>
                    </a:lnTo>
                    <a:lnTo>
                      <a:pt x="378" y="675"/>
                    </a:lnTo>
                    <a:lnTo>
                      <a:pt x="378" y="679"/>
                    </a:lnTo>
                    <a:lnTo>
                      <a:pt x="385" y="684"/>
                    </a:lnTo>
                    <a:lnTo>
                      <a:pt x="388" y="686"/>
                    </a:lnTo>
                    <a:lnTo>
                      <a:pt x="392" y="686"/>
                    </a:lnTo>
                    <a:lnTo>
                      <a:pt x="392" y="690"/>
                    </a:lnTo>
                    <a:lnTo>
                      <a:pt x="398" y="692"/>
                    </a:lnTo>
                    <a:lnTo>
                      <a:pt x="405" y="697"/>
                    </a:lnTo>
                    <a:lnTo>
                      <a:pt x="410" y="697"/>
                    </a:lnTo>
                    <a:lnTo>
                      <a:pt x="412" y="701"/>
                    </a:lnTo>
                    <a:lnTo>
                      <a:pt x="419" y="705"/>
                    </a:lnTo>
                    <a:lnTo>
                      <a:pt x="421" y="705"/>
                    </a:lnTo>
                    <a:lnTo>
                      <a:pt x="425" y="705"/>
                    </a:lnTo>
                    <a:lnTo>
                      <a:pt x="427" y="703"/>
                    </a:lnTo>
                    <a:lnTo>
                      <a:pt x="434" y="697"/>
                    </a:lnTo>
                    <a:lnTo>
                      <a:pt x="443" y="690"/>
                    </a:lnTo>
                    <a:lnTo>
                      <a:pt x="447" y="688"/>
                    </a:lnTo>
                    <a:lnTo>
                      <a:pt x="447" y="684"/>
                    </a:lnTo>
                    <a:lnTo>
                      <a:pt x="452" y="682"/>
                    </a:lnTo>
                    <a:lnTo>
                      <a:pt x="454" y="677"/>
                    </a:lnTo>
                    <a:lnTo>
                      <a:pt x="461" y="664"/>
                    </a:lnTo>
                    <a:lnTo>
                      <a:pt x="461" y="662"/>
                    </a:lnTo>
                    <a:lnTo>
                      <a:pt x="465" y="660"/>
                    </a:lnTo>
                    <a:lnTo>
                      <a:pt x="467" y="656"/>
                    </a:lnTo>
                    <a:lnTo>
                      <a:pt x="474" y="649"/>
                    </a:lnTo>
                    <a:lnTo>
                      <a:pt x="474" y="639"/>
                    </a:lnTo>
                    <a:lnTo>
                      <a:pt x="474" y="632"/>
                    </a:lnTo>
                    <a:lnTo>
                      <a:pt x="476" y="630"/>
                    </a:lnTo>
                    <a:lnTo>
                      <a:pt x="480" y="623"/>
                    </a:lnTo>
                    <a:lnTo>
                      <a:pt x="485" y="617"/>
                    </a:lnTo>
                    <a:lnTo>
                      <a:pt x="490" y="613"/>
                    </a:lnTo>
                    <a:lnTo>
                      <a:pt x="492" y="607"/>
                    </a:lnTo>
                    <a:lnTo>
                      <a:pt x="490" y="596"/>
                    </a:lnTo>
                    <a:lnTo>
                      <a:pt x="485" y="589"/>
                    </a:lnTo>
                    <a:lnTo>
                      <a:pt x="480" y="580"/>
                    </a:lnTo>
                    <a:lnTo>
                      <a:pt x="474" y="580"/>
                    </a:lnTo>
                    <a:lnTo>
                      <a:pt x="467" y="578"/>
                    </a:lnTo>
                    <a:lnTo>
                      <a:pt x="467" y="576"/>
                    </a:lnTo>
                    <a:lnTo>
                      <a:pt x="465" y="572"/>
                    </a:lnTo>
                    <a:lnTo>
                      <a:pt x="467" y="570"/>
                    </a:lnTo>
                    <a:lnTo>
                      <a:pt x="465" y="570"/>
                    </a:lnTo>
                    <a:lnTo>
                      <a:pt x="465" y="557"/>
                    </a:lnTo>
                    <a:lnTo>
                      <a:pt x="465" y="553"/>
                    </a:lnTo>
                    <a:lnTo>
                      <a:pt x="467" y="553"/>
                    </a:lnTo>
                    <a:lnTo>
                      <a:pt x="470" y="551"/>
                    </a:lnTo>
                    <a:lnTo>
                      <a:pt x="476" y="540"/>
                    </a:lnTo>
                    <a:lnTo>
                      <a:pt x="480" y="537"/>
                    </a:lnTo>
                    <a:lnTo>
                      <a:pt x="488" y="537"/>
                    </a:lnTo>
                    <a:lnTo>
                      <a:pt x="494" y="533"/>
                    </a:lnTo>
                    <a:lnTo>
                      <a:pt x="498" y="527"/>
                    </a:lnTo>
                    <a:lnTo>
                      <a:pt x="501" y="525"/>
                    </a:lnTo>
                    <a:lnTo>
                      <a:pt x="501" y="521"/>
                    </a:lnTo>
                    <a:lnTo>
                      <a:pt x="503" y="518"/>
                    </a:lnTo>
                    <a:lnTo>
                      <a:pt x="505" y="518"/>
                    </a:lnTo>
                    <a:lnTo>
                      <a:pt x="510" y="518"/>
                    </a:lnTo>
                    <a:lnTo>
                      <a:pt x="512" y="521"/>
                    </a:lnTo>
                    <a:lnTo>
                      <a:pt x="514" y="521"/>
                    </a:lnTo>
                    <a:lnTo>
                      <a:pt x="514" y="527"/>
                    </a:lnTo>
                    <a:lnTo>
                      <a:pt x="514" y="540"/>
                    </a:lnTo>
                    <a:lnTo>
                      <a:pt x="516" y="544"/>
                    </a:lnTo>
                    <a:lnTo>
                      <a:pt x="519" y="546"/>
                    </a:lnTo>
                    <a:lnTo>
                      <a:pt x="521" y="548"/>
                    </a:lnTo>
                    <a:lnTo>
                      <a:pt x="527" y="551"/>
                    </a:lnTo>
                    <a:lnTo>
                      <a:pt x="547" y="546"/>
                    </a:lnTo>
                    <a:lnTo>
                      <a:pt x="554" y="548"/>
                    </a:lnTo>
                    <a:lnTo>
                      <a:pt x="559" y="551"/>
                    </a:lnTo>
                    <a:lnTo>
                      <a:pt x="561" y="555"/>
                    </a:lnTo>
                    <a:lnTo>
                      <a:pt x="559" y="561"/>
                    </a:lnTo>
                    <a:lnTo>
                      <a:pt x="554" y="570"/>
                    </a:lnTo>
                    <a:lnTo>
                      <a:pt x="552" y="576"/>
                    </a:lnTo>
                    <a:lnTo>
                      <a:pt x="550" y="585"/>
                    </a:lnTo>
                    <a:lnTo>
                      <a:pt x="552" y="607"/>
                    </a:lnTo>
                    <a:lnTo>
                      <a:pt x="552" y="607"/>
                    </a:lnTo>
                    <a:lnTo>
                      <a:pt x="554" y="611"/>
                    </a:lnTo>
                    <a:lnTo>
                      <a:pt x="556" y="613"/>
                    </a:lnTo>
                    <a:lnTo>
                      <a:pt x="561" y="615"/>
                    </a:lnTo>
                    <a:lnTo>
                      <a:pt x="565" y="619"/>
                    </a:lnTo>
                    <a:lnTo>
                      <a:pt x="576" y="623"/>
                    </a:lnTo>
                    <a:lnTo>
                      <a:pt x="578" y="626"/>
                    </a:lnTo>
                    <a:lnTo>
                      <a:pt x="583" y="623"/>
                    </a:lnTo>
                    <a:lnTo>
                      <a:pt x="592" y="613"/>
                    </a:lnTo>
                    <a:lnTo>
                      <a:pt x="594" y="607"/>
                    </a:lnTo>
                    <a:lnTo>
                      <a:pt x="596" y="604"/>
                    </a:lnTo>
                    <a:lnTo>
                      <a:pt x="596" y="600"/>
                    </a:lnTo>
                    <a:lnTo>
                      <a:pt x="607" y="585"/>
                    </a:lnTo>
                    <a:lnTo>
                      <a:pt x="610" y="589"/>
                    </a:lnTo>
                    <a:lnTo>
                      <a:pt x="612" y="591"/>
                    </a:lnTo>
                    <a:lnTo>
                      <a:pt x="616" y="593"/>
                    </a:lnTo>
                    <a:lnTo>
                      <a:pt x="623" y="596"/>
                    </a:lnTo>
                    <a:lnTo>
                      <a:pt x="627" y="598"/>
                    </a:lnTo>
                    <a:lnTo>
                      <a:pt x="629" y="602"/>
                    </a:lnTo>
                    <a:lnTo>
                      <a:pt x="632" y="607"/>
                    </a:lnTo>
                    <a:lnTo>
                      <a:pt x="634" y="607"/>
                    </a:lnTo>
                    <a:lnTo>
                      <a:pt x="643" y="607"/>
                    </a:lnTo>
                    <a:lnTo>
                      <a:pt x="650" y="607"/>
                    </a:lnTo>
                    <a:lnTo>
                      <a:pt x="656" y="604"/>
                    </a:lnTo>
                    <a:lnTo>
                      <a:pt x="661" y="600"/>
                    </a:lnTo>
                    <a:lnTo>
                      <a:pt x="661" y="598"/>
                    </a:lnTo>
                    <a:lnTo>
                      <a:pt x="661" y="589"/>
                    </a:lnTo>
                    <a:lnTo>
                      <a:pt x="661" y="580"/>
                    </a:lnTo>
                    <a:lnTo>
                      <a:pt x="661" y="578"/>
                    </a:lnTo>
                    <a:lnTo>
                      <a:pt x="674" y="568"/>
                    </a:lnTo>
                    <a:lnTo>
                      <a:pt x="678" y="564"/>
                    </a:lnTo>
                    <a:lnTo>
                      <a:pt x="681" y="559"/>
                    </a:lnTo>
                    <a:lnTo>
                      <a:pt x="681" y="557"/>
                    </a:lnTo>
                    <a:lnTo>
                      <a:pt x="685" y="553"/>
                    </a:lnTo>
                    <a:lnTo>
                      <a:pt x="681" y="548"/>
                    </a:lnTo>
                    <a:lnTo>
                      <a:pt x="681" y="546"/>
                    </a:lnTo>
                    <a:lnTo>
                      <a:pt x="674" y="544"/>
                    </a:lnTo>
                    <a:lnTo>
                      <a:pt x="674" y="542"/>
                    </a:lnTo>
                    <a:lnTo>
                      <a:pt x="674" y="537"/>
                    </a:lnTo>
                    <a:lnTo>
                      <a:pt x="681" y="529"/>
                    </a:lnTo>
                    <a:lnTo>
                      <a:pt x="685" y="525"/>
                    </a:lnTo>
                    <a:lnTo>
                      <a:pt x="692" y="521"/>
                    </a:lnTo>
                    <a:lnTo>
                      <a:pt x="698" y="521"/>
                    </a:lnTo>
                    <a:lnTo>
                      <a:pt x="705" y="521"/>
                    </a:lnTo>
                    <a:lnTo>
                      <a:pt x="707" y="508"/>
                    </a:lnTo>
                    <a:lnTo>
                      <a:pt x="707" y="505"/>
                    </a:lnTo>
                    <a:lnTo>
                      <a:pt x="705" y="501"/>
                    </a:lnTo>
                    <a:lnTo>
                      <a:pt x="694" y="490"/>
                    </a:lnTo>
                    <a:lnTo>
                      <a:pt x="692" y="488"/>
                    </a:lnTo>
                    <a:lnTo>
                      <a:pt x="688" y="486"/>
                    </a:lnTo>
                    <a:lnTo>
                      <a:pt x="685" y="484"/>
                    </a:lnTo>
                    <a:lnTo>
                      <a:pt x="676" y="482"/>
                    </a:lnTo>
                    <a:lnTo>
                      <a:pt x="672" y="480"/>
                    </a:lnTo>
                    <a:lnTo>
                      <a:pt x="665" y="480"/>
                    </a:lnTo>
                    <a:lnTo>
                      <a:pt x="656" y="480"/>
                    </a:lnTo>
                    <a:lnTo>
                      <a:pt x="652" y="478"/>
                    </a:lnTo>
                    <a:lnTo>
                      <a:pt x="650" y="475"/>
                    </a:lnTo>
                    <a:lnTo>
                      <a:pt x="650" y="471"/>
                    </a:lnTo>
                    <a:lnTo>
                      <a:pt x="647" y="465"/>
                    </a:lnTo>
                    <a:lnTo>
                      <a:pt x="645" y="462"/>
                    </a:lnTo>
                    <a:lnTo>
                      <a:pt x="645" y="456"/>
                    </a:lnTo>
                    <a:lnTo>
                      <a:pt x="647" y="449"/>
                    </a:lnTo>
                    <a:lnTo>
                      <a:pt x="650" y="445"/>
                    </a:lnTo>
                    <a:lnTo>
                      <a:pt x="656" y="441"/>
                    </a:lnTo>
                    <a:lnTo>
                      <a:pt x="661" y="439"/>
                    </a:lnTo>
                    <a:lnTo>
                      <a:pt x="667" y="437"/>
                    </a:lnTo>
                    <a:lnTo>
                      <a:pt x="674" y="435"/>
                    </a:lnTo>
                    <a:lnTo>
                      <a:pt x="681" y="435"/>
                    </a:lnTo>
                    <a:lnTo>
                      <a:pt x="685" y="435"/>
                    </a:lnTo>
                    <a:lnTo>
                      <a:pt x="685" y="435"/>
                    </a:lnTo>
                    <a:lnTo>
                      <a:pt x="688" y="428"/>
                    </a:lnTo>
                    <a:lnTo>
                      <a:pt x="692" y="424"/>
                    </a:lnTo>
                    <a:lnTo>
                      <a:pt x="698" y="415"/>
                    </a:lnTo>
                    <a:lnTo>
                      <a:pt x="701" y="413"/>
                    </a:lnTo>
                    <a:lnTo>
                      <a:pt x="705" y="411"/>
                    </a:lnTo>
                    <a:lnTo>
                      <a:pt x="714" y="409"/>
                    </a:lnTo>
                    <a:lnTo>
                      <a:pt x="719" y="409"/>
                    </a:lnTo>
                    <a:lnTo>
                      <a:pt x="729" y="402"/>
                    </a:lnTo>
                    <a:lnTo>
                      <a:pt x="741" y="398"/>
                    </a:lnTo>
                    <a:lnTo>
                      <a:pt x="745" y="396"/>
                    </a:lnTo>
                    <a:lnTo>
                      <a:pt x="752" y="392"/>
                    </a:lnTo>
                    <a:lnTo>
                      <a:pt x="752" y="387"/>
                    </a:lnTo>
                    <a:lnTo>
                      <a:pt x="770" y="376"/>
                    </a:lnTo>
                    <a:lnTo>
                      <a:pt x="772" y="374"/>
                    </a:lnTo>
                    <a:lnTo>
                      <a:pt x="776" y="374"/>
                    </a:lnTo>
                    <a:lnTo>
                      <a:pt x="785" y="372"/>
                    </a:lnTo>
                    <a:lnTo>
                      <a:pt x="794" y="366"/>
                    </a:lnTo>
                    <a:lnTo>
                      <a:pt x="801" y="361"/>
                    </a:lnTo>
                    <a:lnTo>
                      <a:pt x="801" y="359"/>
                    </a:lnTo>
                    <a:lnTo>
                      <a:pt x="803" y="357"/>
                    </a:lnTo>
                    <a:lnTo>
                      <a:pt x="809" y="355"/>
                    </a:lnTo>
                    <a:lnTo>
                      <a:pt x="801" y="347"/>
                    </a:lnTo>
                    <a:lnTo>
                      <a:pt x="796" y="340"/>
                    </a:lnTo>
                    <a:lnTo>
                      <a:pt x="794" y="338"/>
                    </a:lnTo>
                    <a:lnTo>
                      <a:pt x="792" y="336"/>
                    </a:lnTo>
                    <a:lnTo>
                      <a:pt x="790" y="336"/>
                    </a:lnTo>
                    <a:lnTo>
                      <a:pt x="785" y="336"/>
                    </a:lnTo>
                    <a:lnTo>
                      <a:pt x="783" y="336"/>
                    </a:lnTo>
                    <a:lnTo>
                      <a:pt x="781" y="336"/>
                    </a:lnTo>
                    <a:lnTo>
                      <a:pt x="776" y="340"/>
                    </a:lnTo>
                    <a:lnTo>
                      <a:pt x="776" y="344"/>
                    </a:lnTo>
                    <a:lnTo>
                      <a:pt x="774" y="349"/>
                    </a:lnTo>
                    <a:lnTo>
                      <a:pt x="772" y="351"/>
                    </a:lnTo>
                    <a:lnTo>
                      <a:pt x="770" y="353"/>
                    </a:lnTo>
                    <a:lnTo>
                      <a:pt x="765" y="355"/>
                    </a:lnTo>
                    <a:lnTo>
                      <a:pt x="756" y="355"/>
                    </a:lnTo>
                    <a:lnTo>
                      <a:pt x="745" y="353"/>
                    </a:lnTo>
                    <a:lnTo>
                      <a:pt x="743" y="351"/>
                    </a:lnTo>
                    <a:lnTo>
                      <a:pt x="741" y="344"/>
                    </a:lnTo>
                    <a:lnTo>
                      <a:pt x="741" y="340"/>
                    </a:lnTo>
                    <a:lnTo>
                      <a:pt x="743" y="336"/>
                    </a:lnTo>
                    <a:lnTo>
                      <a:pt x="745" y="334"/>
                    </a:lnTo>
                    <a:lnTo>
                      <a:pt x="750" y="329"/>
                    </a:lnTo>
                    <a:lnTo>
                      <a:pt x="752" y="320"/>
                    </a:lnTo>
                    <a:lnTo>
                      <a:pt x="750" y="312"/>
                    </a:lnTo>
                    <a:lnTo>
                      <a:pt x="752" y="301"/>
                    </a:lnTo>
                    <a:lnTo>
                      <a:pt x="752" y="297"/>
                    </a:lnTo>
                    <a:lnTo>
                      <a:pt x="756" y="288"/>
                    </a:lnTo>
                    <a:lnTo>
                      <a:pt x="761" y="280"/>
                    </a:lnTo>
                    <a:lnTo>
                      <a:pt x="756" y="277"/>
                    </a:lnTo>
                    <a:lnTo>
                      <a:pt x="750" y="273"/>
                    </a:lnTo>
                    <a:lnTo>
                      <a:pt x="745" y="273"/>
                    </a:lnTo>
                    <a:lnTo>
                      <a:pt x="743" y="264"/>
                    </a:lnTo>
                    <a:lnTo>
                      <a:pt x="743" y="264"/>
                    </a:lnTo>
                    <a:lnTo>
                      <a:pt x="741" y="263"/>
                    </a:lnTo>
                    <a:lnTo>
                      <a:pt x="741" y="264"/>
                    </a:lnTo>
                    <a:lnTo>
                      <a:pt x="737" y="258"/>
                    </a:lnTo>
                    <a:lnTo>
                      <a:pt x="732" y="256"/>
                    </a:lnTo>
                    <a:lnTo>
                      <a:pt x="725" y="256"/>
                    </a:lnTo>
                    <a:lnTo>
                      <a:pt x="719" y="256"/>
                    </a:lnTo>
                    <a:lnTo>
                      <a:pt x="712" y="258"/>
                    </a:lnTo>
                    <a:lnTo>
                      <a:pt x="705" y="258"/>
                    </a:lnTo>
                    <a:lnTo>
                      <a:pt x="701" y="258"/>
                    </a:lnTo>
                    <a:lnTo>
                      <a:pt x="694" y="258"/>
                    </a:lnTo>
                    <a:lnTo>
                      <a:pt x="692" y="258"/>
                    </a:lnTo>
                    <a:lnTo>
                      <a:pt x="688" y="256"/>
                    </a:lnTo>
                    <a:lnTo>
                      <a:pt x="688" y="252"/>
                    </a:lnTo>
                    <a:lnTo>
                      <a:pt x="688" y="243"/>
                    </a:lnTo>
                    <a:lnTo>
                      <a:pt x="688" y="235"/>
                    </a:lnTo>
                    <a:lnTo>
                      <a:pt x="688" y="228"/>
                    </a:lnTo>
                    <a:lnTo>
                      <a:pt x="685" y="228"/>
                    </a:lnTo>
                    <a:lnTo>
                      <a:pt x="681" y="228"/>
                    </a:lnTo>
                    <a:lnTo>
                      <a:pt x="636" y="228"/>
                    </a:lnTo>
                    <a:lnTo>
                      <a:pt x="634" y="228"/>
                    </a:lnTo>
                    <a:lnTo>
                      <a:pt x="627" y="235"/>
                    </a:lnTo>
                    <a:lnTo>
                      <a:pt x="623" y="239"/>
                    </a:lnTo>
                    <a:lnTo>
                      <a:pt x="621" y="243"/>
                    </a:lnTo>
                    <a:lnTo>
                      <a:pt x="612" y="243"/>
                    </a:lnTo>
                    <a:lnTo>
                      <a:pt x="605" y="239"/>
                    </a:lnTo>
                    <a:lnTo>
                      <a:pt x="603" y="237"/>
                    </a:lnTo>
                    <a:lnTo>
                      <a:pt x="603" y="237"/>
                    </a:lnTo>
                    <a:lnTo>
                      <a:pt x="596" y="224"/>
                    </a:lnTo>
                    <a:lnTo>
                      <a:pt x="590" y="219"/>
                    </a:lnTo>
                    <a:lnTo>
                      <a:pt x="585" y="215"/>
                    </a:lnTo>
                    <a:lnTo>
                      <a:pt x="583" y="213"/>
                    </a:lnTo>
                    <a:lnTo>
                      <a:pt x="578" y="207"/>
                    </a:lnTo>
                    <a:lnTo>
                      <a:pt x="578" y="202"/>
                    </a:lnTo>
                    <a:lnTo>
                      <a:pt x="578" y="202"/>
                    </a:lnTo>
                    <a:lnTo>
                      <a:pt x="576" y="200"/>
                    </a:lnTo>
                    <a:lnTo>
                      <a:pt x="572" y="194"/>
                    </a:lnTo>
                    <a:lnTo>
                      <a:pt x="572" y="189"/>
                    </a:lnTo>
                    <a:lnTo>
                      <a:pt x="570" y="187"/>
                    </a:lnTo>
                    <a:lnTo>
                      <a:pt x="570" y="179"/>
                    </a:lnTo>
                    <a:lnTo>
                      <a:pt x="570" y="166"/>
                    </a:lnTo>
                    <a:lnTo>
                      <a:pt x="570" y="157"/>
                    </a:lnTo>
                    <a:lnTo>
                      <a:pt x="570" y="151"/>
                    </a:lnTo>
                    <a:lnTo>
                      <a:pt x="565" y="144"/>
                    </a:lnTo>
                    <a:lnTo>
                      <a:pt x="561" y="142"/>
                    </a:lnTo>
                    <a:lnTo>
                      <a:pt x="556" y="142"/>
                    </a:lnTo>
                    <a:lnTo>
                      <a:pt x="552" y="142"/>
                    </a:lnTo>
                    <a:lnTo>
                      <a:pt x="547" y="138"/>
                    </a:lnTo>
                    <a:lnTo>
                      <a:pt x="547" y="136"/>
                    </a:lnTo>
                    <a:lnTo>
                      <a:pt x="545" y="130"/>
                    </a:lnTo>
                    <a:lnTo>
                      <a:pt x="543" y="127"/>
                    </a:lnTo>
                    <a:lnTo>
                      <a:pt x="539" y="123"/>
                    </a:lnTo>
                    <a:lnTo>
                      <a:pt x="534" y="123"/>
                    </a:lnTo>
                    <a:lnTo>
                      <a:pt x="527" y="119"/>
                    </a:lnTo>
                    <a:lnTo>
                      <a:pt x="523" y="117"/>
                    </a:lnTo>
                    <a:lnTo>
                      <a:pt x="521" y="114"/>
                    </a:lnTo>
                    <a:lnTo>
                      <a:pt x="516" y="110"/>
                    </a:lnTo>
                    <a:lnTo>
                      <a:pt x="512" y="99"/>
                    </a:lnTo>
                    <a:lnTo>
                      <a:pt x="508" y="90"/>
                    </a:lnTo>
                    <a:lnTo>
                      <a:pt x="505" y="88"/>
                    </a:lnTo>
                    <a:lnTo>
                      <a:pt x="505" y="87"/>
                    </a:lnTo>
                    <a:lnTo>
                      <a:pt x="503" y="80"/>
                    </a:lnTo>
                    <a:lnTo>
                      <a:pt x="501" y="78"/>
                    </a:lnTo>
                    <a:lnTo>
                      <a:pt x="501" y="71"/>
                    </a:lnTo>
                    <a:lnTo>
                      <a:pt x="501" y="67"/>
                    </a:lnTo>
                    <a:lnTo>
                      <a:pt x="496" y="60"/>
                    </a:lnTo>
                    <a:lnTo>
                      <a:pt x="494" y="60"/>
                    </a:lnTo>
                    <a:lnTo>
                      <a:pt x="492" y="60"/>
                    </a:lnTo>
                    <a:lnTo>
                      <a:pt x="488" y="60"/>
                    </a:lnTo>
                    <a:lnTo>
                      <a:pt x="485" y="58"/>
                    </a:lnTo>
                    <a:lnTo>
                      <a:pt x="483" y="56"/>
                    </a:lnTo>
                    <a:lnTo>
                      <a:pt x="483" y="52"/>
                    </a:lnTo>
                    <a:lnTo>
                      <a:pt x="480" y="52"/>
                    </a:lnTo>
                    <a:lnTo>
                      <a:pt x="474" y="43"/>
                    </a:lnTo>
                    <a:lnTo>
                      <a:pt x="465" y="31"/>
                    </a:lnTo>
                    <a:lnTo>
                      <a:pt x="470" y="31"/>
                    </a:lnTo>
                    <a:lnTo>
                      <a:pt x="467" y="31"/>
                    </a:lnTo>
                    <a:lnTo>
                      <a:pt x="461" y="28"/>
                    </a:lnTo>
                    <a:lnTo>
                      <a:pt x="449" y="26"/>
                    </a:lnTo>
                    <a:lnTo>
                      <a:pt x="443" y="24"/>
                    </a:lnTo>
                    <a:lnTo>
                      <a:pt x="439" y="22"/>
                    </a:lnTo>
                    <a:lnTo>
                      <a:pt x="436" y="0"/>
                    </a:lnTo>
                    <a:lnTo>
                      <a:pt x="429" y="0"/>
                    </a:lnTo>
                    <a:lnTo>
                      <a:pt x="425" y="2"/>
                    </a:lnTo>
                    <a:lnTo>
                      <a:pt x="423" y="4"/>
                    </a:lnTo>
                    <a:lnTo>
                      <a:pt x="421" y="7"/>
                    </a:lnTo>
                    <a:lnTo>
                      <a:pt x="421" y="9"/>
                    </a:lnTo>
                    <a:lnTo>
                      <a:pt x="419" y="9"/>
                    </a:lnTo>
                    <a:lnTo>
                      <a:pt x="416" y="11"/>
                    </a:lnTo>
                    <a:lnTo>
                      <a:pt x="414" y="13"/>
                    </a:lnTo>
                    <a:lnTo>
                      <a:pt x="414" y="18"/>
                    </a:lnTo>
                    <a:lnTo>
                      <a:pt x="414" y="22"/>
                    </a:lnTo>
                    <a:lnTo>
                      <a:pt x="414" y="26"/>
                    </a:lnTo>
                    <a:lnTo>
                      <a:pt x="412" y="31"/>
                    </a:lnTo>
                    <a:lnTo>
                      <a:pt x="410" y="31"/>
                    </a:lnTo>
                    <a:lnTo>
                      <a:pt x="405" y="31"/>
                    </a:lnTo>
                    <a:lnTo>
                      <a:pt x="392" y="31"/>
                    </a:lnTo>
                    <a:lnTo>
                      <a:pt x="385" y="31"/>
                    </a:lnTo>
                    <a:lnTo>
                      <a:pt x="378" y="31"/>
                    </a:lnTo>
                    <a:lnTo>
                      <a:pt x="372" y="35"/>
                    </a:lnTo>
                    <a:lnTo>
                      <a:pt x="367" y="41"/>
                    </a:lnTo>
                    <a:lnTo>
                      <a:pt x="365" y="43"/>
                    </a:lnTo>
                    <a:lnTo>
                      <a:pt x="365" y="45"/>
                    </a:lnTo>
                    <a:lnTo>
                      <a:pt x="363" y="45"/>
                    </a:lnTo>
                    <a:lnTo>
                      <a:pt x="359" y="47"/>
                    </a:lnTo>
                    <a:lnTo>
                      <a:pt x="357" y="50"/>
                    </a:lnTo>
                    <a:lnTo>
                      <a:pt x="352" y="54"/>
                    </a:lnTo>
                    <a:lnTo>
                      <a:pt x="352" y="58"/>
                    </a:lnTo>
                    <a:lnTo>
                      <a:pt x="352" y="60"/>
                    </a:lnTo>
                    <a:lnTo>
                      <a:pt x="349" y="63"/>
                    </a:lnTo>
                    <a:lnTo>
                      <a:pt x="347" y="67"/>
                    </a:lnTo>
                    <a:lnTo>
                      <a:pt x="343" y="74"/>
                    </a:lnTo>
                    <a:lnTo>
                      <a:pt x="341" y="80"/>
                    </a:lnTo>
                    <a:lnTo>
                      <a:pt x="341" y="87"/>
                    </a:lnTo>
                    <a:lnTo>
                      <a:pt x="343" y="93"/>
                    </a:lnTo>
                    <a:lnTo>
                      <a:pt x="341" y="101"/>
                    </a:lnTo>
                    <a:lnTo>
                      <a:pt x="339" y="108"/>
                    </a:lnTo>
                    <a:lnTo>
                      <a:pt x="334" y="110"/>
                    </a:lnTo>
                    <a:lnTo>
                      <a:pt x="329" y="110"/>
                    </a:lnTo>
                    <a:lnTo>
                      <a:pt x="316" y="112"/>
                    </a:lnTo>
                    <a:lnTo>
                      <a:pt x="314" y="112"/>
                    </a:lnTo>
                    <a:lnTo>
                      <a:pt x="310" y="114"/>
                    </a:lnTo>
                    <a:lnTo>
                      <a:pt x="303" y="119"/>
                    </a:lnTo>
                    <a:lnTo>
                      <a:pt x="296" y="127"/>
                    </a:lnTo>
                    <a:lnTo>
                      <a:pt x="294" y="130"/>
                    </a:lnTo>
                    <a:lnTo>
                      <a:pt x="294" y="136"/>
                    </a:lnTo>
                    <a:lnTo>
                      <a:pt x="290" y="140"/>
                    </a:lnTo>
                    <a:lnTo>
                      <a:pt x="285" y="144"/>
                    </a:lnTo>
                    <a:lnTo>
                      <a:pt x="276" y="146"/>
                    </a:lnTo>
                    <a:lnTo>
                      <a:pt x="270" y="151"/>
                    </a:lnTo>
                    <a:lnTo>
                      <a:pt x="261" y="155"/>
                    </a:lnTo>
                    <a:lnTo>
                      <a:pt x="257" y="159"/>
                    </a:lnTo>
                    <a:lnTo>
                      <a:pt x="249" y="173"/>
                    </a:lnTo>
                    <a:lnTo>
                      <a:pt x="245" y="183"/>
                    </a:lnTo>
                    <a:lnTo>
                      <a:pt x="245" y="187"/>
                    </a:lnTo>
                    <a:lnTo>
                      <a:pt x="243" y="189"/>
                    </a:lnTo>
                    <a:lnTo>
                      <a:pt x="239" y="196"/>
                    </a:lnTo>
                    <a:lnTo>
                      <a:pt x="236" y="200"/>
                    </a:lnTo>
                    <a:lnTo>
                      <a:pt x="232" y="202"/>
                    </a:lnTo>
                    <a:lnTo>
                      <a:pt x="225" y="207"/>
                    </a:lnTo>
                    <a:lnTo>
                      <a:pt x="223" y="207"/>
                    </a:lnTo>
                    <a:lnTo>
                      <a:pt x="201" y="207"/>
                    </a:lnTo>
                    <a:lnTo>
                      <a:pt x="194" y="207"/>
                    </a:lnTo>
                    <a:lnTo>
                      <a:pt x="190" y="209"/>
                    </a:lnTo>
                    <a:lnTo>
                      <a:pt x="187" y="209"/>
                    </a:lnTo>
                    <a:lnTo>
                      <a:pt x="185" y="209"/>
                    </a:lnTo>
                    <a:lnTo>
                      <a:pt x="185" y="213"/>
                    </a:lnTo>
                    <a:lnTo>
                      <a:pt x="181" y="219"/>
                    </a:lnTo>
                    <a:lnTo>
                      <a:pt x="181" y="219"/>
                    </a:lnTo>
                    <a:lnTo>
                      <a:pt x="174" y="221"/>
                    </a:lnTo>
                    <a:lnTo>
                      <a:pt x="156" y="224"/>
                    </a:lnTo>
                    <a:lnTo>
                      <a:pt x="136" y="221"/>
                    </a:lnTo>
                    <a:lnTo>
                      <a:pt x="134" y="221"/>
                    </a:lnTo>
                    <a:lnTo>
                      <a:pt x="127" y="219"/>
                    </a:lnTo>
                    <a:lnTo>
                      <a:pt x="127" y="215"/>
                    </a:lnTo>
                    <a:lnTo>
                      <a:pt x="127" y="213"/>
                    </a:lnTo>
                    <a:lnTo>
                      <a:pt x="125" y="209"/>
                    </a:lnTo>
                    <a:lnTo>
                      <a:pt x="123" y="207"/>
                    </a:lnTo>
                    <a:lnTo>
                      <a:pt x="121" y="202"/>
                    </a:lnTo>
                    <a:lnTo>
                      <a:pt x="118" y="200"/>
                    </a:lnTo>
                    <a:lnTo>
                      <a:pt x="116" y="196"/>
                    </a:lnTo>
                    <a:lnTo>
                      <a:pt x="116" y="189"/>
                    </a:lnTo>
                    <a:lnTo>
                      <a:pt x="116" y="187"/>
                    </a:lnTo>
                    <a:lnTo>
                      <a:pt x="114" y="185"/>
                    </a:lnTo>
                    <a:lnTo>
                      <a:pt x="110" y="185"/>
                    </a:lnTo>
                    <a:lnTo>
                      <a:pt x="100" y="189"/>
                    </a:lnTo>
                    <a:lnTo>
                      <a:pt x="92" y="194"/>
                    </a:lnTo>
                    <a:lnTo>
                      <a:pt x="76" y="202"/>
                    </a:lnTo>
                    <a:lnTo>
                      <a:pt x="70" y="207"/>
                    </a:lnTo>
                    <a:lnTo>
                      <a:pt x="65" y="209"/>
                    </a:lnTo>
                    <a:lnTo>
                      <a:pt x="63" y="213"/>
                    </a:lnTo>
                    <a:lnTo>
                      <a:pt x="61" y="219"/>
                    </a:lnTo>
                    <a:lnTo>
                      <a:pt x="61" y="221"/>
                    </a:lnTo>
                    <a:lnTo>
                      <a:pt x="59" y="228"/>
                    </a:lnTo>
                    <a:lnTo>
                      <a:pt x="49" y="237"/>
                    </a:lnTo>
                    <a:lnTo>
                      <a:pt x="41" y="245"/>
                    </a:lnTo>
                    <a:lnTo>
                      <a:pt x="39" y="245"/>
                    </a:lnTo>
                    <a:lnTo>
                      <a:pt x="34" y="250"/>
                    </a:lnTo>
                    <a:lnTo>
                      <a:pt x="32" y="256"/>
                    </a:lnTo>
                    <a:lnTo>
                      <a:pt x="32" y="263"/>
                    </a:lnTo>
                    <a:lnTo>
                      <a:pt x="32" y="267"/>
                    </a:lnTo>
                    <a:lnTo>
                      <a:pt x="32" y="271"/>
                    </a:lnTo>
                    <a:lnTo>
                      <a:pt x="28" y="273"/>
                    </a:lnTo>
                    <a:lnTo>
                      <a:pt x="23" y="275"/>
                    </a:lnTo>
                    <a:lnTo>
                      <a:pt x="16" y="277"/>
                    </a:lnTo>
                    <a:lnTo>
                      <a:pt x="14" y="280"/>
                    </a:lnTo>
                    <a:lnTo>
                      <a:pt x="10" y="282"/>
                    </a:lnTo>
                    <a:lnTo>
                      <a:pt x="10" y="28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60">
                <a:extLst>
                  <a:ext uri="{FF2B5EF4-FFF2-40B4-BE49-F238E27FC236}">
                    <a16:creationId xmlns:a16="http://schemas.microsoft.com/office/drawing/2014/main" id="{DE3CD881-F1A4-4FC5-B74C-4D21FDEAF544}"/>
                  </a:ext>
                </a:extLst>
              </p:cNvPr>
              <p:cNvSpPr>
                <a:spLocks/>
              </p:cNvSpPr>
              <p:nvPr/>
            </p:nvSpPr>
            <p:spPr bwMode="auto">
              <a:xfrm>
                <a:off x="4969" y="772"/>
                <a:ext cx="809" cy="705"/>
              </a:xfrm>
              <a:custGeom>
                <a:avLst/>
                <a:gdLst>
                  <a:gd name="T0" fmla="*/ 0 w 809"/>
                  <a:gd name="T1" fmla="*/ 314 h 705"/>
                  <a:gd name="T2" fmla="*/ 25 w 809"/>
                  <a:gd name="T3" fmla="*/ 349 h 705"/>
                  <a:gd name="T4" fmla="*/ 49 w 809"/>
                  <a:gd name="T5" fmla="*/ 379 h 705"/>
                  <a:gd name="T6" fmla="*/ 41 w 809"/>
                  <a:gd name="T7" fmla="*/ 419 h 705"/>
                  <a:gd name="T8" fmla="*/ 76 w 809"/>
                  <a:gd name="T9" fmla="*/ 441 h 705"/>
                  <a:gd name="T10" fmla="*/ 103 w 809"/>
                  <a:gd name="T11" fmla="*/ 490 h 705"/>
                  <a:gd name="T12" fmla="*/ 127 w 809"/>
                  <a:gd name="T13" fmla="*/ 533 h 705"/>
                  <a:gd name="T14" fmla="*/ 172 w 809"/>
                  <a:gd name="T15" fmla="*/ 527 h 705"/>
                  <a:gd name="T16" fmla="*/ 232 w 809"/>
                  <a:gd name="T17" fmla="*/ 553 h 705"/>
                  <a:gd name="T18" fmla="*/ 296 w 809"/>
                  <a:gd name="T19" fmla="*/ 576 h 705"/>
                  <a:gd name="T20" fmla="*/ 341 w 809"/>
                  <a:gd name="T21" fmla="*/ 626 h 705"/>
                  <a:gd name="T22" fmla="*/ 372 w 809"/>
                  <a:gd name="T23" fmla="*/ 669 h 705"/>
                  <a:gd name="T24" fmla="*/ 405 w 809"/>
                  <a:gd name="T25" fmla="*/ 697 h 705"/>
                  <a:gd name="T26" fmla="*/ 443 w 809"/>
                  <a:gd name="T27" fmla="*/ 690 h 705"/>
                  <a:gd name="T28" fmla="*/ 467 w 809"/>
                  <a:gd name="T29" fmla="*/ 656 h 705"/>
                  <a:gd name="T30" fmla="*/ 492 w 809"/>
                  <a:gd name="T31" fmla="*/ 607 h 705"/>
                  <a:gd name="T32" fmla="*/ 467 w 809"/>
                  <a:gd name="T33" fmla="*/ 570 h 705"/>
                  <a:gd name="T34" fmla="*/ 488 w 809"/>
                  <a:gd name="T35" fmla="*/ 537 h 705"/>
                  <a:gd name="T36" fmla="*/ 512 w 809"/>
                  <a:gd name="T37" fmla="*/ 521 h 705"/>
                  <a:gd name="T38" fmla="*/ 547 w 809"/>
                  <a:gd name="T39" fmla="*/ 546 h 705"/>
                  <a:gd name="T40" fmla="*/ 552 w 809"/>
                  <a:gd name="T41" fmla="*/ 607 h 705"/>
                  <a:gd name="T42" fmla="*/ 583 w 809"/>
                  <a:gd name="T43" fmla="*/ 623 h 705"/>
                  <a:gd name="T44" fmla="*/ 616 w 809"/>
                  <a:gd name="T45" fmla="*/ 593 h 705"/>
                  <a:gd name="T46" fmla="*/ 656 w 809"/>
                  <a:gd name="T47" fmla="*/ 604 h 705"/>
                  <a:gd name="T48" fmla="*/ 681 w 809"/>
                  <a:gd name="T49" fmla="*/ 559 h 705"/>
                  <a:gd name="T50" fmla="*/ 681 w 809"/>
                  <a:gd name="T51" fmla="*/ 529 h 705"/>
                  <a:gd name="T52" fmla="*/ 694 w 809"/>
                  <a:gd name="T53" fmla="*/ 490 h 705"/>
                  <a:gd name="T54" fmla="*/ 652 w 809"/>
                  <a:gd name="T55" fmla="*/ 478 h 705"/>
                  <a:gd name="T56" fmla="*/ 656 w 809"/>
                  <a:gd name="T57" fmla="*/ 441 h 705"/>
                  <a:gd name="T58" fmla="*/ 692 w 809"/>
                  <a:gd name="T59" fmla="*/ 424 h 705"/>
                  <a:gd name="T60" fmla="*/ 745 w 809"/>
                  <a:gd name="T61" fmla="*/ 396 h 705"/>
                  <a:gd name="T62" fmla="*/ 801 w 809"/>
                  <a:gd name="T63" fmla="*/ 361 h 705"/>
                  <a:gd name="T64" fmla="*/ 790 w 809"/>
                  <a:gd name="T65" fmla="*/ 336 h 705"/>
                  <a:gd name="T66" fmla="*/ 770 w 809"/>
                  <a:gd name="T67" fmla="*/ 353 h 705"/>
                  <a:gd name="T68" fmla="*/ 745 w 809"/>
                  <a:gd name="T69" fmla="*/ 334 h 705"/>
                  <a:gd name="T70" fmla="*/ 756 w 809"/>
                  <a:gd name="T71" fmla="*/ 277 h 705"/>
                  <a:gd name="T72" fmla="*/ 732 w 809"/>
                  <a:gd name="T73" fmla="*/ 256 h 705"/>
                  <a:gd name="T74" fmla="*/ 688 w 809"/>
                  <a:gd name="T75" fmla="*/ 256 h 705"/>
                  <a:gd name="T76" fmla="*/ 634 w 809"/>
                  <a:gd name="T77" fmla="*/ 228 h 705"/>
                  <a:gd name="T78" fmla="*/ 596 w 809"/>
                  <a:gd name="T79" fmla="*/ 224 h 705"/>
                  <a:gd name="T80" fmla="*/ 572 w 809"/>
                  <a:gd name="T81" fmla="*/ 194 h 705"/>
                  <a:gd name="T82" fmla="*/ 561 w 809"/>
                  <a:gd name="T83" fmla="*/ 142 h 705"/>
                  <a:gd name="T84" fmla="*/ 534 w 809"/>
                  <a:gd name="T85" fmla="*/ 123 h 705"/>
                  <a:gd name="T86" fmla="*/ 505 w 809"/>
                  <a:gd name="T87" fmla="*/ 87 h 705"/>
                  <a:gd name="T88" fmla="*/ 488 w 809"/>
                  <a:gd name="T89" fmla="*/ 60 h 705"/>
                  <a:gd name="T90" fmla="*/ 467 w 809"/>
                  <a:gd name="T91" fmla="*/ 31 h 705"/>
                  <a:gd name="T92" fmla="*/ 423 w 809"/>
                  <a:gd name="T93" fmla="*/ 4 h 705"/>
                  <a:gd name="T94" fmla="*/ 414 w 809"/>
                  <a:gd name="T95" fmla="*/ 26 h 705"/>
                  <a:gd name="T96" fmla="*/ 367 w 809"/>
                  <a:gd name="T97" fmla="*/ 41 h 705"/>
                  <a:gd name="T98" fmla="*/ 352 w 809"/>
                  <a:gd name="T99" fmla="*/ 60 h 705"/>
                  <a:gd name="T100" fmla="*/ 339 w 809"/>
                  <a:gd name="T101" fmla="*/ 108 h 705"/>
                  <a:gd name="T102" fmla="*/ 294 w 809"/>
                  <a:gd name="T103" fmla="*/ 130 h 705"/>
                  <a:gd name="T104" fmla="*/ 249 w 809"/>
                  <a:gd name="T105" fmla="*/ 173 h 705"/>
                  <a:gd name="T106" fmla="*/ 223 w 809"/>
                  <a:gd name="T107" fmla="*/ 207 h 705"/>
                  <a:gd name="T108" fmla="*/ 181 w 809"/>
                  <a:gd name="T109" fmla="*/ 219 h 705"/>
                  <a:gd name="T110" fmla="*/ 125 w 809"/>
                  <a:gd name="T111" fmla="*/ 209 h 705"/>
                  <a:gd name="T112" fmla="*/ 110 w 809"/>
                  <a:gd name="T113" fmla="*/ 185 h 705"/>
                  <a:gd name="T114" fmla="*/ 61 w 809"/>
                  <a:gd name="T115" fmla="*/ 221 h 705"/>
                  <a:gd name="T116" fmla="*/ 32 w 809"/>
                  <a:gd name="T117" fmla="*/ 267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705">
                    <a:moveTo>
                      <a:pt x="10" y="286"/>
                    </a:moveTo>
                    <a:lnTo>
                      <a:pt x="10" y="286"/>
                    </a:lnTo>
                    <a:lnTo>
                      <a:pt x="8" y="288"/>
                    </a:lnTo>
                    <a:lnTo>
                      <a:pt x="3" y="293"/>
                    </a:lnTo>
                    <a:lnTo>
                      <a:pt x="0" y="295"/>
                    </a:lnTo>
                    <a:lnTo>
                      <a:pt x="0" y="299"/>
                    </a:lnTo>
                    <a:lnTo>
                      <a:pt x="0" y="306"/>
                    </a:lnTo>
                    <a:lnTo>
                      <a:pt x="0" y="314"/>
                    </a:lnTo>
                    <a:lnTo>
                      <a:pt x="0" y="323"/>
                    </a:lnTo>
                    <a:lnTo>
                      <a:pt x="3" y="325"/>
                    </a:lnTo>
                    <a:lnTo>
                      <a:pt x="8" y="329"/>
                    </a:lnTo>
                    <a:lnTo>
                      <a:pt x="8" y="336"/>
                    </a:lnTo>
                    <a:lnTo>
                      <a:pt x="8" y="340"/>
                    </a:lnTo>
                    <a:lnTo>
                      <a:pt x="12" y="342"/>
                    </a:lnTo>
                    <a:lnTo>
                      <a:pt x="18" y="344"/>
                    </a:lnTo>
                    <a:lnTo>
                      <a:pt x="25" y="349"/>
                    </a:lnTo>
                    <a:lnTo>
                      <a:pt x="34" y="349"/>
                    </a:lnTo>
                    <a:lnTo>
                      <a:pt x="43" y="349"/>
                    </a:lnTo>
                    <a:lnTo>
                      <a:pt x="47" y="349"/>
                    </a:lnTo>
                    <a:lnTo>
                      <a:pt x="47" y="349"/>
                    </a:lnTo>
                    <a:lnTo>
                      <a:pt x="49" y="353"/>
                    </a:lnTo>
                    <a:lnTo>
                      <a:pt x="49" y="357"/>
                    </a:lnTo>
                    <a:lnTo>
                      <a:pt x="49" y="361"/>
                    </a:lnTo>
                    <a:lnTo>
                      <a:pt x="49" y="379"/>
                    </a:lnTo>
                    <a:lnTo>
                      <a:pt x="47" y="396"/>
                    </a:lnTo>
                    <a:lnTo>
                      <a:pt x="47" y="398"/>
                    </a:lnTo>
                    <a:lnTo>
                      <a:pt x="47" y="398"/>
                    </a:lnTo>
                    <a:lnTo>
                      <a:pt x="41" y="402"/>
                    </a:lnTo>
                    <a:lnTo>
                      <a:pt x="41" y="404"/>
                    </a:lnTo>
                    <a:lnTo>
                      <a:pt x="41" y="409"/>
                    </a:lnTo>
                    <a:lnTo>
                      <a:pt x="41" y="415"/>
                    </a:lnTo>
                    <a:lnTo>
                      <a:pt x="41" y="419"/>
                    </a:lnTo>
                    <a:lnTo>
                      <a:pt x="47" y="432"/>
                    </a:lnTo>
                    <a:lnTo>
                      <a:pt x="49" y="435"/>
                    </a:lnTo>
                    <a:lnTo>
                      <a:pt x="52" y="435"/>
                    </a:lnTo>
                    <a:lnTo>
                      <a:pt x="61" y="435"/>
                    </a:lnTo>
                    <a:lnTo>
                      <a:pt x="67" y="435"/>
                    </a:lnTo>
                    <a:lnTo>
                      <a:pt x="72" y="437"/>
                    </a:lnTo>
                    <a:lnTo>
                      <a:pt x="76" y="439"/>
                    </a:lnTo>
                    <a:lnTo>
                      <a:pt x="76" y="441"/>
                    </a:lnTo>
                    <a:lnTo>
                      <a:pt x="76" y="458"/>
                    </a:lnTo>
                    <a:lnTo>
                      <a:pt x="79" y="462"/>
                    </a:lnTo>
                    <a:lnTo>
                      <a:pt x="83" y="465"/>
                    </a:lnTo>
                    <a:lnTo>
                      <a:pt x="85" y="469"/>
                    </a:lnTo>
                    <a:lnTo>
                      <a:pt x="98" y="478"/>
                    </a:lnTo>
                    <a:lnTo>
                      <a:pt x="100" y="478"/>
                    </a:lnTo>
                    <a:lnTo>
                      <a:pt x="103" y="484"/>
                    </a:lnTo>
                    <a:lnTo>
                      <a:pt x="103" y="490"/>
                    </a:lnTo>
                    <a:lnTo>
                      <a:pt x="103" y="499"/>
                    </a:lnTo>
                    <a:lnTo>
                      <a:pt x="105" y="508"/>
                    </a:lnTo>
                    <a:lnTo>
                      <a:pt x="110" y="514"/>
                    </a:lnTo>
                    <a:lnTo>
                      <a:pt x="112" y="521"/>
                    </a:lnTo>
                    <a:lnTo>
                      <a:pt x="114" y="527"/>
                    </a:lnTo>
                    <a:lnTo>
                      <a:pt x="116" y="529"/>
                    </a:lnTo>
                    <a:lnTo>
                      <a:pt x="123" y="533"/>
                    </a:lnTo>
                    <a:lnTo>
                      <a:pt x="127" y="533"/>
                    </a:lnTo>
                    <a:lnTo>
                      <a:pt x="127" y="533"/>
                    </a:lnTo>
                    <a:lnTo>
                      <a:pt x="134" y="531"/>
                    </a:lnTo>
                    <a:lnTo>
                      <a:pt x="139" y="529"/>
                    </a:lnTo>
                    <a:lnTo>
                      <a:pt x="141" y="527"/>
                    </a:lnTo>
                    <a:lnTo>
                      <a:pt x="149" y="527"/>
                    </a:lnTo>
                    <a:lnTo>
                      <a:pt x="154" y="527"/>
                    </a:lnTo>
                    <a:lnTo>
                      <a:pt x="163" y="527"/>
                    </a:lnTo>
                    <a:lnTo>
                      <a:pt x="172" y="527"/>
                    </a:lnTo>
                    <a:lnTo>
                      <a:pt x="174" y="527"/>
                    </a:lnTo>
                    <a:lnTo>
                      <a:pt x="205" y="529"/>
                    </a:lnTo>
                    <a:lnTo>
                      <a:pt x="208" y="529"/>
                    </a:lnTo>
                    <a:lnTo>
                      <a:pt x="212" y="531"/>
                    </a:lnTo>
                    <a:lnTo>
                      <a:pt x="218" y="535"/>
                    </a:lnTo>
                    <a:lnTo>
                      <a:pt x="218" y="537"/>
                    </a:lnTo>
                    <a:lnTo>
                      <a:pt x="223" y="546"/>
                    </a:lnTo>
                    <a:lnTo>
                      <a:pt x="232" y="553"/>
                    </a:lnTo>
                    <a:lnTo>
                      <a:pt x="243" y="557"/>
                    </a:lnTo>
                    <a:lnTo>
                      <a:pt x="254" y="557"/>
                    </a:lnTo>
                    <a:lnTo>
                      <a:pt x="265" y="559"/>
                    </a:lnTo>
                    <a:lnTo>
                      <a:pt x="278" y="557"/>
                    </a:lnTo>
                    <a:lnTo>
                      <a:pt x="294" y="559"/>
                    </a:lnTo>
                    <a:lnTo>
                      <a:pt x="296" y="561"/>
                    </a:lnTo>
                    <a:lnTo>
                      <a:pt x="296" y="564"/>
                    </a:lnTo>
                    <a:lnTo>
                      <a:pt x="296" y="576"/>
                    </a:lnTo>
                    <a:lnTo>
                      <a:pt x="301" y="587"/>
                    </a:lnTo>
                    <a:lnTo>
                      <a:pt x="303" y="591"/>
                    </a:lnTo>
                    <a:lnTo>
                      <a:pt x="316" y="604"/>
                    </a:lnTo>
                    <a:lnTo>
                      <a:pt x="325" y="611"/>
                    </a:lnTo>
                    <a:lnTo>
                      <a:pt x="327" y="613"/>
                    </a:lnTo>
                    <a:lnTo>
                      <a:pt x="332" y="615"/>
                    </a:lnTo>
                    <a:lnTo>
                      <a:pt x="339" y="621"/>
                    </a:lnTo>
                    <a:lnTo>
                      <a:pt x="341" y="626"/>
                    </a:lnTo>
                    <a:lnTo>
                      <a:pt x="343" y="630"/>
                    </a:lnTo>
                    <a:lnTo>
                      <a:pt x="347" y="647"/>
                    </a:lnTo>
                    <a:lnTo>
                      <a:pt x="352" y="647"/>
                    </a:lnTo>
                    <a:lnTo>
                      <a:pt x="359" y="649"/>
                    </a:lnTo>
                    <a:lnTo>
                      <a:pt x="363" y="654"/>
                    </a:lnTo>
                    <a:lnTo>
                      <a:pt x="365" y="656"/>
                    </a:lnTo>
                    <a:lnTo>
                      <a:pt x="367" y="662"/>
                    </a:lnTo>
                    <a:lnTo>
                      <a:pt x="372" y="669"/>
                    </a:lnTo>
                    <a:lnTo>
                      <a:pt x="378" y="675"/>
                    </a:lnTo>
                    <a:lnTo>
                      <a:pt x="378" y="679"/>
                    </a:lnTo>
                    <a:lnTo>
                      <a:pt x="385" y="684"/>
                    </a:lnTo>
                    <a:lnTo>
                      <a:pt x="388" y="686"/>
                    </a:lnTo>
                    <a:lnTo>
                      <a:pt x="392" y="686"/>
                    </a:lnTo>
                    <a:lnTo>
                      <a:pt x="392" y="690"/>
                    </a:lnTo>
                    <a:lnTo>
                      <a:pt x="398" y="692"/>
                    </a:lnTo>
                    <a:lnTo>
                      <a:pt x="405" y="697"/>
                    </a:lnTo>
                    <a:lnTo>
                      <a:pt x="410" y="697"/>
                    </a:lnTo>
                    <a:lnTo>
                      <a:pt x="412" y="701"/>
                    </a:lnTo>
                    <a:lnTo>
                      <a:pt x="419" y="705"/>
                    </a:lnTo>
                    <a:lnTo>
                      <a:pt x="421" y="705"/>
                    </a:lnTo>
                    <a:lnTo>
                      <a:pt x="425" y="705"/>
                    </a:lnTo>
                    <a:lnTo>
                      <a:pt x="427" y="703"/>
                    </a:lnTo>
                    <a:lnTo>
                      <a:pt x="434" y="697"/>
                    </a:lnTo>
                    <a:lnTo>
                      <a:pt x="443" y="690"/>
                    </a:lnTo>
                    <a:lnTo>
                      <a:pt x="447" y="688"/>
                    </a:lnTo>
                    <a:lnTo>
                      <a:pt x="447" y="684"/>
                    </a:lnTo>
                    <a:lnTo>
                      <a:pt x="452" y="682"/>
                    </a:lnTo>
                    <a:lnTo>
                      <a:pt x="454" y="677"/>
                    </a:lnTo>
                    <a:lnTo>
                      <a:pt x="461" y="664"/>
                    </a:lnTo>
                    <a:lnTo>
                      <a:pt x="461" y="662"/>
                    </a:lnTo>
                    <a:lnTo>
                      <a:pt x="465" y="660"/>
                    </a:lnTo>
                    <a:lnTo>
                      <a:pt x="467" y="656"/>
                    </a:lnTo>
                    <a:lnTo>
                      <a:pt x="474" y="649"/>
                    </a:lnTo>
                    <a:lnTo>
                      <a:pt x="474" y="639"/>
                    </a:lnTo>
                    <a:lnTo>
                      <a:pt x="474" y="632"/>
                    </a:lnTo>
                    <a:lnTo>
                      <a:pt x="476" y="630"/>
                    </a:lnTo>
                    <a:lnTo>
                      <a:pt x="480" y="623"/>
                    </a:lnTo>
                    <a:lnTo>
                      <a:pt x="485" y="617"/>
                    </a:lnTo>
                    <a:lnTo>
                      <a:pt x="490" y="613"/>
                    </a:lnTo>
                    <a:lnTo>
                      <a:pt x="492" y="607"/>
                    </a:lnTo>
                    <a:lnTo>
                      <a:pt x="490" y="596"/>
                    </a:lnTo>
                    <a:lnTo>
                      <a:pt x="485" y="589"/>
                    </a:lnTo>
                    <a:lnTo>
                      <a:pt x="480" y="580"/>
                    </a:lnTo>
                    <a:lnTo>
                      <a:pt x="474" y="580"/>
                    </a:lnTo>
                    <a:lnTo>
                      <a:pt x="467" y="578"/>
                    </a:lnTo>
                    <a:lnTo>
                      <a:pt x="467" y="576"/>
                    </a:lnTo>
                    <a:lnTo>
                      <a:pt x="465" y="572"/>
                    </a:lnTo>
                    <a:lnTo>
                      <a:pt x="467" y="570"/>
                    </a:lnTo>
                    <a:lnTo>
                      <a:pt x="465" y="570"/>
                    </a:lnTo>
                    <a:lnTo>
                      <a:pt x="465" y="557"/>
                    </a:lnTo>
                    <a:lnTo>
                      <a:pt x="465" y="553"/>
                    </a:lnTo>
                    <a:lnTo>
                      <a:pt x="467" y="553"/>
                    </a:lnTo>
                    <a:lnTo>
                      <a:pt x="470" y="551"/>
                    </a:lnTo>
                    <a:lnTo>
                      <a:pt x="476" y="540"/>
                    </a:lnTo>
                    <a:lnTo>
                      <a:pt x="480" y="537"/>
                    </a:lnTo>
                    <a:lnTo>
                      <a:pt x="488" y="537"/>
                    </a:lnTo>
                    <a:lnTo>
                      <a:pt x="494" y="533"/>
                    </a:lnTo>
                    <a:lnTo>
                      <a:pt x="498" y="527"/>
                    </a:lnTo>
                    <a:lnTo>
                      <a:pt x="501" y="525"/>
                    </a:lnTo>
                    <a:lnTo>
                      <a:pt x="501" y="521"/>
                    </a:lnTo>
                    <a:lnTo>
                      <a:pt x="503" y="518"/>
                    </a:lnTo>
                    <a:lnTo>
                      <a:pt x="505" y="518"/>
                    </a:lnTo>
                    <a:lnTo>
                      <a:pt x="510" y="518"/>
                    </a:lnTo>
                    <a:lnTo>
                      <a:pt x="512" y="521"/>
                    </a:lnTo>
                    <a:lnTo>
                      <a:pt x="514" y="521"/>
                    </a:lnTo>
                    <a:lnTo>
                      <a:pt x="514" y="527"/>
                    </a:lnTo>
                    <a:lnTo>
                      <a:pt x="514" y="540"/>
                    </a:lnTo>
                    <a:lnTo>
                      <a:pt x="516" y="544"/>
                    </a:lnTo>
                    <a:lnTo>
                      <a:pt x="519" y="546"/>
                    </a:lnTo>
                    <a:lnTo>
                      <a:pt x="521" y="548"/>
                    </a:lnTo>
                    <a:lnTo>
                      <a:pt x="527" y="551"/>
                    </a:lnTo>
                    <a:lnTo>
                      <a:pt x="547" y="546"/>
                    </a:lnTo>
                    <a:lnTo>
                      <a:pt x="554" y="548"/>
                    </a:lnTo>
                    <a:lnTo>
                      <a:pt x="559" y="551"/>
                    </a:lnTo>
                    <a:lnTo>
                      <a:pt x="561" y="555"/>
                    </a:lnTo>
                    <a:lnTo>
                      <a:pt x="559" y="561"/>
                    </a:lnTo>
                    <a:lnTo>
                      <a:pt x="554" y="570"/>
                    </a:lnTo>
                    <a:lnTo>
                      <a:pt x="552" y="576"/>
                    </a:lnTo>
                    <a:lnTo>
                      <a:pt x="550" y="585"/>
                    </a:lnTo>
                    <a:lnTo>
                      <a:pt x="552" y="607"/>
                    </a:lnTo>
                    <a:lnTo>
                      <a:pt x="552" y="607"/>
                    </a:lnTo>
                    <a:lnTo>
                      <a:pt x="554" y="611"/>
                    </a:lnTo>
                    <a:lnTo>
                      <a:pt x="556" y="613"/>
                    </a:lnTo>
                    <a:lnTo>
                      <a:pt x="561" y="615"/>
                    </a:lnTo>
                    <a:lnTo>
                      <a:pt x="565" y="619"/>
                    </a:lnTo>
                    <a:lnTo>
                      <a:pt x="576" y="623"/>
                    </a:lnTo>
                    <a:lnTo>
                      <a:pt x="578" y="626"/>
                    </a:lnTo>
                    <a:lnTo>
                      <a:pt x="583" y="623"/>
                    </a:lnTo>
                    <a:lnTo>
                      <a:pt x="592" y="613"/>
                    </a:lnTo>
                    <a:lnTo>
                      <a:pt x="594" y="607"/>
                    </a:lnTo>
                    <a:lnTo>
                      <a:pt x="596" y="604"/>
                    </a:lnTo>
                    <a:lnTo>
                      <a:pt x="596" y="600"/>
                    </a:lnTo>
                    <a:lnTo>
                      <a:pt x="607" y="585"/>
                    </a:lnTo>
                    <a:lnTo>
                      <a:pt x="610" y="589"/>
                    </a:lnTo>
                    <a:lnTo>
                      <a:pt x="612" y="591"/>
                    </a:lnTo>
                    <a:lnTo>
                      <a:pt x="616" y="593"/>
                    </a:lnTo>
                    <a:lnTo>
                      <a:pt x="623" y="596"/>
                    </a:lnTo>
                    <a:lnTo>
                      <a:pt x="627" y="598"/>
                    </a:lnTo>
                    <a:lnTo>
                      <a:pt x="629" y="602"/>
                    </a:lnTo>
                    <a:lnTo>
                      <a:pt x="632" y="607"/>
                    </a:lnTo>
                    <a:lnTo>
                      <a:pt x="634" y="607"/>
                    </a:lnTo>
                    <a:lnTo>
                      <a:pt x="643" y="607"/>
                    </a:lnTo>
                    <a:lnTo>
                      <a:pt x="650" y="607"/>
                    </a:lnTo>
                    <a:lnTo>
                      <a:pt x="656" y="604"/>
                    </a:lnTo>
                    <a:lnTo>
                      <a:pt x="661" y="600"/>
                    </a:lnTo>
                    <a:lnTo>
                      <a:pt x="661" y="598"/>
                    </a:lnTo>
                    <a:lnTo>
                      <a:pt x="661" y="589"/>
                    </a:lnTo>
                    <a:lnTo>
                      <a:pt x="661" y="580"/>
                    </a:lnTo>
                    <a:lnTo>
                      <a:pt x="661" y="578"/>
                    </a:lnTo>
                    <a:lnTo>
                      <a:pt x="674" y="568"/>
                    </a:lnTo>
                    <a:lnTo>
                      <a:pt x="678" y="564"/>
                    </a:lnTo>
                    <a:lnTo>
                      <a:pt x="681" y="559"/>
                    </a:lnTo>
                    <a:lnTo>
                      <a:pt x="681" y="557"/>
                    </a:lnTo>
                    <a:lnTo>
                      <a:pt x="685" y="553"/>
                    </a:lnTo>
                    <a:lnTo>
                      <a:pt x="681" y="548"/>
                    </a:lnTo>
                    <a:lnTo>
                      <a:pt x="681" y="546"/>
                    </a:lnTo>
                    <a:lnTo>
                      <a:pt x="674" y="544"/>
                    </a:lnTo>
                    <a:lnTo>
                      <a:pt x="674" y="542"/>
                    </a:lnTo>
                    <a:lnTo>
                      <a:pt x="674" y="537"/>
                    </a:lnTo>
                    <a:lnTo>
                      <a:pt x="681" y="529"/>
                    </a:lnTo>
                    <a:lnTo>
                      <a:pt x="685" y="525"/>
                    </a:lnTo>
                    <a:lnTo>
                      <a:pt x="692" y="521"/>
                    </a:lnTo>
                    <a:lnTo>
                      <a:pt x="698" y="521"/>
                    </a:lnTo>
                    <a:lnTo>
                      <a:pt x="705" y="521"/>
                    </a:lnTo>
                    <a:lnTo>
                      <a:pt x="707" y="508"/>
                    </a:lnTo>
                    <a:lnTo>
                      <a:pt x="707" y="505"/>
                    </a:lnTo>
                    <a:lnTo>
                      <a:pt x="705" y="501"/>
                    </a:lnTo>
                    <a:lnTo>
                      <a:pt x="694" y="490"/>
                    </a:lnTo>
                    <a:lnTo>
                      <a:pt x="692" y="488"/>
                    </a:lnTo>
                    <a:lnTo>
                      <a:pt x="688" y="486"/>
                    </a:lnTo>
                    <a:lnTo>
                      <a:pt x="685" y="484"/>
                    </a:lnTo>
                    <a:lnTo>
                      <a:pt x="676" y="482"/>
                    </a:lnTo>
                    <a:lnTo>
                      <a:pt x="672" y="480"/>
                    </a:lnTo>
                    <a:lnTo>
                      <a:pt x="665" y="480"/>
                    </a:lnTo>
                    <a:lnTo>
                      <a:pt x="656" y="480"/>
                    </a:lnTo>
                    <a:lnTo>
                      <a:pt x="652" y="478"/>
                    </a:lnTo>
                    <a:lnTo>
                      <a:pt x="650" y="475"/>
                    </a:lnTo>
                    <a:lnTo>
                      <a:pt x="650" y="471"/>
                    </a:lnTo>
                    <a:lnTo>
                      <a:pt x="647" y="465"/>
                    </a:lnTo>
                    <a:lnTo>
                      <a:pt x="645" y="462"/>
                    </a:lnTo>
                    <a:lnTo>
                      <a:pt x="645" y="456"/>
                    </a:lnTo>
                    <a:lnTo>
                      <a:pt x="647" y="449"/>
                    </a:lnTo>
                    <a:lnTo>
                      <a:pt x="650" y="445"/>
                    </a:lnTo>
                    <a:lnTo>
                      <a:pt x="656" y="441"/>
                    </a:lnTo>
                    <a:lnTo>
                      <a:pt x="661" y="439"/>
                    </a:lnTo>
                    <a:lnTo>
                      <a:pt x="667" y="437"/>
                    </a:lnTo>
                    <a:lnTo>
                      <a:pt x="674" y="435"/>
                    </a:lnTo>
                    <a:lnTo>
                      <a:pt x="681" y="435"/>
                    </a:lnTo>
                    <a:lnTo>
                      <a:pt x="685" y="435"/>
                    </a:lnTo>
                    <a:lnTo>
                      <a:pt x="685" y="435"/>
                    </a:lnTo>
                    <a:lnTo>
                      <a:pt x="688" y="428"/>
                    </a:lnTo>
                    <a:lnTo>
                      <a:pt x="692" y="424"/>
                    </a:lnTo>
                    <a:lnTo>
                      <a:pt x="698" y="415"/>
                    </a:lnTo>
                    <a:lnTo>
                      <a:pt x="701" y="413"/>
                    </a:lnTo>
                    <a:lnTo>
                      <a:pt x="705" y="411"/>
                    </a:lnTo>
                    <a:lnTo>
                      <a:pt x="714" y="409"/>
                    </a:lnTo>
                    <a:lnTo>
                      <a:pt x="719" y="409"/>
                    </a:lnTo>
                    <a:lnTo>
                      <a:pt x="729" y="402"/>
                    </a:lnTo>
                    <a:lnTo>
                      <a:pt x="741" y="398"/>
                    </a:lnTo>
                    <a:lnTo>
                      <a:pt x="745" y="396"/>
                    </a:lnTo>
                    <a:lnTo>
                      <a:pt x="752" y="392"/>
                    </a:lnTo>
                    <a:lnTo>
                      <a:pt x="752" y="387"/>
                    </a:lnTo>
                    <a:lnTo>
                      <a:pt x="770" y="376"/>
                    </a:lnTo>
                    <a:lnTo>
                      <a:pt x="772" y="374"/>
                    </a:lnTo>
                    <a:lnTo>
                      <a:pt x="776" y="374"/>
                    </a:lnTo>
                    <a:lnTo>
                      <a:pt x="785" y="372"/>
                    </a:lnTo>
                    <a:lnTo>
                      <a:pt x="794" y="366"/>
                    </a:lnTo>
                    <a:lnTo>
                      <a:pt x="801" y="361"/>
                    </a:lnTo>
                    <a:lnTo>
                      <a:pt x="801" y="359"/>
                    </a:lnTo>
                    <a:lnTo>
                      <a:pt x="803" y="357"/>
                    </a:lnTo>
                    <a:lnTo>
                      <a:pt x="809" y="355"/>
                    </a:lnTo>
                    <a:lnTo>
                      <a:pt x="801" y="347"/>
                    </a:lnTo>
                    <a:lnTo>
                      <a:pt x="796" y="340"/>
                    </a:lnTo>
                    <a:lnTo>
                      <a:pt x="794" y="338"/>
                    </a:lnTo>
                    <a:lnTo>
                      <a:pt x="792" y="336"/>
                    </a:lnTo>
                    <a:lnTo>
                      <a:pt x="790" y="336"/>
                    </a:lnTo>
                    <a:lnTo>
                      <a:pt x="785" y="336"/>
                    </a:lnTo>
                    <a:lnTo>
                      <a:pt x="783" y="336"/>
                    </a:lnTo>
                    <a:lnTo>
                      <a:pt x="781" y="336"/>
                    </a:lnTo>
                    <a:lnTo>
                      <a:pt x="776" y="340"/>
                    </a:lnTo>
                    <a:lnTo>
                      <a:pt x="776" y="344"/>
                    </a:lnTo>
                    <a:lnTo>
                      <a:pt x="774" y="349"/>
                    </a:lnTo>
                    <a:lnTo>
                      <a:pt x="772" y="351"/>
                    </a:lnTo>
                    <a:lnTo>
                      <a:pt x="770" y="353"/>
                    </a:lnTo>
                    <a:lnTo>
                      <a:pt x="765" y="355"/>
                    </a:lnTo>
                    <a:lnTo>
                      <a:pt x="756" y="355"/>
                    </a:lnTo>
                    <a:lnTo>
                      <a:pt x="745" y="353"/>
                    </a:lnTo>
                    <a:lnTo>
                      <a:pt x="743" y="351"/>
                    </a:lnTo>
                    <a:lnTo>
                      <a:pt x="741" y="344"/>
                    </a:lnTo>
                    <a:lnTo>
                      <a:pt x="741" y="340"/>
                    </a:lnTo>
                    <a:lnTo>
                      <a:pt x="743" y="336"/>
                    </a:lnTo>
                    <a:lnTo>
                      <a:pt x="745" y="334"/>
                    </a:lnTo>
                    <a:lnTo>
                      <a:pt x="750" y="329"/>
                    </a:lnTo>
                    <a:lnTo>
                      <a:pt x="752" y="320"/>
                    </a:lnTo>
                    <a:lnTo>
                      <a:pt x="750" y="312"/>
                    </a:lnTo>
                    <a:lnTo>
                      <a:pt x="752" y="301"/>
                    </a:lnTo>
                    <a:lnTo>
                      <a:pt x="752" y="297"/>
                    </a:lnTo>
                    <a:lnTo>
                      <a:pt x="756" y="288"/>
                    </a:lnTo>
                    <a:lnTo>
                      <a:pt x="761" y="280"/>
                    </a:lnTo>
                    <a:lnTo>
                      <a:pt x="756" y="277"/>
                    </a:lnTo>
                    <a:lnTo>
                      <a:pt x="750" y="273"/>
                    </a:lnTo>
                    <a:lnTo>
                      <a:pt x="745" y="273"/>
                    </a:lnTo>
                    <a:lnTo>
                      <a:pt x="743" y="264"/>
                    </a:lnTo>
                    <a:lnTo>
                      <a:pt x="743" y="264"/>
                    </a:lnTo>
                    <a:lnTo>
                      <a:pt x="741" y="263"/>
                    </a:lnTo>
                    <a:lnTo>
                      <a:pt x="741" y="264"/>
                    </a:lnTo>
                    <a:lnTo>
                      <a:pt x="737" y="258"/>
                    </a:lnTo>
                    <a:lnTo>
                      <a:pt x="732" y="256"/>
                    </a:lnTo>
                    <a:lnTo>
                      <a:pt x="725" y="256"/>
                    </a:lnTo>
                    <a:lnTo>
                      <a:pt x="719" y="256"/>
                    </a:lnTo>
                    <a:lnTo>
                      <a:pt x="712" y="258"/>
                    </a:lnTo>
                    <a:lnTo>
                      <a:pt x="705" y="258"/>
                    </a:lnTo>
                    <a:lnTo>
                      <a:pt x="701" y="258"/>
                    </a:lnTo>
                    <a:lnTo>
                      <a:pt x="694" y="258"/>
                    </a:lnTo>
                    <a:lnTo>
                      <a:pt x="692" y="258"/>
                    </a:lnTo>
                    <a:lnTo>
                      <a:pt x="688" y="256"/>
                    </a:lnTo>
                    <a:lnTo>
                      <a:pt x="688" y="252"/>
                    </a:lnTo>
                    <a:lnTo>
                      <a:pt x="688" y="243"/>
                    </a:lnTo>
                    <a:lnTo>
                      <a:pt x="688" y="235"/>
                    </a:lnTo>
                    <a:lnTo>
                      <a:pt x="688" y="228"/>
                    </a:lnTo>
                    <a:lnTo>
                      <a:pt x="685" y="228"/>
                    </a:lnTo>
                    <a:lnTo>
                      <a:pt x="681" y="228"/>
                    </a:lnTo>
                    <a:lnTo>
                      <a:pt x="636" y="228"/>
                    </a:lnTo>
                    <a:lnTo>
                      <a:pt x="634" y="228"/>
                    </a:lnTo>
                    <a:lnTo>
                      <a:pt x="627" y="235"/>
                    </a:lnTo>
                    <a:lnTo>
                      <a:pt x="623" y="239"/>
                    </a:lnTo>
                    <a:lnTo>
                      <a:pt x="621" y="243"/>
                    </a:lnTo>
                    <a:lnTo>
                      <a:pt x="612" y="243"/>
                    </a:lnTo>
                    <a:lnTo>
                      <a:pt x="605" y="239"/>
                    </a:lnTo>
                    <a:lnTo>
                      <a:pt x="603" y="237"/>
                    </a:lnTo>
                    <a:lnTo>
                      <a:pt x="603" y="237"/>
                    </a:lnTo>
                    <a:lnTo>
                      <a:pt x="596" y="224"/>
                    </a:lnTo>
                    <a:lnTo>
                      <a:pt x="590" y="219"/>
                    </a:lnTo>
                    <a:lnTo>
                      <a:pt x="585" y="215"/>
                    </a:lnTo>
                    <a:lnTo>
                      <a:pt x="583" y="213"/>
                    </a:lnTo>
                    <a:lnTo>
                      <a:pt x="578" y="207"/>
                    </a:lnTo>
                    <a:lnTo>
                      <a:pt x="578" y="202"/>
                    </a:lnTo>
                    <a:lnTo>
                      <a:pt x="578" y="202"/>
                    </a:lnTo>
                    <a:lnTo>
                      <a:pt x="576" y="200"/>
                    </a:lnTo>
                    <a:lnTo>
                      <a:pt x="572" y="194"/>
                    </a:lnTo>
                    <a:lnTo>
                      <a:pt x="572" y="189"/>
                    </a:lnTo>
                    <a:lnTo>
                      <a:pt x="570" y="187"/>
                    </a:lnTo>
                    <a:lnTo>
                      <a:pt x="570" y="179"/>
                    </a:lnTo>
                    <a:lnTo>
                      <a:pt x="570" y="166"/>
                    </a:lnTo>
                    <a:lnTo>
                      <a:pt x="570" y="157"/>
                    </a:lnTo>
                    <a:lnTo>
                      <a:pt x="570" y="151"/>
                    </a:lnTo>
                    <a:lnTo>
                      <a:pt x="565" y="144"/>
                    </a:lnTo>
                    <a:lnTo>
                      <a:pt x="561" y="142"/>
                    </a:lnTo>
                    <a:lnTo>
                      <a:pt x="556" y="142"/>
                    </a:lnTo>
                    <a:lnTo>
                      <a:pt x="552" y="142"/>
                    </a:lnTo>
                    <a:lnTo>
                      <a:pt x="547" y="138"/>
                    </a:lnTo>
                    <a:lnTo>
                      <a:pt x="547" y="136"/>
                    </a:lnTo>
                    <a:lnTo>
                      <a:pt x="545" y="130"/>
                    </a:lnTo>
                    <a:lnTo>
                      <a:pt x="543" y="127"/>
                    </a:lnTo>
                    <a:lnTo>
                      <a:pt x="539" y="123"/>
                    </a:lnTo>
                    <a:lnTo>
                      <a:pt x="534" y="123"/>
                    </a:lnTo>
                    <a:lnTo>
                      <a:pt x="527" y="119"/>
                    </a:lnTo>
                    <a:lnTo>
                      <a:pt x="523" y="117"/>
                    </a:lnTo>
                    <a:lnTo>
                      <a:pt x="521" y="114"/>
                    </a:lnTo>
                    <a:lnTo>
                      <a:pt x="516" y="110"/>
                    </a:lnTo>
                    <a:lnTo>
                      <a:pt x="512" y="99"/>
                    </a:lnTo>
                    <a:lnTo>
                      <a:pt x="508" y="90"/>
                    </a:lnTo>
                    <a:lnTo>
                      <a:pt x="505" y="88"/>
                    </a:lnTo>
                    <a:lnTo>
                      <a:pt x="505" y="87"/>
                    </a:lnTo>
                    <a:lnTo>
                      <a:pt x="503" y="80"/>
                    </a:lnTo>
                    <a:lnTo>
                      <a:pt x="501" y="78"/>
                    </a:lnTo>
                    <a:lnTo>
                      <a:pt x="501" y="71"/>
                    </a:lnTo>
                    <a:lnTo>
                      <a:pt x="501" y="67"/>
                    </a:lnTo>
                    <a:lnTo>
                      <a:pt x="496" y="60"/>
                    </a:lnTo>
                    <a:lnTo>
                      <a:pt x="494" y="60"/>
                    </a:lnTo>
                    <a:lnTo>
                      <a:pt x="492" y="60"/>
                    </a:lnTo>
                    <a:lnTo>
                      <a:pt x="488" y="60"/>
                    </a:lnTo>
                    <a:lnTo>
                      <a:pt x="485" y="58"/>
                    </a:lnTo>
                    <a:lnTo>
                      <a:pt x="483" y="56"/>
                    </a:lnTo>
                    <a:lnTo>
                      <a:pt x="483" y="52"/>
                    </a:lnTo>
                    <a:lnTo>
                      <a:pt x="480" y="52"/>
                    </a:lnTo>
                    <a:lnTo>
                      <a:pt x="474" y="43"/>
                    </a:lnTo>
                    <a:lnTo>
                      <a:pt x="465" y="31"/>
                    </a:lnTo>
                    <a:lnTo>
                      <a:pt x="470" y="31"/>
                    </a:lnTo>
                    <a:lnTo>
                      <a:pt x="467" y="31"/>
                    </a:lnTo>
                    <a:lnTo>
                      <a:pt x="461" y="28"/>
                    </a:lnTo>
                    <a:lnTo>
                      <a:pt x="449" y="26"/>
                    </a:lnTo>
                    <a:lnTo>
                      <a:pt x="443" y="24"/>
                    </a:lnTo>
                    <a:lnTo>
                      <a:pt x="439" y="22"/>
                    </a:lnTo>
                    <a:lnTo>
                      <a:pt x="436" y="0"/>
                    </a:lnTo>
                    <a:lnTo>
                      <a:pt x="429" y="0"/>
                    </a:lnTo>
                    <a:lnTo>
                      <a:pt x="425" y="2"/>
                    </a:lnTo>
                    <a:lnTo>
                      <a:pt x="423" y="4"/>
                    </a:lnTo>
                    <a:lnTo>
                      <a:pt x="421" y="7"/>
                    </a:lnTo>
                    <a:lnTo>
                      <a:pt x="421" y="9"/>
                    </a:lnTo>
                    <a:lnTo>
                      <a:pt x="419" y="9"/>
                    </a:lnTo>
                    <a:lnTo>
                      <a:pt x="416" y="11"/>
                    </a:lnTo>
                    <a:lnTo>
                      <a:pt x="414" y="13"/>
                    </a:lnTo>
                    <a:lnTo>
                      <a:pt x="414" y="18"/>
                    </a:lnTo>
                    <a:lnTo>
                      <a:pt x="414" y="22"/>
                    </a:lnTo>
                    <a:lnTo>
                      <a:pt x="414" y="26"/>
                    </a:lnTo>
                    <a:lnTo>
                      <a:pt x="412" y="31"/>
                    </a:lnTo>
                    <a:lnTo>
                      <a:pt x="410" y="31"/>
                    </a:lnTo>
                    <a:lnTo>
                      <a:pt x="405" y="31"/>
                    </a:lnTo>
                    <a:lnTo>
                      <a:pt x="392" y="31"/>
                    </a:lnTo>
                    <a:lnTo>
                      <a:pt x="385" y="31"/>
                    </a:lnTo>
                    <a:lnTo>
                      <a:pt x="378" y="31"/>
                    </a:lnTo>
                    <a:lnTo>
                      <a:pt x="372" y="35"/>
                    </a:lnTo>
                    <a:lnTo>
                      <a:pt x="367" y="41"/>
                    </a:lnTo>
                    <a:lnTo>
                      <a:pt x="365" y="43"/>
                    </a:lnTo>
                    <a:lnTo>
                      <a:pt x="365" y="45"/>
                    </a:lnTo>
                    <a:lnTo>
                      <a:pt x="363" y="45"/>
                    </a:lnTo>
                    <a:lnTo>
                      <a:pt x="359" y="47"/>
                    </a:lnTo>
                    <a:lnTo>
                      <a:pt x="357" y="50"/>
                    </a:lnTo>
                    <a:lnTo>
                      <a:pt x="352" y="54"/>
                    </a:lnTo>
                    <a:lnTo>
                      <a:pt x="352" y="58"/>
                    </a:lnTo>
                    <a:lnTo>
                      <a:pt x="352" y="60"/>
                    </a:lnTo>
                    <a:lnTo>
                      <a:pt x="349" y="63"/>
                    </a:lnTo>
                    <a:lnTo>
                      <a:pt x="347" y="67"/>
                    </a:lnTo>
                    <a:lnTo>
                      <a:pt x="343" y="74"/>
                    </a:lnTo>
                    <a:lnTo>
                      <a:pt x="341" y="80"/>
                    </a:lnTo>
                    <a:lnTo>
                      <a:pt x="341" y="87"/>
                    </a:lnTo>
                    <a:lnTo>
                      <a:pt x="343" y="93"/>
                    </a:lnTo>
                    <a:lnTo>
                      <a:pt x="341" y="101"/>
                    </a:lnTo>
                    <a:lnTo>
                      <a:pt x="339" y="108"/>
                    </a:lnTo>
                    <a:lnTo>
                      <a:pt x="334" y="110"/>
                    </a:lnTo>
                    <a:lnTo>
                      <a:pt x="329" y="110"/>
                    </a:lnTo>
                    <a:lnTo>
                      <a:pt x="316" y="112"/>
                    </a:lnTo>
                    <a:lnTo>
                      <a:pt x="314" y="112"/>
                    </a:lnTo>
                    <a:lnTo>
                      <a:pt x="310" y="114"/>
                    </a:lnTo>
                    <a:lnTo>
                      <a:pt x="303" y="119"/>
                    </a:lnTo>
                    <a:lnTo>
                      <a:pt x="296" y="127"/>
                    </a:lnTo>
                    <a:lnTo>
                      <a:pt x="294" y="130"/>
                    </a:lnTo>
                    <a:lnTo>
                      <a:pt x="294" y="136"/>
                    </a:lnTo>
                    <a:lnTo>
                      <a:pt x="290" y="140"/>
                    </a:lnTo>
                    <a:lnTo>
                      <a:pt x="285" y="144"/>
                    </a:lnTo>
                    <a:lnTo>
                      <a:pt x="276" y="146"/>
                    </a:lnTo>
                    <a:lnTo>
                      <a:pt x="270" y="151"/>
                    </a:lnTo>
                    <a:lnTo>
                      <a:pt x="261" y="155"/>
                    </a:lnTo>
                    <a:lnTo>
                      <a:pt x="257" y="159"/>
                    </a:lnTo>
                    <a:lnTo>
                      <a:pt x="249" y="173"/>
                    </a:lnTo>
                    <a:lnTo>
                      <a:pt x="245" y="183"/>
                    </a:lnTo>
                    <a:lnTo>
                      <a:pt x="245" y="187"/>
                    </a:lnTo>
                    <a:lnTo>
                      <a:pt x="243" y="189"/>
                    </a:lnTo>
                    <a:lnTo>
                      <a:pt x="239" y="196"/>
                    </a:lnTo>
                    <a:lnTo>
                      <a:pt x="236" y="200"/>
                    </a:lnTo>
                    <a:lnTo>
                      <a:pt x="232" y="202"/>
                    </a:lnTo>
                    <a:lnTo>
                      <a:pt x="225" y="207"/>
                    </a:lnTo>
                    <a:lnTo>
                      <a:pt x="223" y="207"/>
                    </a:lnTo>
                    <a:lnTo>
                      <a:pt x="201" y="207"/>
                    </a:lnTo>
                    <a:lnTo>
                      <a:pt x="194" y="207"/>
                    </a:lnTo>
                    <a:lnTo>
                      <a:pt x="190" y="209"/>
                    </a:lnTo>
                    <a:lnTo>
                      <a:pt x="187" y="209"/>
                    </a:lnTo>
                    <a:lnTo>
                      <a:pt x="185" y="209"/>
                    </a:lnTo>
                    <a:lnTo>
                      <a:pt x="185" y="213"/>
                    </a:lnTo>
                    <a:lnTo>
                      <a:pt x="181" y="219"/>
                    </a:lnTo>
                    <a:lnTo>
                      <a:pt x="181" y="219"/>
                    </a:lnTo>
                    <a:lnTo>
                      <a:pt x="174" y="221"/>
                    </a:lnTo>
                    <a:lnTo>
                      <a:pt x="156" y="224"/>
                    </a:lnTo>
                    <a:lnTo>
                      <a:pt x="136" y="221"/>
                    </a:lnTo>
                    <a:lnTo>
                      <a:pt x="134" y="221"/>
                    </a:lnTo>
                    <a:lnTo>
                      <a:pt x="127" y="219"/>
                    </a:lnTo>
                    <a:lnTo>
                      <a:pt x="127" y="215"/>
                    </a:lnTo>
                    <a:lnTo>
                      <a:pt x="127" y="213"/>
                    </a:lnTo>
                    <a:lnTo>
                      <a:pt x="125" y="209"/>
                    </a:lnTo>
                    <a:lnTo>
                      <a:pt x="123" y="207"/>
                    </a:lnTo>
                    <a:lnTo>
                      <a:pt x="121" y="202"/>
                    </a:lnTo>
                    <a:lnTo>
                      <a:pt x="118" y="200"/>
                    </a:lnTo>
                    <a:lnTo>
                      <a:pt x="116" y="196"/>
                    </a:lnTo>
                    <a:lnTo>
                      <a:pt x="116" y="189"/>
                    </a:lnTo>
                    <a:lnTo>
                      <a:pt x="116" y="187"/>
                    </a:lnTo>
                    <a:lnTo>
                      <a:pt x="114" y="185"/>
                    </a:lnTo>
                    <a:lnTo>
                      <a:pt x="110" y="185"/>
                    </a:lnTo>
                    <a:lnTo>
                      <a:pt x="100" y="189"/>
                    </a:lnTo>
                    <a:lnTo>
                      <a:pt x="92" y="194"/>
                    </a:lnTo>
                    <a:lnTo>
                      <a:pt x="76" y="202"/>
                    </a:lnTo>
                    <a:lnTo>
                      <a:pt x="70" y="207"/>
                    </a:lnTo>
                    <a:lnTo>
                      <a:pt x="65" y="209"/>
                    </a:lnTo>
                    <a:lnTo>
                      <a:pt x="63" y="213"/>
                    </a:lnTo>
                    <a:lnTo>
                      <a:pt x="61" y="219"/>
                    </a:lnTo>
                    <a:lnTo>
                      <a:pt x="61" y="221"/>
                    </a:lnTo>
                    <a:lnTo>
                      <a:pt x="59" y="228"/>
                    </a:lnTo>
                    <a:lnTo>
                      <a:pt x="49" y="237"/>
                    </a:lnTo>
                    <a:lnTo>
                      <a:pt x="41" y="245"/>
                    </a:lnTo>
                    <a:lnTo>
                      <a:pt x="39" y="245"/>
                    </a:lnTo>
                    <a:lnTo>
                      <a:pt x="34" y="250"/>
                    </a:lnTo>
                    <a:lnTo>
                      <a:pt x="32" y="256"/>
                    </a:lnTo>
                    <a:lnTo>
                      <a:pt x="32" y="263"/>
                    </a:lnTo>
                    <a:lnTo>
                      <a:pt x="32" y="267"/>
                    </a:lnTo>
                    <a:lnTo>
                      <a:pt x="32" y="271"/>
                    </a:lnTo>
                    <a:lnTo>
                      <a:pt x="28" y="273"/>
                    </a:lnTo>
                    <a:lnTo>
                      <a:pt x="23" y="275"/>
                    </a:lnTo>
                    <a:lnTo>
                      <a:pt x="16" y="277"/>
                    </a:lnTo>
                    <a:lnTo>
                      <a:pt x="14" y="280"/>
                    </a:lnTo>
                    <a:lnTo>
                      <a:pt x="10" y="282"/>
                    </a:lnTo>
                    <a:lnTo>
                      <a:pt x="10" y="28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Freeform 161">
                <a:extLst>
                  <a:ext uri="{FF2B5EF4-FFF2-40B4-BE49-F238E27FC236}">
                    <a16:creationId xmlns:a16="http://schemas.microsoft.com/office/drawing/2014/main" id="{7F3C372C-58C4-434E-BEEC-9B99D0DD265F}"/>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62">
                <a:extLst>
                  <a:ext uri="{FF2B5EF4-FFF2-40B4-BE49-F238E27FC236}">
                    <a16:creationId xmlns:a16="http://schemas.microsoft.com/office/drawing/2014/main" id="{F32E381D-3D8F-44D8-8407-5D9A717AD60F}"/>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Freeform 163">
                <a:extLst>
                  <a:ext uri="{FF2B5EF4-FFF2-40B4-BE49-F238E27FC236}">
                    <a16:creationId xmlns:a16="http://schemas.microsoft.com/office/drawing/2014/main" id="{290164C9-DBE0-4C20-87B2-50AF572DA161}"/>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64">
                <a:extLst>
                  <a:ext uri="{FF2B5EF4-FFF2-40B4-BE49-F238E27FC236}">
                    <a16:creationId xmlns:a16="http://schemas.microsoft.com/office/drawing/2014/main" id="{A7E90D10-E516-4DC8-8EF4-F2EE0E87CDE9}"/>
                  </a:ext>
                </a:extLst>
              </p:cNvPr>
              <p:cNvSpPr>
                <a:spLocks/>
              </p:cNvSpPr>
              <p:nvPr/>
            </p:nvSpPr>
            <p:spPr bwMode="auto">
              <a:xfrm>
                <a:off x="5430" y="737"/>
                <a:ext cx="296" cy="305"/>
              </a:xfrm>
              <a:custGeom>
                <a:avLst/>
                <a:gdLst>
                  <a:gd name="T0" fmla="*/ 247 w 296"/>
                  <a:gd name="T1" fmla="*/ 13 h 305"/>
                  <a:gd name="T2" fmla="*/ 232 w 296"/>
                  <a:gd name="T3" fmla="*/ 22 h 305"/>
                  <a:gd name="T4" fmla="*/ 218 w 296"/>
                  <a:gd name="T5" fmla="*/ 26 h 305"/>
                  <a:gd name="T6" fmla="*/ 210 w 296"/>
                  <a:gd name="T7" fmla="*/ 43 h 305"/>
                  <a:gd name="T8" fmla="*/ 183 w 296"/>
                  <a:gd name="T9" fmla="*/ 72 h 305"/>
                  <a:gd name="T10" fmla="*/ 170 w 296"/>
                  <a:gd name="T11" fmla="*/ 86 h 305"/>
                  <a:gd name="T12" fmla="*/ 114 w 296"/>
                  <a:gd name="T13" fmla="*/ 91 h 305"/>
                  <a:gd name="T14" fmla="*/ 90 w 296"/>
                  <a:gd name="T15" fmla="*/ 95 h 305"/>
                  <a:gd name="T16" fmla="*/ 69 w 296"/>
                  <a:gd name="T17" fmla="*/ 69 h 305"/>
                  <a:gd name="T18" fmla="*/ 49 w 296"/>
                  <a:gd name="T19" fmla="*/ 63 h 305"/>
                  <a:gd name="T20" fmla="*/ 28 w 296"/>
                  <a:gd name="T21" fmla="*/ 75 h 305"/>
                  <a:gd name="T22" fmla="*/ 0 w 296"/>
                  <a:gd name="T23" fmla="*/ 78 h 305"/>
                  <a:gd name="T24" fmla="*/ 18 w 296"/>
                  <a:gd name="T25" fmla="*/ 101 h 305"/>
                  <a:gd name="T26" fmla="*/ 32 w 296"/>
                  <a:gd name="T27" fmla="*/ 108 h 305"/>
                  <a:gd name="T28" fmla="*/ 39 w 296"/>
                  <a:gd name="T29" fmla="*/ 123 h 305"/>
                  <a:gd name="T30" fmla="*/ 43 w 296"/>
                  <a:gd name="T31" fmla="*/ 136 h 305"/>
                  <a:gd name="T32" fmla="*/ 59 w 296"/>
                  <a:gd name="T33" fmla="*/ 161 h 305"/>
                  <a:gd name="T34" fmla="*/ 79 w 296"/>
                  <a:gd name="T35" fmla="*/ 172 h 305"/>
                  <a:gd name="T36" fmla="*/ 87 w 296"/>
                  <a:gd name="T37" fmla="*/ 185 h 305"/>
                  <a:gd name="T38" fmla="*/ 103 w 296"/>
                  <a:gd name="T39" fmla="*/ 196 h 305"/>
                  <a:gd name="T40" fmla="*/ 105 w 296"/>
                  <a:gd name="T41" fmla="*/ 232 h 305"/>
                  <a:gd name="T42" fmla="*/ 114 w 296"/>
                  <a:gd name="T43" fmla="*/ 245 h 305"/>
                  <a:gd name="T44" fmla="*/ 121 w 296"/>
                  <a:gd name="T45" fmla="*/ 258 h 305"/>
                  <a:gd name="T46" fmla="*/ 139 w 296"/>
                  <a:gd name="T47" fmla="*/ 279 h 305"/>
                  <a:gd name="T48" fmla="*/ 159 w 296"/>
                  <a:gd name="T49" fmla="*/ 281 h 305"/>
                  <a:gd name="T50" fmla="*/ 214 w 296"/>
                  <a:gd name="T51" fmla="*/ 268 h 305"/>
                  <a:gd name="T52" fmla="*/ 221 w 296"/>
                  <a:gd name="T53" fmla="*/ 286 h 305"/>
                  <a:gd name="T54" fmla="*/ 228 w 296"/>
                  <a:gd name="T55" fmla="*/ 301 h 305"/>
                  <a:gd name="T56" fmla="*/ 252 w 296"/>
                  <a:gd name="T57" fmla="*/ 297 h 305"/>
                  <a:gd name="T58" fmla="*/ 272 w 296"/>
                  <a:gd name="T59" fmla="*/ 305 h 305"/>
                  <a:gd name="T60" fmla="*/ 277 w 296"/>
                  <a:gd name="T61" fmla="*/ 290 h 305"/>
                  <a:gd name="T62" fmla="*/ 287 w 296"/>
                  <a:gd name="T63" fmla="*/ 260 h 305"/>
                  <a:gd name="T64" fmla="*/ 287 w 296"/>
                  <a:gd name="T65" fmla="*/ 252 h 305"/>
                  <a:gd name="T66" fmla="*/ 259 w 296"/>
                  <a:gd name="T67" fmla="*/ 258 h 305"/>
                  <a:gd name="T68" fmla="*/ 239 w 296"/>
                  <a:gd name="T69" fmla="*/ 256 h 305"/>
                  <a:gd name="T70" fmla="*/ 218 w 296"/>
                  <a:gd name="T71" fmla="*/ 232 h 305"/>
                  <a:gd name="T72" fmla="*/ 208 w 296"/>
                  <a:gd name="T73" fmla="*/ 222 h 305"/>
                  <a:gd name="T74" fmla="*/ 226 w 296"/>
                  <a:gd name="T75" fmla="*/ 206 h 305"/>
                  <a:gd name="T76" fmla="*/ 234 w 296"/>
                  <a:gd name="T77" fmla="*/ 190 h 305"/>
                  <a:gd name="T78" fmla="*/ 270 w 296"/>
                  <a:gd name="T79" fmla="*/ 183 h 305"/>
                  <a:gd name="T80" fmla="*/ 283 w 296"/>
                  <a:gd name="T81" fmla="*/ 153 h 305"/>
                  <a:gd name="T82" fmla="*/ 283 w 296"/>
                  <a:gd name="T83" fmla="*/ 131 h 305"/>
                  <a:gd name="T84" fmla="*/ 272 w 296"/>
                  <a:gd name="T85" fmla="*/ 118 h 305"/>
                  <a:gd name="T86" fmla="*/ 277 w 296"/>
                  <a:gd name="T87" fmla="*/ 95 h 305"/>
                  <a:gd name="T88" fmla="*/ 283 w 296"/>
                  <a:gd name="T89" fmla="*/ 82 h 305"/>
                  <a:gd name="T90" fmla="*/ 279 w 296"/>
                  <a:gd name="T91" fmla="*/ 72 h 305"/>
                  <a:gd name="T92" fmla="*/ 285 w 296"/>
                  <a:gd name="T93" fmla="*/ 56 h 305"/>
                  <a:gd name="T94" fmla="*/ 285 w 296"/>
                  <a:gd name="T95" fmla="*/ 33 h 305"/>
                  <a:gd name="T96" fmla="*/ 267 w 296"/>
                  <a:gd name="T97" fmla="*/ 18 h 305"/>
                  <a:gd name="T98" fmla="*/ 256 w 296"/>
                  <a:gd name="T99" fmla="*/ 7 h 305"/>
                  <a:gd name="T100" fmla="*/ 252 w 296"/>
                  <a:gd name="T10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305">
                    <a:moveTo>
                      <a:pt x="252" y="0"/>
                    </a:moveTo>
                    <a:lnTo>
                      <a:pt x="250" y="0"/>
                    </a:lnTo>
                    <a:lnTo>
                      <a:pt x="250" y="9"/>
                    </a:lnTo>
                    <a:lnTo>
                      <a:pt x="247" y="13"/>
                    </a:lnTo>
                    <a:lnTo>
                      <a:pt x="247" y="16"/>
                    </a:lnTo>
                    <a:lnTo>
                      <a:pt x="243" y="18"/>
                    </a:lnTo>
                    <a:lnTo>
                      <a:pt x="236" y="20"/>
                    </a:lnTo>
                    <a:lnTo>
                      <a:pt x="232" y="22"/>
                    </a:lnTo>
                    <a:lnTo>
                      <a:pt x="228" y="22"/>
                    </a:lnTo>
                    <a:lnTo>
                      <a:pt x="228" y="24"/>
                    </a:lnTo>
                    <a:lnTo>
                      <a:pt x="221" y="24"/>
                    </a:lnTo>
                    <a:lnTo>
                      <a:pt x="218" y="26"/>
                    </a:lnTo>
                    <a:lnTo>
                      <a:pt x="214" y="29"/>
                    </a:lnTo>
                    <a:lnTo>
                      <a:pt x="214" y="33"/>
                    </a:lnTo>
                    <a:lnTo>
                      <a:pt x="214" y="39"/>
                    </a:lnTo>
                    <a:lnTo>
                      <a:pt x="210" y="43"/>
                    </a:lnTo>
                    <a:lnTo>
                      <a:pt x="203" y="50"/>
                    </a:lnTo>
                    <a:lnTo>
                      <a:pt x="198" y="56"/>
                    </a:lnTo>
                    <a:lnTo>
                      <a:pt x="196" y="59"/>
                    </a:lnTo>
                    <a:lnTo>
                      <a:pt x="183" y="72"/>
                    </a:lnTo>
                    <a:lnTo>
                      <a:pt x="181" y="75"/>
                    </a:lnTo>
                    <a:lnTo>
                      <a:pt x="177" y="82"/>
                    </a:lnTo>
                    <a:lnTo>
                      <a:pt x="172" y="84"/>
                    </a:lnTo>
                    <a:lnTo>
                      <a:pt x="170" y="86"/>
                    </a:lnTo>
                    <a:lnTo>
                      <a:pt x="132" y="86"/>
                    </a:lnTo>
                    <a:lnTo>
                      <a:pt x="128" y="86"/>
                    </a:lnTo>
                    <a:lnTo>
                      <a:pt x="118" y="88"/>
                    </a:lnTo>
                    <a:lnTo>
                      <a:pt x="114" y="91"/>
                    </a:lnTo>
                    <a:lnTo>
                      <a:pt x="112" y="95"/>
                    </a:lnTo>
                    <a:lnTo>
                      <a:pt x="105" y="99"/>
                    </a:lnTo>
                    <a:lnTo>
                      <a:pt x="96" y="99"/>
                    </a:lnTo>
                    <a:lnTo>
                      <a:pt x="90" y="95"/>
                    </a:lnTo>
                    <a:lnTo>
                      <a:pt x="85" y="91"/>
                    </a:lnTo>
                    <a:lnTo>
                      <a:pt x="83" y="84"/>
                    </a:lnTo>
                    <a:lnTo>
                      <a:pt x="77" y="78"/>
                    </a:lnTo>
                    <a:lnTo>
                      <a:pt x="69" y="69"/>
                    </a:lnTo>
                    <a:lnTo>
                      <a:pt x="67" y="69"/>
                    </a:lnTo>
                    <a:lnTo>
                      <a:pt x="63" y="65"/>
                    </a:lnTo>
                    <a:lnTo>
                      <a:pt x="56" y="63"/>
                    </a:lnTo>
                    <a:lnTo>
                      <a:pt x="49" y="63"/>
                    </a:lnTo>
                    <a:lnTo>
                      <a:pt x="43" y="63"/>
                    </a:lnTo>
                    <a:lnTo>
                      <a:pt x="36" y="67"/>
                    </a:lnTo>
                    <a:lnTo>
                      <a:pt x="30" y="72"/>
                    </a:lnTo>
                    <a:lnTo>
                      <a:pt x="28" y="75"/>
                    </a:lnTo>
                    <a:lnTo>
                      <a:pt x="25" y="75"/>
                    </a:lnTo>
                    <a:lnTo>
                      <a:pt x="23" y="75"/>
                    </a:lnTo>
                    <a:lnTo>
                      <a:pt x="18" y="75"/>
                    </a:lnTo>
                    <a:lnTo>
                      <a:pt x="0" y="78"/>
                    </a:lnTo>
                    <a:lnTo>
                      <a:pt x="12" y="91"/>
                    </a:lnTo>
                    <a:lnTo>
                      <a:pt x="18" y="99"/>
                    </a:lnTo>
                    <a:lnTo>
                      <a:pt x="18" y="99"/>
                    </a:lnTo>
                    <a:lnTo>
                      <a:pt x="18" y="101"/>
                    </a:lnTo>
                    <a:lnTo>
                      <a:pt x="23" y="104"/>
                    </a:lnTo>
                    <a:lnTo>
                      <a:pt x="25" y="106"/>
                    </a:lnTo>
                    <a:lnTo>
                      <a:pt x="28" y="108"/>
                    </a:lnTo>
                    <a:lnTo>
                      <a:pt x="32" y="108"/>
                    </a:lnTo>
                    <a:lnTo>
                      <a:pt x="32" y="108"/>
                    </a:lnTo>
                    <a:lnTo>
                      <a:pt x="36" y="112"/>
                    </a:lnTo>
                    <a:lnTo>
                      <a:pt x="36" y="116"/>
                    </a:lnTo>
                    <a:lnTo>
                      <a:pt x="39" y="123"/>
                    </a:lnTo>
                    <a:lnTo>
                      <a:pt x="39" y="125"/>
                    </a:lnTo>
                    <a:lnTo>
                      <a:pt x="41" y="131"/>
                    </a:lnTo>
                    <a:lnTo>
                      <a:pt x="41" y="134"/>
                    </a:lnTo>
                    <a:lnTo>
                      <a:pt x="43" y="136"/>
                    </a:lnTo>
                    <a:lnTo>
                      <a:pt x="47" y="144"/>
                    </a:lnTo>
                    <a:lnTo>
                      <a:pt x="52" y="155"/>
                    </a:lnTo>
                    <a:lnTo>
                      <a:pt x="56" y="159"/>
                    </a:lnTo>
                    <a:lnTo>
                      <a:pt x="59" y="161"/>
                    </a:lnTo>
                    <a:lnTo>
                      <a:pt x="63" y="163"/>
                    </a:lnTo>
                    <a:lnTo>
                      <a:pt x="69" y="168"/>
                    </a:lnTo>
                    <a:lnTo>
                      <a:pt x="74" y="168"/>
                    </a:lnTo>
                    <a:lnTo>
                      <a:pt x="79" y="172"/>
                    </a:lnTo>
                    <a:lnTo>
                      <a:pt x="81" y="174"/>
                    </a:lnTo>
                    <a:lnTo>
                      <a:pt x="83" y="179"/>
                    </a:lnTo>
                    <a:lnTo>
                      <a:pt x="83" y="183"/>
                    </a:lnTo>
                    <a:lnTo>
                      <a:pt x="87" y="185"/>
                    </a:lnTo>
                    <a:lnTo>
                      <a:pt x="92" y="185"/>
                    </a:lnTo>
                    <a:lnTo>
                      <a:pt x="96" y="187"/>
                    </a:lnTo>
                    <a:lnTo>
                      <a:pt x="101" y="190"/>
                    </a:lnTo>
                    <a:lnTo>
                      <a:pt x="103" y="196"/>
                    </a:lnTo>
                    <a:lnTo>
                      <a:pt x="103" y="202"/>
                    </a:lnTo>
                    <a:lnTo>
                      <a:pt x="103" y="211"/>
                    </a:lnTo>
                    <a:lnTo>
                      <a:pt x="103" y="222"/>
                    </a:lnTo>
                    <a:lnTo>
                      <a:pt x="105" y="232"/>
                    </a:lnTo>
                    <a:lnTo>
                      <a:pt x="108" y="234"/>
                    </a:lnTo>
                    <a:lnTo>
                      <a:pt x="108" y="236"/>
                    </a:lnTo>
                    <a:lnTo>
                      <a:pt x="110" y="243"/>
                    </a:lnTo>
                    <a:lnTo>
                      <a:pt x="114" y="245"/>
                    </a:lnTo>
                    <a:lnTo>
                      <a:pt x="114" y="245"/>
                    </a:lnTo>
                    <a:lnTo>
                      <a:pt x="114" y="249"/>
                    </a:lnTo>
                    <a:lnTo>
                      <a:pt x="118" y="256"/>
                    </a:lnTo>
                    <a:lnTo>
                      <a:pt x="121" y="258"/>
                    </a:lnTo>
                    <a:lnTo>
                      <a:pt x="125" y="260"/>
                    </a:lnTo>
                    <a:lnTo>
                      <a:pt x="132" y="266"/>
                    </a:lnTo>
                    <a:lnTo>
                      <a:pt x="136" y="277"/>
                    </a:lnTo>
                    <a:lnTo>
                      <a:pt x="139" y="279"/>
                    </a:lnTo>
                    <a:lnTo>
                      <a:pt x="139" y="281"/>
                    </a:lnTo>
                    <a:lnTo>
                      <a:pt x="145" y="284"/>
                    </a:lnTo>
                    <a:lnTo>
                      <a:pt x="154" y="284"/>
                    </a:lnTo>
                    <a:lnTo>
                      <a:pt x="159" y="281"/>
                    </a:lnTo>
                    <a:lnTo>
                      <a:pt x="163" y="275"/>
                    </a:lnTo>
                    <a:lnTo>
                      <a:pt x="170" y="271"/>
                    </a:lnTo>
                    <a:lnTo>
                      <a:pt x="170" y="268"/>
                    </a:lnTo>
                    <a:lnTo>
                      <a:pt x="214" y="268"/>
                    </a:lnTo>
                    <a:lnTo>
                      <a:pt x="218" y="268"/>
                    </a:lnTo>
                    <a:lnTo>
                      <a:pt x="221" y="271"/>
                    </a:lnTo>
                    <a:lnTo>
                      <a:pt x="221" y="275"/>
                    </a:lnTo>
                    <a:lnTo>
                      <a:pt x="221" y="286"/>
                    </a:lnTo>
                    <a:lnTo>
                      <a:pt x="221" y="295"/>
                    </a:lnTo>
                    <a:lnTo>
                      <a:pt x="221" y="297"/>
                    </a:lnTo>
                    <a:lnTo>
                      <a:pt x="226" y="299"/>
                    </a:lnTo>
                    <a:lnTo>
                      <a:pt x="228" y="301"/>
                    </a:lnTo>
                    <a:lnTo>
                      <a:pt x="234" y="301"/>
                    </a:lnTo>
                    <a:lnTo>
                      <a:pt x="239" y="301"/>
                    </a:lnTo>
                    <a:lnTo>
                      <a:pt x="243" y="299"/>
                    </a:lnTo>
                    <a:lnTo>
                      <a:pt x="252" y="297"/>
                    </a:lnTo>
                    <a:lnTo>
                      <a:pt x="259" y="297"/>
                    </a:lnTo>
                    <a:lnTo>
                      <a:pt x="265" y="297"/>
                    </a:lnTo>
                    <a:lnTo>
                      <a:pt x="267" y="301"/>
                    </a:lnTo>
                    <a:lnTo>
                      <a:pt x="272" y="305"/>
                    </a:lnTo>
                    <a:lnTo>
                      <a:pt x="272" y="297"/>
                    </a:lnTo>
                    <a:lnTo>
                      <a:pt x="272" y="295"/>
                    </a:lnTo>
                    <a:lnTo>
                      <a:pt x="277" y="295"/>
                    </a:lnTo>
                    <a:lnTo>
                      <a:pt x="277" y="290"/>
                    </a:lnTo>
                    <a:lnTo>
                      <a:pt x="279" y="279"/>
                    </a:lnTo>
                    <a:lnTo>
                      <a:pt x="283" y="268"/>
                    </a:lnTo>
                    <a:lnTo>
                      <a:pt x="285" y="265"/>
                    </a:lnTo>
                    <a:lnTo>
                      <a:pt x="287" y="260"/>
                    </a:lnTo>
                    <a:lnTo>
                      <a:pt x="290" y="258"/>
                    </a:lnTo>
                    <a:lnTo>
                      <a:pt x="292" y="252"/>
                    </a:lnTo>
                    <a:lnTo>
                      <a:pt x="290" y="252"/>
                    </a:lnTo>
                    <a:lnTo>
                      <a:pt x="287" y="252"/>
                    </a:lnTo>
                    <a:lnTo>
                      <a:pt x="277" y="256"/>
                    </a:lnTo>
                    <a:lnTo>
                      <a:pt x="265" y="256"/>
                    </a:lnTo>
                    <a:lnTo>
                      <a:pt x="263" y="256"/>
                    </a:lnTo>
                    <a:lnTo>
                      <a:pt x="259" y="258"/>
                    </a:lnTo>
                    <a:lnTo>
                      <a:pt x="250" y="258"/>
                    </a:lnTo>
                    <a:lnTo>
                      <a:pt x="245" y="258"/>
                    </a:lnTo>
                    <a:lnTo>
                      <a:pt x="241" y="256"/>
                    </a:lnTo>
                    <a:lnTo>
                      <a:pt x="239" y="256"/>
                    </a:lnTo>
                    <a:lnTo>
                      <a:pt x="232" y="249"/>
                    </a:lnTo>
                    <a:lnTo>
                      <a:pt x="226" y="243"/>
                    </a:lnTo>
                    <a:lnTo>
                      <a:pt x="221" y="234"/>
                    </a:lnTo>
                    <a:lnTo>
                      <a:pt x="218" y="232"/>
                    </a:lnTo>
                    <a:lnTo>
                      <a:pt x="214" y="232"/>
                    </a:lnTo>
                    <a:lnTo>
                      <a:pt x="212" y="228"/>
                    </a:lnTo>
                    <a:lnTo>
                      <a:pt x="210" y="226"/>
                    </a:lnTo>
                    <a:lnTo>
                      <a:pt x="208" y="222"/>
                    </a:lnTo>
                    <a:lnTo>
                      <a:pt x="208" y="219"/>
                    </a:lnTo>
                    <a:lnTo>
                      <a:pt x="210" y="215"/>
                    </a:lnTo>
                    <a:lnTo>
                      <a:pt x="214" y="215"/>
                    </a:lnTo>
                    <a:lnTo>
                      <a:pt x="226" y="206"/>
                    </a:lnTo>
                    <a:lnTo>
                      <a:pt x="232" y="196"/>
                    </a:lnTo>
                    <a:lnTo>
                      <a:pt x="232" y="193"/>
                    </a:lnTo>
                    <a:lnTo>
                      <a:pt x="232" y="190"/>
                    </a:lnTo>
                    <a:lnTo>
                      <a:pt x="234" y="190"/>
                    </a:lnTo>
                    <a:lnTo>
                      <a:pt x="236" y="187"/>
                    </a:lnTo>
                    <a:lnTo>
                      <a:pt x="239" y="185"/>
                    </a:lnTo>
                    <a:lnTo>
                      <a:pt x="267" y="185"/>
                    </a:lnTo>
                    <a:lnTo>
                      <a:pt x="270" y="183"/>
                    </a:lnTo>
                    <a:lnTo>
                      <a:pt x="270" y="181"/>
                    </a:lnTo>
                    <a:lnTo>
                      <a:pt x="277" y="159"/>
                    </a:lnTo>
                    <a:lnTo>
                      <a:pt x="279" y="159"/>
                    </a:lnTo>
                    <a:lnTo>
                      <a:pt x="283" y="153"/>
                    </a:lnTo>
                    <a:lnTo>
                      <a:pt x="283" y="144"/>
                    </a:lnTo>
                    <a:lnTo>
                      <a:pt x="283" y="142"/>
                    </a:lnTo>
                    <a:lnTo>
                      <a:pt x="283" y="142"/>
                    </a:lnTo>
                    <a:lnTo>
                      <a:pt x="283" y="131"/>
                    </a:lnTo>
                    <a:lnTo>
                      <a:pt x="283" y="129"/>
                    </a:lnTo>
                    <a:lnTo>
                      <a:pt x="279" y="127"/>
                    </a:lnTo>
                    <a:lnTo>
                      <a:pt x="277" y="125"/>
                    </a:lnTo>
                    <a:lnTo>
                      <a:pt x="272" y="118"/>
                    </a:lnTo>
                    <a:lnTo>
                      <a:pt x="270" y="114"/>
                    </a:lnTo>
                    <a:lnTo>
                      <a:pt x="270" y="108"/>
                    </a:lnTo>
                    <a:lnTo>
                      <a:pt x="272" y="101"/>
                    </a:lnTo>
                    <a:lnTo>
                      <a:pt x="277" y="95"/>
                    </a:lnTo>
                    <a:lnTo>
                      <a:pt x="279" y="91"/>
                    </a:lnTo>
                    <a:lnTo>
                      <a:pt x="279" y="86"/>
                    </a:lnTo>
                    <a:lnTo>
                      <a:pt x="283" y="84"/>
                    </a:lnTo>
                    <a:lnTo>
                      <a:pt x="283" y="82"/>
                    </a:lnTo>
                    <a:lnTo>
                      <a:pt x="279" y="78"/>
                    </a:lnTo>
                    <a:lnTo>
                      <a:pt x="279" y="75"/>
                    </a:lnTo>
                    <a:lnTo>
                      <a:pt x="279" y="75"/>
                    </a:lnTo>
                    <a:lnTo>
                      <a:pt x="279" y="72"/>
                    </a:lnTo>
                    <a:lnTo>
                      <a:pt x="279" y="69"/>
                    </a:lnTo>
                    <a:lnTo>
                      <a:pt x="279" y="69"/>
                    </a:lnTo>
                    <a:lnTo>
                      <a:pt x="283" y="63"/>
                    </a:lnTo>
                    <a:lnTo>
                      <a:pt x="285" y="56"/>
                    </a:lnTo>
                    <a:lnTo>
                      <a:pt x="296" y="37"/>
                    </a:lnTo>
                    <a:lnTo>
                      <a:pt x="294" y="35"/>
                    </a:lnTo>
                    <a:lnTo>
                      <a:pt x="292" y="35"/>
                    </a:lnTo>
                    <a:lnTo>
                      <a:pt x="285" y="33"/>
                    </a:lnTo>
                    <a:lnTo>
                      <a:pt x="279" y="26"/>
                    </a:lnTo>
                    <a:lnTo>
                      <a:pt x="277" y="22"/>
                    </a:lnTo>
                    <a:lnTo>
                      <a:pt x="272" y="20"/>
                    </a:lnTo>
                    <a:lnTo>
                      <a:pt x="267" y="18"/>
                    </a:lnTo>
                    <a:lnTo>
                      <a:pt x="259" y="16"/>
                    </a:lnTo>
                    <a:lnTo>
                      <a:pt x="259" y="13"/>
                    </a:lnTo>
                    <a:lnTo>
                      <a:pt x="256" y="11"/>
                    </a:lnTo>
                    <a:lnTo>
                      <a:pt x="256" y="7"/>
                    </a:lnTo>
                    <a:lnTo>
                      <a:pt x="256" y="5"/>
                    </a:lnTo>
                    <a:lnTo>
                      <a:pt x="256" y="9"/>
                    </a:lnTo>
                    <a:lnTo>
                      <a:pt x="252" y="2"/>
                    </a:lnTo>
                    <a:lnTo>
                      <a:pt x="252"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Freeform 165">
                <a:extLst>
                  <a:ext uri="{FF2B5EF4-FFF2-40B4-BE49-F238E27FC236}">
                    <a16:creationId xmlns:a16="http://schemas.microsoft.com/office/drawing/2014/main" id="{EE5F5394-15B9-4516-8BEB-086F6791101B}"/>
                  </a:ext>
                </a:extLst>
              </p:cNvPr>
              <p:cNvSpPr>
                <a:spLocks/>
              </p:cNvSpPr>
              <p:nvPr/>
            </p:nvSpPr>
            <p:spPr bwMode="auto">
              <a:xfrm>
                <a:off x="4830" y="1294"/>
                <a:ext cx="557" cy="444"/>
              </a:xfrm>
              <a:custGeom>
                <a:avLst/>
                <a:gdLst>
                  <a:gd name="T0" fmla="*/ 396 w 557"/>
                  <a:gd name="T1" fmla="*/ 33 h 444"/>
                  <a:gd name="T2" fmla="*/ 351 w 557"/>
                  <a:gd name="T3" fmla="*/ 7 h 444"/>
                  <a:gd name="T4" fmla="*/ 293 w 557"/>
                  <a:gd name="T5" fmla="*/ 0 h 444"/>
                  <a:gd name="T6" fmla="*/ 258 w 557"/>
                  <a:gd name="T7" fmla="*/ 20 h 444"/>
                  <a:gd name="T8" fmla="*/ 238 w 557"/>
                  <a:gd name="T9" fmla="*/ 39 h 444"/>
                  <a:gd name="T10" fmla="*/ 205 w 557"/>
                  <a:gd name="T11" fmla="*/ 29 h 444"/>
                  <a:gd name="T12" fmla="*/ 162 w 557"/>
                  <a:gd name="T13" fmla="*/ 39 h 444"/>
                  <a:gd name="T14" fmla="*/ 129 w 557"/>
                  <a:gd name="T15" fmla="*/ 48 h 444"/>
                  <a:gd name="T16" fmla="*/ 82 w 557"/>
                  <a:gd name="T17" fmla="*/ 39 h 444"/>
                  <a:gd name="T18" fmla="*/ 41 w 557"/>
                  <a:gd name="T19" fmla="*/ 37 h 444"/>
                  <a:gd name="T20" fmla="*/ 18 w 557"/>
                  <a:gd name="T21" fmla="*/ 54 h 444"/>
                  <a:gd name="T22" fmla="*/ 5 w 557"/>
                  <a:gd name="T23" fmla="*/ 84 h 444"/>
                  <a:gd name="T24" fmla="*/ 38 w 557"/>
                  <a:gd name="T25" fmla="*/ 120 h 444"/>
                  <a:gd name="T26" fmla="*/ 54 w 557"/>
                  <a:gd name="T27" fmla="*/ 147 h 444"/>
                  <a:gd name="T28" fmla="*/ 92 w 557"/>
                  <a:gd name="T29" fmla="*/ 181 h 444"/>
                  <a:gd name="T30" fmla="*/ 149 w 557"/>
                  <a:gd name="T31" fmla="*/ 172 h 444"/>
                  <a:gd name="T32" fmla="*/ 182 w 557"/>
                  <a:gd name="T33" fmla="*/ 159 h 444"/>
                  <a:gd name="T34" fmla="*/ 187 w 557"/>
                  <a:gd name="T35" fmla="*/ 193 h 444"/>
                  <a:gd name="T36" fmla="*/ 162 w 557"/>
                  <a:gd name="T37" fmla="*/ 206 h 444"/>
                  <a:gd name="T38" fmla="*/ 127 w 557"/>
                  <a:gd name="T39" fmla="*/ 225 h 444"/>
                  <a:gd name="T40" fmla="*/ 78 w 557"/>
                  <a:gd name="T41" fmla="*/ 215 h 444"/>
                  <a:gd name="T42" fmla="*/ 61 w 557"/>
                  <a:gd name="T43" fmla="*/ 209 h 444"/>
                  <a:gd name="T44" fmla="*/ 56 w 557"/>
                  <a:gd name="T45" fmla="*/ 256 h 444"/>
                  <a:gd name="T46" fmla="*/ 85 w 557"/>
                  <a:gd name="T47" fmla="*/ 292 h 444"/>
                  <a:gd name="T48" fmla="*/ 120 w 557"/>
                  <a:gd name="T49" fmla="*/ 333 h 444"/>
                  <a:gd name="T50" fmla="*/ 129 w 557"/>
                  <a:gd name="T51" fmla="*/ 363 h 444"/>
                  <a:gd name="T52" fmla="*/ 158 w 557"/>
                  <a:gd name="T53" fmla="*/ 382 h 444"/>
                  <a:gd name="T54" fmla="*/ 195 w 557"/>
                  <a:gd name="T55" fmla="*/ 399 h 444"/>
                  <a:gd name="T56" fmla="*/ 227 w 557"/>
                  <a:gd name="T57" fmla="*/ 384 h 444"/>
                  <a:gd name="T58" fmla="*/ 260 w 557"/>
                  <a:gd name="T59" fmla="*/ 382 h 444"/>
                  <a:gd name="T60" fmla="*/ 300 w 557"/>
                  <a:gd name="T61" fmla="*/ 365 h 444"/>
                  <a:gd name="T62" fmla="*/ 333 w 557"/>
                  <a:gd name="T63" fmla="*/ 348 h 444"/>
                  <a:gd name="T64" fmla="*/ 336 w 557"/>
                  <a:gd name="T65" fmla="*/ 303 h 444"/>
                  <a:gd name="T66" fmla="*/ 347 w 557"/>
                  <a:gd name="T67" fmla="*/ 277 h 444"/>
                  <a:gd name="T68" fmla="*/ 371 w 557"/>
                  <a:gd name="T69" fmla="*/ 251 h 444"/>
                  <a:gd name="T70" fmla="*/ 369 w 557"/>
                  <a:gd name="T71" fmla="*/ 303 h 444"/>
                  <a:gd name="T72" fmla="*/ 384 w 557"/>
                  <a:gd name="T73" fmla="*/ 337 h 444"/>
                  <a:gd name="T74" fmla="*/ 375 w 557"/>
                  <a:gd name="T75" fmla="*/ 384 h 444"/>
                  <a:gd name="T76" fmla="*/ 375 w 557"/>
                  <a:gd name="T77" fmla="*/ 431 h 444"/>
                  <a:gd name="T78" fmla="*/ 409 w 557"/>
                  <a:gd name="T79" fmla="*/ 438 h 444"/>
                  <a:gd name="T80" fmla="*/ 449 w 557"/>
                  <a:gd name="T81" fmla="*/ 438 h 444"/>
                  <a:gd name="T82" fmla="*/ 455 w 557"/>
                  <a:gd name="T83" fmla="*/ 418 h 444"/>
                  <a:gd name="T84" fmla="*/ 478 w 557"/>
                  <a:gd name="T85" fmla="*/ 412 h 444"/>
                  <a:gd name="T86" fmla="*/ 475 w 557"/>
                  <a:gd name="T87" fmla="*/ 399 h 444"/>
                  <a:gd name="T88" fmla="*/ 499 w 557"/>
                  <a:gd name="T89" fmla="*/ 371 h 444"/>
                  <a:gd name="T90" fmla="*/ 524 w 557"/>
                  <a:gd name="T91" fmla="*/ 352 h 444"/>
                  <a:gd name="T92" fmla="*/ 531 w 557"/>
                  <a:gd name="T93" fmla="*/ 329 h 444"/>
                  <a:gd name="T94" fmla="*/ 506 w 557"/>
                  <a:gd name="T95" fmla="*/ 316 h 444"/>
                  <a:gd name="T96" fmla="*/ 519 w 557"/>
                  <a:gd name="T97" fmla="*/ 286 h 444"/>
                  <a:gd name="T98" fmla="*/ 535 w 557"/>
                  <a:gd name="T99" fmla="*/ 271 h 444"/>
                  <a:gd name="T100" fmla="*/ 526 w 557"/>
                  <a:gd name="T101" fmla="*/ 232 h 444"/>
                  <a:gd name="T102" fmla="*/ 555 w 557"/>
                  <a:gd name="T103" fmla="*/ 200 h 444"/>
                  <a:gd name="T104" fmla="*/ 537 w 557"/>
                  <a:gd name="T105" fmla="*/ 166 h 444"/>
                  <a:gd name="T106" fmla="*/ 517 w 557"/>
                  <a:gd name="T107" fmla="*/ 148 h 444"/>
                  <a:gd name="T108" fmla="*/ 491 w 557"/>
                  <a:gd name="T109" fmla="*/ 120 h 444"/>
                  <a:gd name="T110" fmla="*/ 466 w 557"/>
                  <a:gd name="T111" fmla="*/ 88 h 444"/>
                  <a:gd name="T112" fmla="*/ 435 w 557"/>
                  <a:gd name="T113" fmla="*/ 3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7" h="444">
                    <a:moveTo>
                      <a:pt x="435" y="37"/>
                    </a:moveTo>
                    <a:lnTo>
                      <a:pt x="435" y="37"/>
                    </a:lnTo>
                    <a:lnTo>
                      <a:pt x="433" y="33"/>
                    </a:lnTo>
                    <a:lnTo>
                      <a:pt x="417" y="33"/>
                    </a:lnTo>
                    <a:lnTo>
                      <a:pt x="404" y="33"/>
                    </a:lnTo>
                    <a:lnTo>
                      <a:pt x="396" y="33"/>
                    </a:lnTo>
                    <a:lnTo>
                      <a:pt x="382" y="31"/>
                    </a:lnTo>
                    <a:lnTo>
                      <a:pt x="373" y="26"/>
                    </a:lnTo>
                    <a:lnTo>
                      <a:pt x="365" y="20"/>
                    </a:lnTo>
                    <a:lnTo>
                      <a:pt x="357" y="13"/>
                    </a:lnTo>
                    <a:lnTo>
                      <a:pt x="357" y="11"/>
                    </a:lnTo>
                    <a:lnTo>
                      <a:pt x="351" y="7"/>
                    </a:lnTo>
                    <a:lnTo>
                      <a:pt x="347" y="2"/>
                    </a:lnTo>
                    <a:lnTo>
                      <a:pt x="344" y="2"/>
                    </a:lnTo>
                    <a:lnTo>
                      <a:pt x="313" y="2"/>
                    </a:lnTo>
                    <a:lnTo>
                      <a:pt x="311" y="2"/>
                    </a:lnTo>
                    <a:lnTo>
                      <a:pt x="302" y="0"/>
                    </a:lnTo>
                    <a:lnTo>
                      <a:pt x="293" y="0"/>
                    </a:lnTo>
                    <a:lnTo>
                      <a:pt x="289" y="2"/>
                    </a:lnTo>
                    <a:lnTo>
                      <a:pt x="280" y="2"/>
                    </a:lnTo>
                    <a:lnTo>
                      <a:pt x="280" y="2"/>
                    </a:lnTo>
                    <a:lnTo>
                      <a:pt x="273" y="7"/>
                    </a:lnTo>
                    <a:lnTo>
                      <a:pt x="262" y="18"/>
                    </a:lnTo>
                    <a:lnTo>
                      <a:pt x="258" y="20"/>
                    </a:lnTo>
                    <a:lnTo>
                      <a:pt x="256" y="24"/>
                    </a:lnTo>
                    <a:lnTo>
                      <a:pt x="251" y="33"/>
                    </a:lnTo>
                    <a:lnTo>
                      <a:pt x="247" y="39"/>
                    </a:lnTo>
                    <a:lnTo>
                      <a:pt x="247" y="39"/>
                    </a:lnTo>
                    <a:lnTo>
                      <a:pt x="244" y="39"/>
                    </a:lnTo>
                    <a:lnTo>
                      <a:pt x="238" y="39"/>
                    </a:lnTo>
                    <a:lnTo>
                      <a:pt x="236" y="39"/>
                    </a:lnTo>
                    <a:lnTo>
                      <a:pt x="229" y="37"/>
                    </a:lnTo>
                    <a:lnTo>
                      <a:pt x="225" y="37"/>
                    </a:lnTo>
                    <a:lnTo>
                      <a:pt x="220" y="33"/>
                    </a:lnTo>
                    <a:lnTo>
                      <a:pt x="207" y="29"/>
                    </a:lnTo>
                    <a:lnTo>
                      <a:pt x="205" y="29"/>
                    </a:lnTo>
                    <a:lnTo>
                      <a:pt x="191" y="29"/>
                    </a:lnTo>
                    <a:lnTo>
                      <a:pt x="180" y="33"/>
                    </a:lnTo>
                    <a:lnTo>
                      <a:pt x="174" y="33"/>
                    </a:lnTo>
                    <a:lnTo>
                      <a:pt x="172" y="33"/>
                    </a:lnTo>
                    <a:lnTo>
                      <a:pt x="164" y="37"/>
                    </a:lnTo>
                    <a:lnTo>
                      <a:pt x="162" y="39"/>
                    </a:lnTo>
                    <a:lnTo>
                      <a:pt x="160" y="43"/>
                    </a:lnTo>
                    <a:lnTo>
                      <a:pt x="158" y="45"/>
                    </a:lnTo>
                    <a:lnTo>
                      <a:pt x="158" y="45"/>
                    </a:lnTo>
                    <a:lnTo>
                      <a:pt x="149" y="48"/>
                    </a:lnTo>
                    <a:lnTo>
                      <a:pt x="140" y="48"/>
                    </a:lnTo>
                    <a:lnTo>
                      <a:pt x="129" y="48"/>
                    </a:lnTo>
                    <a:lnTo>
                      <a:pt x="120" y="43"/>
                    </a:lnTo>
                    <a:lnTo>
                      <a:pt x="116" y="43"/>
                    </a:lnTo>
                    <a:lnTo>
                      <a:pt x="114" y="43"/>
                    </a:lnTo>
                    <a:lnTo>
                      <a:pt x="103" y="39"/>
                    </a:lnTo>
                    <a:lnTo>
                      <a:pt x="92" y="39"/>
                    </a:lnTo>
                    <a:lnTo>
                      <a:pt x="82" y="39"/>
                    </a:lnTo>
                    <a:lnTo>
                      <a:pt x="74" y="37"/>
                    </a:lnTo>
                    <a:lnTo>
                      <a:pt x="61" y="31"/>
                    </a:lnTo>
                    <a:lnTo>
                      <a:pt x="58" y="31"/>
                    </a:lnTo>
                    <a:lnTo>
                      <a:pt x="51" y="31"/>
                    </a:lnTo>
                    <a:lnTo>
                      <a:pt x="45" y="33"/>
                    </a:lnTo>
                    <a:lnTo>
                      <a:pt x="41" y="37"/>
                    </a:lnTo>
                    <a:lnTo>
                      <a:pt x="38" y="39"/>
                    </a:lnTo>
                    <a:lnTo>
                      <a:pt x="34" y="43"/>
                    </a:lnTo>
                    <a:lnTo>
                      <a:pt x="32" y="48"/>
                    </a:lnTo>
                    <a:lnTo>
                      <a:pt x="32" y="50"/>
                    </a:lnTo>
                    <a:lnTo>
                      <a:pt x="27" y="52"/>
                    </a:lnTo>
                    <a:lnTo>
                      <a:pt x="18" y="54"/>
                    </a:lnTo>
                    <a:lnTo>
                      <a:pt x="14" y="54"/>
                    </a:lnTo>
                    <a:lnTo>
                      <a:pt x="5" y="63"/>
                    </a:lnTo>
                    <a:lnTo>
                      <a:pt x="3" y="69"/>
                    </a:lnTo>
                    <a:lnTo>
                      <a:pt x="0" y="75"/>
                    </a:lnTo>
                    <a:lnTo>
                      <a:pt x="5" y="82"/>
                    </a:lnTo>
                    <a:lnTo>
                      <a:pt x="5" y="84"/>
                    </a:lnTo>
                    <a:lnTo>
                      <a:pt x="23" y="97"/>
                    </a:lnTo>
                    <a:lnTo>
                      <a:pt x="27" y="97"/>
                    </a:lnTo>
                    <a:lnTo>
                      <a:pt x="32" y="99"/>
                    </a:lnTo>
                    <a:lnTo>
                      <a:pt x="36" y="110"/>
                    </a:lnTo>
                    <a:lnTo>
                      <a:pt x="38" y="112"/>
                    </a:lnTo>
                    <a:lnTo>
                      <a:pt x="38" y="120"/>
                    </a:lnTo>
                    <a:lnTo>
                      <a:pt x="41" y="120"/>
                    </a:lnTo>
                    <a:lnTo>
                      <a:pt x="41" y="127"/>
                    </a:lnTo>
                    <a:lnTo>
                      <a:pt x="45" y="133"/>
                    </a:lnTo>
                    <a:lnTo>
                      <a:pt x="49" y="136"/>
                    </a:lnTo>
                    <a:lnTo>
                      <a:pt x="51" y="140"/>
                    </a:lnTo>
                    <a:lnTo>
                      <a:pt x="54" y="147"/>
                    </a:lnTo>
                    <a:lnTo>
                      <a:pt x="56" y="148"/>
                    </a:lnTo>
                    <a:lnTo>
                      <a:pt x="63" y="159"/>
                    </a:lnTo>
                    <a:lnTo>
                      <a:pt x="69" y="172"/>
                    </a:lnTo>
                    <a:lnTo>
                      <a:pt x="74" y="174"/>
                    </a:lnTo>
                    <a:lnTo>
                      <a:pt x="85" y="179"/>
                    </a:lnTo>
                    <a:lnTo>
                      <a:pt x="92" y="181"/>
                    </a:lnTo>
                    <a:lnTo>
                      <a:pt x="94" y="181"/>
                    </a:lnTo>
                    <a:lnTo>
                      <a:pt x="114" y="183"/>
                    </a:lnTo>
                    <a:lnTo>
                      <a:pt x="127" y="183"/>
                    </a:lnTo>
                    <a:lnTo>
                      <a:pt x="136" y="179"/>
                    </a:lnTo>
                    <a:lnTo>
                      <a:pt x="143" y="176"/>
                    </a:lnTo>
                    <a:lnTo>
                      <a:pt x="149" y="172"/>
                    </a:lnTo>
                    <a:lnTo>
                      <a:pt x="151" y="172"/>
                    </a:lnTo>
                    <a:lnTo>
                      <a:pt x="156" y="168"/>
                    </a:lnTo>
                    <a:lnTo>
                      <a:pt x="160" y="163"/>
                    </a:lnTo>
                    <a:lnTo>
                      <a:pt x="167" y="159"/>
                    </a:lnTo>
                    <a:lnTo>
                      <a:pt x="174" y="159"/>
                    </a:lnTo>
                    <a:lnTo>
                      <a:pt x="182" y="159"/>
                    </a:lnTo>
                    <a:lnTo>
                      <a:pt x="185" y="159"/>
                    </a:lnTo>
                    <a:lnTo>
                      <a:pt x="189" y="163"/>
                    </a:lnTo>
                    <a:lnTo>
                      <a:pt x="191" y="166"/>
                    </a:lnTo>
                    <a:lnTo>
                      <a:pt x="191" y="172"/>
                    </a:lnTo>
                    <a:lnTo>
                      <a:pt x="191" y="183"/>
                    </a:lnTo>
                    <a:lnTo>
                      <a:pt x="187" y="193"/>
                    </a:lnTo>
                    <a:lnTo>
                      <a:pt x="187" y="195"/>
                    </a:lnTo>
                    <a:lnTo>
                      <a:pt x="185" y="195"/>
                    </a:lnTo>
                    <a:lnTo>
                      <a:pt x="180" y="202"/>
                    </a:lnTo>
                    <a:lnTo>
                      <a:pt x="176" y="204"/>
                    </a:lnTo>
                    <a:lnTo>
                      <a:pt x="172" y="204"/>
                    </a:lnTo>
                    <a:lnTo>
                      <a:pt x="162" y="206"/>
                    </a:lnTo>
                    <a:lnTo>
                      <a:pt x="158" y="209"/>
                    </a:lnTo>
                    <a:lnTo>
                      <a:pt x="149" y="211"/>
                    </a:lnTo>
                    <a:lnTo>
                      <a:pt x="147" y="213"/>
                    </a:lnTo>
                    <a:lnTo>
                      <a:pt x="140" y="219"/>
                    </a:lnTo>
                    <a:lnTo>
                      <a:pt x="133" y="223"/>
                    </a:lnTo>
                    <a:lnTo>
                      <a:pt x="127" y="225"/>
                    </a:lnTo>
                    <a:lnTo>
                      <a:pt x="114" y="225"/>
                    </a:lnTo>
                    <a:lnTo>
                      <a:pt x="98" y="225"/>
                    </a:lnTo>
                    <a:lnTo>
                      <a:pt x="82" y="225"/>
                    </a:lnTo>
                    <a:lnTo>
                      <a:pt x="80" y="223"/>
                    </a:lnTo>
                    <a:lnTo>
                      <a:pt x="78" y="219"/>
                    </a:lnTo>
                    <a:lnTo>
                      <a:pt x="78" y="215"/>
                    </a:lnTo>
                    <a:lnTo>
                      <a:pt x="78" y="213"/>
                    </a:lnTo>
                    <a:lnTo>
                      <a:pt x="76" y="211"/>
                    </a:lnTo>
                    <a:lnTo>
                      <a:pt x="72" y="209"/>
                    </a:lnTo>
                    <a:lnTo>
                      <a:pt x="69" y="206"/>
                    </a:lnTo>
                    <a:lnTo>
                      <a:pt x="65" y="206"/>
                    </a:lnTo>
                    <a:lnTo>
                      <a:pt x="61" y="209"/>
                    </a:lnTo>
                    <a:lnTo>
                      <a:pt x="58" y="209"/>
                    </a:lnTo>
                    <a:lnTo>
                      <a:pt x="56" y="211"/>
                    </a:lnTo>
                    <a:lnTo>
                      <a:pt x="54" y="213"/>
                    </a:lnTo>
                    <a:lnTo>
                      <a:pt x="54" y="223"/>
                    </a:lnTo>
                    <a:lnTo>
                      <a:pt x="54" y="251"/>
                    </a:lnTo>
                    <a:lnTo>
                      <a:pt x="56" y="256"/>
                    </a:lnTo>
                    <a:lnTo>
                      <a:pt x="58" y="264"/>
                    </a:lnTo>
                    <a:lnTo>
                      <a:pt x="65" y="273"/>
                    </a:lnTo>
                    <a:lnTo>
                      <a:pt x="65" y="279"/>
                    </a:lnTo>
                    <a:lnTo>
                      <a:pt x="72" y="284"/>
                    </a:lnTo>
                    <a:lnTo>
                      <a:pt x="78" y="288"/>
                    </a:lnTo>
                    <a:lnTo>
                      <a:pt x="85" y="292"/>
                    </a:lnTo>
                    <a:lnTo>
                      <a:pt x="96" y="307"/>
                    </a:lnTo>
                    <a:lnTo>
                      <a:pt x="103" y="313"/>
                    </a:lnTo>
                    <a:lnTo>
                      <a:pt x="105" y="316"/>
                    </a:lnTo>
                    <a:lnTo>
                      <a:pt x="118" y="329"/>
                    </a:lnTo>
                    <a:lnTo>
                      <a:pt x="120" y="329"/>
                    </a:lnTo>
                    <a:lnTo>
                      <a:pt x="120" y="333"/>
                    </a:lnTo>
                    <a:lnTo>
                      <a:pt x="123" y="339"/>
                    </a:lnTo>
                    <a:lnTo>
                      <a:pt x="125" y="348"/>
                    </a:lnTo>
                    <a:lnTo>
                      <a:pt x="125" y="352"/>
                    </a:lnTo>
                    <a:lnTo>
                      <a:pt x="127" y="356"/>
                    </a:lnTo>
                    <a:lnTo>
                      <a:pt x="127" y="359"/>
                    </a:lnTo>
                    <a:lnTo>
                      <a:pt x="129" y="363"/>
                    </a:lnTo>
                    <a:lnTo>
                      <a:pt x="129" y="365"/>
                    </a:lnTo>
                    <a:lnTo>
                      <a:pt x="136" y="369"/>
                    </a:lnTo>
                    <a:lnTo>
                      <a:pt x="143" y="375"/>
                    </a:lnTo>
                    <a:lnTo>
                      <a:pt x="147" y="378"/>
                    </a:lnTo>
                    <a:lnTo>
                      <a:pt x="151" y="380"/>
                    </a:lnTo>
                    <a:lnTo>
                      <a:pt x="158" y="382"/>
                    </a:lnTo>
                    <a:lnTo>
                      <a:pt x="160" y="386"/>
                    </a:lnTo>
                    <a:lnTo>
                      <a:pt x="164" y="389"/>
                    </a:lnTo>
                    <a:lnTo>
                      <a:pt x="169" y="393"/>
                    </a:lnTo>
                    <a:lnTo>
                      <a:pt x="176" y="393"/>
                    </a:lnTo>
                    <a:lnTo>
                      <a:pt x="182" y="395"/>
                    </a:lnTo>
                    <a:lnTo>
                      <a:pt x="195" y="399"/>
                    </a:lnTo>
                    <a:lnTo>
                      <a:pt x="200" y="402"/>
                    </a:lnTo>
                    <a:lnTo>
                      <a:pt x="205" y="402"/>
                    </a:lnTo>
                    <a:lnTo>
                      <a:pt x="211" y="399"/>
                    </a:lnTo>
                    <a:lnTo>
                      <a:pt x="218" y="399"/>
                    </a:lnTo>
                    <a:lnTo>
                      <a:pt x="218" y="395"/>
                    </a:lnTo>
                    <a:lnTo>
                      <a:pt x="227" y="384"/>
                    </a:lnTo>
                    <a:lnTo>
                      <a:pt x="231" y="382"/>
                    </a:lnTo>
                    <a:lnTo>
                      <a:pt x="238" y="378"/>
                    </a:lnTo>
                    <a:lnTo>
                      <a:pt x="249" y="375"/>
                    </a:lnTo>
                    <a:lnTo>
                      <a:pt x="254" y="375"/>
                    </a:lnTo>
                    <a:lnTo>
                      <a:pt x="258" y="382"/>
                    </a:lnTo>
                    <a:lnTo>
                      <a:pt x="260" y="382"/>
                    </a:lnTo>
                    <a:lnTo>
                      <a:pt x="273" y="382"/>
                    </a:lnTo>
                    <a:lnTo>
                      <a:pt x="285" y="382"/>
                    </a:lnTo>
                    <a:lnTo>
                      <a:pt x="287" y="382"/>
                    </a:lnTo>
                    <a:lnTo>
                      <a:pt x="287" y="382"/>
                    </a:lnTo>
                    <a:lnTo>
                      <a:pt x="293" y="373"/>
                    </a:lnTo>
                    <a:lnTo>
                      <a:pt x="300" y="365"/>
                    </a:lnTo>
                    <a:lnTo>
                      <a:pt x="302" y="363"/>
                    </a:lnTo>
                    <a:lnTo>
                      <a:pt x="320" y="356"/>
                    </a:lnTo>
                    <a:lnTo>
                      <a:pt x="324" y="356"/>
                    </a:lnTo>
                    <a:lnTo>
                      <a:pt x="326" y="352"/>
                    </a:lnTo>
                    <a:lnTo>
                      <a:pt x="329" y="352"/>
                    </a:lnTo>
                    <a:lnTo>
                      <a:pt x="333" y="348"/>
                    </a:lnTo>
                    <a:lnTo>
                      <a:pt x="333" y="343"/>
                    </a:lnTo>
                    <a:lnTo>
                      <a:pt x="333" y="335"/>
                    </a:lnTo>
                    <a:lnTo>
                      <a:pt x="333" y="331"/>
                    </a:lnTo>
                    <a:lnTo>
                      <a:pt x="333" y="327"/>
                    </a:lnTo>
                    <a:lnTo>
                      <a:pt x="336" y="309"/>
                    </a:lnTo>
                    <a:lnTo>
                      <a:pt x="336" y="303"/>
                    </a:lnTo>
                    <a:lnTo>
                      <a:pt x="338" y="296"/>
                    </a:lnTo>
                    <a:lnTo>
                      <a:pt x="340" y="292"/>
                    </a:lnTo>
                    <a:lnTo>
                      <a:pt x="342" y="290"/>
                    </a:lnTo>
                    <a:lnTo>
                      <a:pt x="347" y="286"/>
                    </a:lnTo>
                    <a:lnTo>
                      <a:pt x="347" y="281"/>
                    </a:lnTo>
                    <a:lnTo>
                      <a:pt x="347" y="277"/>
                    </a:lnTo>
                    <a:lnTo>
                      <a:pt x="347" y="268"/>
                    </a:lnTo>
                    <a:lnTo>
                      <a:pt x="351" y="262"/>
                    </a:lnTo>
                    <a:lnTo>
                      <a:pt x="351" y="260"/>
                    </a:lnTo>
                    <a:lnTo>
                      <a:pt x="365" y="251"/>
                    </a:lnTo>
                    <a:lnTo>
                      <a:pt x="369" y="251"/>
                    </a:lnTo>
                    <a:lnTo>
                      <a:pt x="371" y="251"/>
                    </a:lnTo>
                    <a:lnTo>
                      <a:pt x="371" y="254"/>
                    </a:lnTo>
                    <a:lnTo>
                      <a:pt x="371" y="256"/>
                    </a:lnTo>
                    <a:lnTo>
                      <a:pt x="371" y="262"/>
                    </a:lnTo>
                    <a:lnTo>
                      <a:pt x="371" y="281"/>
                    </a:lnTo>
                    <a:lnTo>
                      <a:pt x="369" y="294"/>
                    </a:lnTo>
                    <a:lnTo>
                      <a:pt x="369" y="303"/>
                    </a:lnTo>
                    <a:lnTo>
                      <a:pt x="371" y="309"/>
                    </a:lnTo>
                    <a:lnTo>
                      <a:pt x="373" y="313"/>
                    </a:lnTo>
                    <a:lnTo>
                      <a:pt x="378" y="318"/>
                    </a:lnTo>
                    <a:lnTo>
                      <a:pt x="380" y="320"/>
                    </a:lnTo>
                    <a:lnTo>
                      <a:pt x="384" y="329"/>
                    </a:lnTo>
                    <a:lnTo>
                      <a:pt x="384" y="337"/>
                    </a:lnTo>
                    <a:lnTo>
                      <a:pt x="384" y="346"/>
                    </a:lnTo>
                    <a:lnTo>
                      <a:pt x="380" y="354"/>
                    </a:lnTo>
                    <a:lnTo>
                      <a:pt x="378" y="359"/>
                    </a:lnTo>
                    <a:lnTo>
                      <a:pt x="375" y="365"/>
                    </a:lnTo>
                    <a:lnTo>
                      <a:pt x="373" y="373"/>
                    </a:lnTo>
                    <a:lnTo>
                      <a:pt x="375" y="384"/>
                    </a:lnTo>
                    <a:lnTo>
                      <a:pt x="378" y="393"/>
                    </a:lnTo>
                    <a:lnTo>
                      <a:pt x="378" y="397"/>
                    </a:lnTo>
                    <a:lnTo>
                      <a:pt x="378" y="412"/>
                    </a:lnTo>
                    <a:lnTo>
                      <a:pt x="375" y="425"/>
                    </a:lnTo>
                    <a:lnTo>
                      <a:pt x="375" y="425"/>
                    </a:lnTo>
                    <a:lnTo>
                      <a:pt x="375" y="431"/>
                    </a:lnTo>
                    <a:lnTo>
                      <a:pt x="378" y="431"/>
                    </a:lnTo>
                    <a:lnTo>
                      <a:pt x="378" y="434"/>
                    </a:lnTo>
                    <a:lnTo>
                      <a:pt x="384" y="438"/>
                    </a:lnTo>
                    <a:lnTo>
                      <a:pt x="388" y="438"/>
                    </a:lnTo>
                    <a:lnTo>
                      <a:pt x="398" y="438"/>
                    </a:lnTo>
                    <a:lnTo>
                      <a:pt x="409" y="438"/>
                    </a:lnTo>
                    <a:lnTo>
                      <a:pt x="422" y="442"/>
                    </a:lnTo>
                    <a:lnTo>
                      <a:pt x="431" y="444"/>
                    </a:lnTo>
                    <a:lnTo>
                      <a:pt x="433" y="444"/>
                    </a:lnTo>
                    <a:lnTo>
                      <a:pt x="442" y="444"/>
                    </a:lnTo>
                    <a:lnTo>
                      <a:pt x="446" y="442"/>
                    </a:lnTo>
                    <a:lnTo>
                      <a:pt x="449" y="438"/>
                    </a:lnTo>
                    <a:lnTo>
                      <a:pt x="449" y="436"/>
                    </a:lnTo>
                    <a:lnTo>
                      <a:pt x="449" y="431"/>
                    </a:lnTo>
                    <a:lnTo>
                      <a:pt x="451" y="429"/>
                    </a:lnTo>
                    <a:lnTo>
                      <a:pt x="453" y="427"/>
                    </a:lnTo>
                    <a:lnTo>
                      <a:pt x="453" y="423"/>
                    </a:lnTo>
                    <a:lnTo>
                      <a:pt x="455" y="418"/>
                    </a:lnTo>
                    <a:lnTo>
                      <a:pt x="462" y="418"/>
                    </a:lnTo>
                    <a:lnTo>
                      <a:pt x="466" y="418"/>
                    </a:lnTo>
                    <a:lnTo>
                      <a:pt x="468" y="418"/>
                    </a:lnTo>
                    <a:lnTo>
                      <a:pt x="471" y="416"/>
                    </a:lnTo>
                    <a:lnTo>
                      <a:pt x="473" y="414"/>
                    </a:lnTo>
                    <a:lnTo>
                      <a:pt x="478" y="412"/>
                    </a:lnTo>
                    <a:lnTo>
                      <a:pt x="478" y="412"/>
                    </a:lnTo>
                    <a:lnTo>
                      <a:pt x="480" y="410"/>
                    </a:lnTo>
                    <a:lnTo>
                      <a:pt x="480" y="406"/>
                    </a:lnTo>
                    <a:lnTo>
                      <a:pt x="480" y="402"/>
                    </a:lnTo>
                    <a:lnTo>
                      <a:pt x="478" y="399"/>
                    </a:lnTo>
                    <a:lnTo>
                      <a:pt x="475" y="399"/>
                    </a:lnTo>
                    <a:lnTo>
                      <a:pt x="473" y="395"/>
                    </a:lnTo>
                    <a:lnTo>
                      <a:pt x="473" y="391"/>
                    </a:lnTo>
                    <a:lnTo>
                      <a:pt x="475" y="386"/>
                    </a:lnTo>
                    <a:lnTo>
                      <a:pt x="478" y="382"/>
                    </a:lnTo>
                    <a:lnTo>
                      <a:pt x="480" y="382"/>
                    </a:lnTo>
                    <a:lnTo>
                      <a:pt x="499" y="371"/>
                    </a:lnTo>
                    <a:lnTo>
                      <a:pt x="506" y="367"/>
                    </a:lnTo>
                    <a:lnTo>
                      <a:pt x="509" y="365"/>
                    </a:lnTo>
                    <a:lnTo>
                      <a:pt x="511" y="365"/>
                    </a:lnTo>
                    <a:lnTo>
                      <a:pt x="524" y="354"/>
                    </a:lnTo>
                    <a:lnTo>
                      <a:pt x="524" y="352"/>
                    </a:lnTo>
                    <a:lnTo>
                      <a:pt x="524" y="352"/>
                    </a:lnTo>
                    <a:lnTo>
                      <a:pt x="524" y="341"/>
                    </a:lnTo>
                    <a:lnTo>
                      <a:pt x="526" y="339"/>
                    </a:lnTo>
                    <a:lnTo>
                      <a:pt x="528" y="335"/>
                    </a:lnTo>
                    <a:lnTo>
                      <a:pt x="531" y="335"/>
                    </a:lnTo>
                    <a:lnTo>
                      <a:pt x="533" y="333"/>
                    </a:lnTo>
                    <a:lnTo>
                      <a:pt x="531" y="329"/>
                    </a:lnTo>
                    <a:lnTo>
                      <a:pt x="526" y="324"/>
                    </a:lnTo>
                    <a:lnTo>
                      <a:pt x="519" y="320"/>
                    </a:lnTo>
                    <a:lnTo>
                      <a:pt x="513" y="318"/>
                    </a:lnTo>
                    <a:lnTo>
                      <a:pt x="506" y="316"/>
                    </a:lnTo>
                    <a:lnTo>
                      <a:pt x="506" y="316"/>
                    </a:lnTo>
                    <a:lnTo>
                      <a:pt x="506" y="316"/>
                    </a:lnTo>
                    <a:lnTo>
                      <a:pt x="504" y="300"/>
                    </a:lnTo>
                    <a:lnTo>
                      <a:pt x="506" y="296"/>
                    </a:lnTo>
                    <a:lnTo>
                      <a:pt x="506" y="292"/>
                    </a:lnTo>
                    <a:lnTo>
                      <a:pt x="511" y="290"/>
                    </a:lnTo>
                    <a:lnTo>
                      <a:pt x="515" y="288"/>
                    </a:lnTo>
                    <a:lnTo>
                      <a:pt x="519" y="286"/>
                    </a:lnTo>
                    <a:lnTo>
                      <a:pt x="526" y="286"/>
                    </a:lnTo>
                    <a:lnTo>
                      <a:pt x="528" y="286"/>
                    </a:lnTo>
                    <a:lnTo>
                      <a:pt x="533" y="284"/>
                    </a:lnTo>
                    <a:lnTo>
                      <a:pt x="535" y="281"/>
                    </a:lnTo>
                    <a:lnTo>
                      <a:pt x="535" y="277"/>
                    </a:lnTo>
                    <a:lnTo>
                      <a:pt x="535" y="271"/>
                    </a:lnTo>
                    <a:lnTo>
                      <a:pt x="535" y="264"/>
                    </a:lnTo>
                    <a:lnTo>
                      <a:pt x="533" y="256"/>
                    </a:lnTo>
                    <a:lnTo>
                      <a:pt x="531" y="249"/>
                    </a:lnTo>
                    <a:lnTo>
                      <a:pt x="526" y="245"/>
                    </a:lnTo>
                    <a:lnTo>
                      <a:pt x="526" y="241"/>
                    </a:lnTo>
                    <a:lnTo>
                      <a:pt x="526" y="232"/>
                    </a:lnTo>
                    <a:lnTo>
                      <a:pt x="528" y="228"/>
                    </a:lnTo>
                    <a:lnTo>
                      <a:pt x="535" y="219"/>
                    </a:lnTo>
                    <a:lnTo>
                      <a:pt x="544" y="213"/>
                    </a:lnTo>
                    <a:lnTo>
                      <a:pt x="550" y="209"/>
                    </a:lnTo>
                    <a:lnTo>
                      <a:pt x="555" y="204"/>
                    </a:lnTo>
                    <a:lnTo>
                      <a:pt x="555" y="200"/>
                    </a:lnTo>
                    <a:lnTo>
                      <a:pt x="557" y="193"/>
                    </a:lnTo>
                    <a:lnTo>
                      <a:pt x="557" y="176"/>
                    </a:lnTo>
                    <a:lnTo>
                      <a:pt x="550" y="174"/>
                    </a:lnTo>
                    <a:lnTo>
                      <a:pt x="548" y="170"/>
                    </a:lnTo>
                    <a:lnTo>
                      <a:pt x="544" y="168"/>
                    </a:lnTo>
                    <a:lnTo>
                      <a:pt x="537" y="166"/>
                    </a:lnTo>
                    <a:lnTo>
                      <a:pt x="533" y="163"/>
                    </a:lnTo>
                    <a:lnTo>
                      <a:pt x="531" y="159"/>
                    </a:lnTo>
                    <a:lnTo>
                      <a:pt x="526" y="159"/>
                    </a:lnTo>
                    <a:lnTo>
                      <a:pt x="526" y="157"/>
                    </a:lnTo>
                    <a:lnTo>
                      <a:pt x="517" y="153"/>
                    </a:lnTo>
                    <a:lnTo>
                      <a:pt x="517" y="148"/>
                    </a:lnTo>
                    <a:lnTo>
                      <a:pt x="511" y="142"/>
                    </a:lnTo>
                    <a:lnTo>
                      <a:pt x="506" y="136"/>
                    </a:lnTo>
                    <a:lnTo>
                      <a:pt x="506" y="129"/>
                    </a:lnTo>
                    <a:lnTo>
                      <a:pt x="502" y="127"/>
                    </a:lnTo>
                    <a:lnTo>
                      <a:pt x="499" y="123"/>
                    </a:lnTo>
                    <a:lnTo>
                      <a:pt x="491" y="120"/>
                    </a:lnTo>
                    <a:lnTo>
                      <a:pt x="486" y="120"/>
                    </a:lnTo>
                    <a:lnTo>
                      <a:pt x="482" y="104"/>
                    </a:lnTo>
                    <a:lnTo>
                      <a:pt x="480" y="99"/>
                    </a:lnTo>
                    <a:lnTo>
                      <a:pt x="478" y="97"/>
                    </a:lnTo>
                    <a:lnTo>
                      <a:pt x="471" y="91"/>
                    </a:lnTo>
                    <a:lnTo>
                      <a:pt x="466" y="88"/>
                    </a:lnTo>
                    <a:lnTo>
                      <a:pt x="466" y="84"/>
                    </a:lnTo>
                    <a:lnTo>
                      <a:pt x="455" y="77"/>
                    </a:lnTo>
                    <a:lnTo>
                      <a:pt x="442" y="67"/>
                    </a:lnTo>
                    <a:lnTo>
                      <a:pt x="440" y="61"/>
                    </a:lnTo>
                    <a:lnTo>
                      <a:pt x="437" y="50"/>
                    </a:lnTo>
                    <a:lnTo>
                      <a:pt x="435" y="39"/>
                    </a:lnTo>
                    <a:lnTo>
                      <a:pt x="435" y="37"/>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66">
                <a:extLst>
                  <a:ext uri="{FF2B5EF4-FFF2-40B4-BE49-F238E27FC236}">
                    <a16:creationId xmlns:a16="http://schemas.microsoft.com/office/drawing/2014/main" id="{CF6F3BE9-ACBF-419D-B31E-C396A56FE53E}"/>
                  </a:ext>
                </a:extLst>
              </p:cNvPr>
              <p:cNvSpPr>
                <a:spLocks/>
              </p:cNvSpPr>
              <p:nvPr/>
            </p:nvSpPr>
            <p:spPr bwMode="auto">
              <a:xfrm>
                <a:off x="4830" y="1294"/>
                <a:ext cx="557" cy="444"/>
              </a:xfrm>
              <a:custGeom>
                <a:avLst/>
                <a:gdLst>
                  <a:gd name="T0" fmla="*/ 396 w 557"/>
                  <a:gd name="T1" fmla="*/ 33 h 444"/>
                  <a:gd name="T2" fmla="*/ 351 w 557"/>
                  <a:gd name="T3" fmla="*/ 7 h 444"/>
                  <a:gd name="T4" fmla="*/ 293 w 557"/>
                  <a:gd name="T5" fmla="*/ 0 h 444"/>
                  <a:gd name="T6" fmla="*/ 258 w 557"/>
                  <a:gd name="T7" fmla="*/ 20 h 444"/>
                  <a:gd name="T8" fmla="*/ 238 w 557"/>
                  <a:gd name="T9" fmla="*/ 39 h 444"/>
                  <a:gd name="T10" fmla="*/ 205 w 557"/>
                  <a:gd name="T11" fmla="*/ 29 h 444"/>
                  <a:gd name="T12" fmla="*/ 162 w 557"/>
                  <a:gd name="T13" fmla="*/ 39 h 444"/>
                  <a:gd name="T14" fmla="*/ 129 w 557"/>
                  <a:gd name="T15" fmla="*/ 48 h 444"/>
                  <a:gd name="T16" fmla="*/ 82 w 557"/>
                  <a:gd name="T17" fmla="*/ 39 h 444"/>
                  <a:gd name="T18" fmla="*/ 41 w 557"/>
                  <a:gd name="T19" fmla="*/ 37 h 444"/>
                  <a:gd name="T20" fmla="*/ 18 w 557"/>
                  <a:gd name="T21" fmla="*/ 54 h 444"/>
                  <a:gd name="T22" fmla="*/ 5 w 557"/>
                  <a:gd name="T23" fmla="*/ 84 h 444"/>
                  <a:gd name="T24" fmla="*/ 38 w 557"/>
                  <a:gd name="T25" fmla="*/ 120 h 444"/>
                  <a:gd name="T26" fmla="*/ 54 w 557"/>
                  <a:gd name="T27" fmla="*/ 147 h 444"/>
                  <a:gd name="T28" fmla="*/ 92 w 557"/>
                  <a:gd name="T29" fmla="*/ 181 h 444"/>
                  <a:gd name="T30" fmla="*/ 149 w 557"/>
                  <a:gd name="T31" fmla="*/ 172 h 444"/>
                  <a:gd name="T32" fmla="*/ 182 w 557"/>
                  <a:gd name="T33" fmla="*/ 159 h 444"/>
                  <a:gd name="T34" fmla="*/ 187 w 557"/>
                  <a:gd name="T35" fmla="*/ 193 h 444"/>
                  <a:gd name="T36" fmla="*/ 162 w 557"/>
                  <a:gd name="T37" fmla="*/ 206 h 444"/>
                  <a:gd name="T38" fmla="*/ 127 w 557"/>
                  <a:gd name="T39" fmla="*/ 225 h 444"/>
                  <a:gd name="T40" fmla="*/ 78 w 557"/>
                  <a:gd name="T41" fmla="*/ 215 h 444"/>
                  <a:gd name="T42" fmla="*/ 61 w 557"/>
                  <a:gd name="T43" fmla="*/ 209 h 444"/>
                  <a:gd name="T44" fmla="*/ 56 w 557"/>
                  <a:gd name="T45" fmla="*/ 256 h 444"/>
                  <a:gd name="T46" fmla="*/ 85 w 557"/>
                  <a:gd name="T47" fmla="*/ 292 h 444"/>
                  <a:gd name="T48" fmla="*/ 120 w 557"/>
                  <a:gd name="T49" fmla="*/ 333 h 444"/>
                  <a:gd name="T50" fmla="*/ 129 w 557"/>
                  <a:gd name="T51" fmla="*/ 363 h 444"/>
                  <a:gd name="T52" fmla="*/ 158 w 557"/>
                  <a:gd name="T53" fmla="*/ 382 h 444"/>
                  <a:gd name="T54" fmla="*/ 195 w 557"/>
                  <a:gd name="T55" fmla="*/ 399 h 444"/>
                  <a:gd name="T56" fmla="*/ 227 w 557"/>
                  <a:gd name="T57" fmla="*/ 384 h 444"/>
                  <a:gd name="T58" fmla="*/ 260 w 557"/>
                  <a:gd name="T59" fmla="*/ 382 h 444"/>
                  <a:gd name="T60" fmla="*/ 300 w 557"/>
                  <a:gd name="T61" fmla="*/ 365 h 444"/>
                  <a:gd name="T62" fmla="*/ 333 w 557"/>
                  <a:gd name="T63" fmla="*/ 348 h 444"/>
                  <a:gd name="T64" fmla="*/ 336 w 557"/>
                  <a:gd name="T65" fmla="*/ 303 h 444"/>
                  <a:gd name="T66" fmla="*/ 347 w 557"/>
                  <a:gd name="T67" fmla="*/ 277 h 444"/>
                  <a:gd name="T68" fmla="*/ 371 w 557"/>
                  <a:gd name="T69" fmla="*/ 251 h 444"/>
                  <a:gd name="T70" fmla="*/ 369 w 557"/>
                  <a:gd name="T71" fmla="*/ 303 h 444"/>
                  <a:gd name="T72" fmla="*/ 384 w 557"/>
                  <a:gd name="T73" fmla="*/ 337 h 444"/>
                  <a:gd name="T74" fmla="*/ 375 w 557"/>
                  <a:gd name="T75" fmla="*/ 384 h 444"/>
                  <a:gd name="T76" fmla="*/ 375 w 557"/>
                  <a:gd name="T77" fmla="*/ 431 h 444"/>
                  <a:gd name="T78" fmla="*/ 409 w 557"/>
                  <a:gd name="T79" fmla="*/ 438 h 444"/>
                  <a:gd name="T80" fmla="*/ 449 w 557"/>
                  <a:gd name="T81" fmla="*/ 438 h 444"/>
                  <a:gd name="T82" fmla="*/ 455 w 557"/>
                  <a:gd name="T83" fmla="*/ 418 h 444"/>
                  <a:gd name="T84" fmla="*/ 478 w 557"/>
                  <a:gd name="T85" fmla="*/ 412 h 444"/>
                  <a:gd name="T86" fmla="*/ 475 w 557"/>
                  <a:gd name="T87" fmla="*/ 399 h 444"/>
                  <a:gd name="T88" fmla="*/ 499 w 557"/>
                  <a:gd name="T89" fmla="*/ 371 h 444"/>
                  <a:gd name="T90" fmla="*/ 524 w 557"/>
                  <a:gd name="T91" fmla="*/ 352 h 444"/>
                  <a:gd name="T92" fmla="*/ 531 w 557"/>
                  <a:gd name="T93" fmla="*/ 329 h 444"/>
                  <a:gd name="T94" fmla="*/ 506 w 557"/>
                  <a:gd name="T95" fmla="*/ 316 h 444"/>
                  <a:gd name="T96" fmla="*/ 519 w 557"/>
                  <a:gd name="T97" fmla="*/ 286 h 444"/>
                  <a:gd name="T98" fmla="*/ 535 w 557"/>
                  <a:gd name="T99" fmla="*/ 271 h 444"/>
                  <a:gd name="T100" fmla="*/ 526 w 557"/>
                  <a:gd name="T101" fmla="*/ 232 h 444"/>
                  <a:gd name="T102" fmla="*/ 555 w 557"/>
                  <a:gd name="T103" fmla="*/ 200 h 444"/>
                  <a:gd name="T104" fmla="*/ 537 w 557"/>
                  <a:gd name="T105" fmla="*/ 166 h 444"/>
                  <a:gd name="T106" fmla="*/ 517 w 557"/>
                  <a:gd name="T107" fmla="*/ 148 h 444"/>
                  <a:gd name="T108" fmla="*/ 491 w 557"/>
                  <a:gd name="T109" fmla="*/ 120 h 444"/>
                  <a:gd name="T110" fmla="*/ 466 w 557"/>
                  <a:gd name="T111" fmla="*/ 88 h 444"/>
                  <a:gd name="T112" fmla="*/ 435 w 557"/>
                  <a:gd name="T113" fmla="*/ 3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7" h="444">
                    <a:moveTo>
                      <a:pt x="435" y="37"/>
                    </a:moveTo>
                    <a:lnTo>
                      <a:pt x="435" y="37"/>
                    </a:lnTo>
                    <a:lnTo>
                      <a:pt x="433" y="33"/>
                    </a:lnTo>
                    <a:lnTo>
                      <a:pt x="417" y="33"/>
                    </a:lnTo>
                    <a:lnTo>
                      <a:pt x="404" y="33"/>
                    </a:lnTo>
                    <a:lnTo>
                      <a:pt x="396" y="33"/>
                    </a:lnTo>
                    <a:lnTo>
                      <a:pt x="382" y="31"/>
                    </a:lnTo>
                    <a:lnTo>
                      <a:pt x="373" y="26"/>
                    </a:lnTo>
                    <a:lnTo>
                      <a:pt x="365" y="20"/>
                    </a:lnTo>
                    <a:lnTo>
                      <a:pt x="357" y="13"/>
                    </a:lnTo>
                    <a:lnTo>
                      <a:pt x="357" y="11"/>
                    </a:lnTo>
                    <a:lnTo>
                      <a:pt x="351" y="7"/>
                    </a:lnTo>
                    <a:lnTo>
                      <a:pt x="347" y="2"/>
                    </a:lnTo>
                    <a:lnTo>
                      <a:pt x="344" y="2"/>
                    </a:lnTo>
                    <a:lnTo>
                      <a:pt x="313" y="2"/>
                    </a:lnTo>
                    <a:lnTo>
                      <a:pt x="311" y="2"/>
                    </a:lnTo>
                    <a:lnTo>
                      <a:pt x="302" y="0"/>
                    </a:lnTo>
                    <a:lnTo>
                      <a:pt x="293" y="0"/>
                    </a:lnTo>
                    <a:lnTo>
                      <a:pt x="289" y="2"/>
                    </a:lnTo>
                    <a:lnTo>
                      <a:pt x="280" y="2"/>
                    </a:lnTo>
                    <a:lnTo>
                      <a:pt x="280" y="2"/>
                    </a:lnTo>
                    <a:lnTo>
                      <a:pt x="273" y="7"/>
                    </a:lnTo>
                    <a:lnTo>
                      <a:pt x="262" y="18"/>
                    </a:lnTo>
                    <a:lnTo>
                      <a:pt x="258" y="20"/>
                    </a:lnTo>
                    <a:lnTo>
                      <a:pt x="256" y="24"/>
                    </a:lnTo>
                    <a:lnTo>
                      <a:pt x="251" y="33"/>
                    </a:lnTo>
                    <a:lnTo>
                      <a:pt x="247" y="39"/>
                    </a:lnTo>
                    <a:lnTo>
                      <a:pt x="247" y="39"/>
                    </a:lnTo>
                    <a:lnTo>
                      <a:pt x="244" y="39"/>
                    </a:lnTo>
                    <a:lnTo>
                      <a:pt x="238" y="39"/>
                    </a:lnTo>
                    <a:lnTo>
                      <a:pt x="236" y="39"/>
                    </a:lnTo>
                    <a:lnTo>
                      <a:pt x="229" y="37"/>
                    </a:lnTo>
                    <a:lnTo>
                      <a:pt x="225" y="37"/>
                    </a:lnTo>
                    <a:lnTo>
                      <a:pt x="220" y="33"/>
                    </a:lnTo>
                    <a:lnTo>
                      <a:pt x="207" y="29"/>
                    </a:lnTo>
                    <a:lnTo>
                      <a:pt x="205" y="29"/>
                    </a:lnTo>
                    <a:lnTo>
                      <a:pt x="191" y="29"/>
                    </a:lnTo>
                    <a:lnTo>
                      <a:pt x="180" y="33"/>
                    </a:lnTo>
                    <a:lnTo>
                      <a:pt x="174" y="33"/>
                    </a:lnTo>
                    <a:lnTo>
                      <a:pt x="172" y="33"/>
                    </a:lnTo>
                    <a:lnTo>
                      <a:pt x="164" y="37"/>
                    </a:lnTo>
                    <a:lnTo>
                      <a:pt x="162" y="39"/>
                    </a:lnTo>
                    <a:lnTo>
                      <a:pt x="160" y="43"/>
                    </a:lnTo>
                    <a:lnTo>
                      <a:pt x="158" y="45"/>
                    </a:lnTo>
                    <a:lnTo>
                      <a:pt x="158" y="45"/>
                    </a:lnTo>
                    <a:lnTo>
                      <a:pt x="149" y="48"/>
                    </a:lnTo>
                    <a:lnTo>
                      <a:pt x="140" y="48"/>
                    </a:lnTo>
                    <a:lnTo>
                      <a:pt x="129" y="48"/>
                    </a:lnTo>
                    <a:lnTo>
                      <a:pt x="120" y="43"/>
                    </a:lnTo>
                    <a:lnTo>
                      <a:pt x="116" y="43"/>
                    </a:lnTo>
                    <a:lnTo>
                      <a:pt x="114" y="43"/>
                    </a:lnTo>
                    <a:lnTo>
                      <a:pt x="103" y="39"/>
                    </a:lnTo>
                    <a:lnTo>
                      <a:pt x="92" y="39"/>
                    </a:lnTo>
                    <a:lnTo>
                      <a:pt x="82" y="39"/>
                    </a:lnTo>
                    <a:lnTo>
                      <a:pt x="74" y="37"/>
                    </a:lnTo>
                    <a:lnTo>
                      <a:pt x="61" y="31"/>
                    </a:lnTo>
                    <a:lnTo>
                      <a:pt x="58" y="31"/>
                    </a:lnTo>
                    <a:lnTo>
                      <a:pt x="51" y="31"/>
                    </a:lnTo>
                    <a:lnTo>
                      <a:pt x="45" y="33"/>
                    </a:lnTo>
                    <a:lnTo>
                      <a:pt x="41" y="37"/>
                    </a:lnTo>
                    <a:lnTo>
                      <a:pt x="38" y="39"/>
                    </a:lnTo>
                    <a:lnTo>
                      <a:pt x="34" y="43"/>
                    </a:lnTo>
                    <a:lnTo>
                      <a:pt x="32" y="48"/>
                    </a:lnTo>
                    <a:lnTo>
                      <a:pt x="32" y="50"/>
                    </a:lnTo>
                    <a:lnTo>
                      <a:pt x="27" y="52"/>
                    </a:lnTo>
                    <a:lnTo>
                      <a:pt x="18" y="54"/>
                    </a:lnTo>
                    <a:lnTo>
                      <a:pt x="14" y="54"/>
                    </a:lnTo>
                    <a:lnTo>
                      <a:pt x="5" y="63"/>
                    </a:lnTo>
                    <a:lnTo>
                      <a:pt x="3" y="69"/>
                    </a:lnTo>
                    <a:lnTo>
                      <a:pt x="0" y="75"/>
                    </a:lnTo>
                    <a:lnTo>
                      <a:pt x="5" y="82"/>
                    </a:lnTo>
                    <a:lnTo>
                      <a:pt x="5" y="84"/>
                    </a:lnTo>
                    <a:lnTo>
                      <a:pt x="23" y="97"/>
                    </a:lnTo>
                    <a:lnTo>
                      <a:pt x="27" y="97"/>
                    </a:lnTo>
                    <a:lnTo>
                      <a:pt x="32" y="99"/>
                    </a:lnTo>
                    <a:lnTo>
                      <a:pt x="36" y="110"/>
                    </a:lnTo>
                    <a:lnTo>
                      <a:pt x="38" y="112"/>
                    </a:lnTo>
                    <a:lnTo>
                      <a:pt x="38" y="120"/>
                    </a:lnTo>
                    <a:lnTo>
                      <a:pt x="41" y="120"/>
                    </a:lnTo>
                    <a:lnTo>
                      <a:pt x="41" y="127"/>
                    </a:lnTo>
                    <a:lnTo>
                      <a:pt x="45" y="133"/>
                    </a:lnTo>
                    <a:lnTo>
                      <a:pt x="49" y="136"/>
                    </a:lnTo>
                    <a:lnTo>
                      <a:pt x="51" y="140"/>
                    </a:lnTo>
                    <a:lnTo>
                      <a:pt x="54" y="147"/>
                    </a:lnTo>
                    <a:lnTo>
                      <a:pt x="56" y="148"/>
                    </a:lnTo>
                    <a:lnTo>
                      <a:pt x="63" y="159"/>
                    </a:lnTo>
                    <a:lnTo>
                      <a:pt x="69" y="172"/>
                    </a:lnTo>
                    <a:lnTo>
                      <a:pt x="74" y="174"/>
                    </a:lnTo>
                    <a:lnTo>
                      <a:pt x="85" y="179"/>
                    </a:lnTo>
                    <a:lnTo>
                      <a:pt x="92" y="181"/>
                    </a:lnTo>
                    <a:lnTo>
                      <a:pt x="94" y="181"/>
                    </a:lnTo>
                    <a:lnTo>
                      <a:pt x="114" y="183"/>
                    </a:lnTo>
                    <a:lnTo>
                      <a:pt x="127" y="183"/>
                    </a:lnTo>
                    <a:lnTo>
                      <a:pt x="136" y="179"/>
                    </a:lnTo>
                    <a:lnTo>
                      <a:pt x="143" y="176"/>
                    </a:lnTo>
                    <a:lnTo>
                      <a:pt x="149" y="172"/>
                    </a:lnTo>
                    <a:lnTo>
                      <a:pt x="151" y="172"/>
                    </a:lnTo>
                    <a:lnTo>
                      <a:pt x="156" y="168"/>
                    </a:lnTo>
                    <a:lnTo>
                      <a:pt x="160" y="163"/>
                    </a:lnTo>
                    <a:lnTo>
                      <a:pt x="167" y="159"/>
                    </a:lnTo>
                    <a:lnTo>
                      <a:pt x="174" y="159"/>
                    </a:lnTo>
                    <a:lnTo>
                      <a:pt x="182" y="159"/>
                    </a:lnTo>
                    <a:lnTo>
                      <a:pt x="185" y="159"/>
                    </a:lnTo>
                    <a:lnTo>
                      <a:pt x="189" y="163"/>
                    </a:lnTo>
                    <a:lnTo>
                      <a:pt x="191" y="166"/>
                    </a:lnTo>
                    <a:lnTo>
                      <a:pt x="191" y="172"/>
                    </a:lnTo>
                    <a:lnTo>
                      <a:pt x="191" y="183"/>
                    </a:lnTo>
                    <a:lnTo>
                      <a:pt x="187" y="193"/>
                    </a:lnTo>
                    <a:lnTo>
                      <a:pt x="187" y="195"/>
                    </a:lnTo>
                    <a:lnTo>
                      <a:pt x="185" y="195"/>
                    </a:lnTo>
                    <a:lnTo>
                      <a:pt x="180" y="202"/>
                    </a:lnTo>
                    <a:lnTo>
                      <a:pt x="176" y="204"/>
                    </a:lnTo>
                    <a:lnTo>
                      <a:pt x="172" y="204"/>
                    </a:lnTo>
                    <a:lnTo>
                      <a:pt x="162" y="206"/>
                    </a:lnTo>
                    <a:lnTo>
                      <a:pt x="158" y="209"/>
                    </a:lnTo>
                    <a:lnTo>
                      <a:pt x="149" y="211"/>
                    </a:lnTo>
                    <a:lnTo>
                      <a:pt x="147" y="213"/>
                    </a:lnTo>
                    <a:lnTo>
                      <a:pt x="140" y="219"/>
                    </a:lnTo>
                    <a:lnTo>
                      <a:pt x="133" y="223"/>
                    </a:lnTo>
                    <a:lnTo>
                      <a:pt x="127" y="225"/>
                    </a:lnTo>
                    <a:lnTo>
                      <a:pt x="114" y="225"/>
                    </a:lnTo>
                    <a:lnTo>
                      <a:pt x="98" y="225"/>
                    </a:lnTo>
                    <a:lnTo>
                      <a:pt x="82" y="225"/>
                    </a:lnTo>
                    <a:lnTo>
                      <a:pt x="80" y="223"/>
                    </a:lnTo>
                    <a:lnTo>
                      <a:pt x="78" y="219"/>
                    </a:lnTo>
                    <a:lnTo>
                      <a:pt x="78" y="215"/>
                    </a:lnTo>
                    <a:lnTo>
                      <a:pt x="78" y="213"/>
                    </a:lnTo>
                    <a:lnTo>
                      <a:pt x="76" y="211"/>
                    </a:lnTo>
                    <a:lnTo>
                      <a:pt x="72" y="209"/>
                    </a:lnTo>
                    <a:lnTo>
                      <a:pt x="69" y="206"/>
                    </a:lnTo>
                    <a:lnTo>
                      <a:pt x="65" y="206"/>
                    </a:lnTo>
                    <a:lnTo>
                      <a:pt x="61" y="209"/>
                    </a:lnTo>
                    <a:lnTo>
                      <a:pt x="58" y="209"/>
                    </a:lnTo>
                    <a:lnTo>
                      <a:pt x="56" y="211"/>
                    </a:lnTo>
                    <a:lnTo>
                      <a:pt x="54" y="213"/>
                    </a:lnTo>
                    <a:lnTo>
                      <a:pt x="54" y="223"/>
                    </a:lnTo>
                    <a:lnTo>
                      <a:pt x="54" y="251"/>
                    </a:lnTo>
                    <a:lnTo>
                      <a:pt x="56" y="256"/>
                    </a:lnTo>
                    <a:lnTo>
                      <a:pt x="58" y="264"/>
                    </a:lnTo>
                    <a:lnTo>
                      <a:pt x="65" y="273"/>
                    </a:lnTo>
                    <a:lnTo>
                      <a:pt x="65" y="279"/>
                    </a:lnTo>
                    <a:lnTo>
                      <a:pt x="72" y="284"/>
                    </a:lnTo>
                    <a:lnTo>
                      <a:pt x="78" y="288"/>
                    </a:lnTo>
                    <a:lnTo>
                      <a:pt x="85" y="292"/>
                    </a:lnTo>
                    <a:lnTo>
                      <a:pt x="96" y="307"/>
                    </a:lnTo>
                    <a:lnTo>
                      <a:pt x="103" y="313"/>
                    </a:lnTo>
                    <a:lnTo>
                      <a:pt x="105" y="316"/>
                    </a:lnTo>
                    <a:lnTo>
                      <a:pt x="118" y="329"/>
                    </a:lnTo>
                    <a:lnTo>
                      <a:pt x="120" y="329"/>
                    </a:lnTo>
                    <a:lnTo>
                      <a:pt x="120" y="333"/>
                    </a:lnTo>
                    <a:lnTo>
                      <a:pt x="123" y="339"/>
                    </a:lnTo>
                    <a:lnTo>
                      <a:pt x="125" y="348"/>
                    </a:lnTo>
                    <a:lnTo>
                      <a:pt x="125" y="352"/>
                    </a:lnTo>
                    <a:lnTo>
                      <a:pt x="127" y="356"/>
                    </a:lnTo>
                    <a:lnTo>
                      <a:pt x="127" y="359"/>
                    </a:lnTo>
                    <a:lnTo>
                      <a:pt x="129" y="363"/>
                    </a:lnTo>
                    <a:lnTo>
                      <a:pt x="129" y="365"/>
                    </a:lnTo>
                    <a:lnTo>
                      <a:pt x="136" y="369"/>
                    </a:lnTo>
                    <a:lnTo>
                      <a:pt x="143" y="375"/>
                    </a:lnTo>
                    <a:lnTo>
                      <a:pt x="147" y="378"/>
                    </a:lnTo>
                    <a:lnTo>
                      <a:pt x="151" y="380"/>
                    </a:lnTo>
                    <a:lnTo>
                      <a:pt x="158" y="382"/>
                    </a:lnTo>
                    <a:lnTo>
                      <a:pt x="160" y="386"/>
                    </a:lnTo>
                    <a:lnTo>
                      <a:pt x="164" y="389"/>
                    </a:lnTo>
                    <a:lnTo>
                      <a:pt x="169" y="393"/>
                    </a:lnTo>
                    <a:lnTo>
                      <a:pt x="176" y="393"/>
                    </a:lnTo>
                    <a:lnTo>
                      <a:pt x="182" y="395"/>
                    </a:lnTo>
                    <a:lnTo>
                      <a:pt x="195" y="399"/>
                    </a:lnTo>
                    <a:lnTo>
                      <a:pt x="200" y="402"/>
                    </a:lnTo>
                    <a:lnTo>
                      <a:pt x="205" y="402"/>
                    </a:lnTo>
                    <a:lnTo>
                      <a:pt x="211" y="399"/>
                    </a:lnTo>
                    <a:lnTo>
                      <a:pt x="218" y="399"/>
                    </a:lnTo>
                    <a:lnTo>
                      <a:pt x="218" y="395"/>
                    </a:lnTo>
                    <a:lnTo>
                      <a:pt x="227" y="384"/>
                    </a:lnTo>
                    <a:lnTo>
                      <a:pt x="231" y="382"/>
                    </a:lnTo>
                    <a:lnTo>
                      <a:pt x="238" y="378"/>
                    </a:lnTo>
                    <a:lnTo>
                      <a:pt x="249" y="375"/>
                    </a:lnTo>
                    <a:lnTo>
                      <a:pt x="254" y="375"/>
                    </a:lnTo>
                    <a:lnTo>
                      <a:pt x="258" y="382"/>
                    </a:lnTo>
                    <a:lnTo>
                      <a:pt x="260" y="382"/>
                    </a:lnTo>
                    <a:lnTo>
                      <a:pt x="273" y="382"/>
                    </a:lnTo>
                    <a:lnTo>
                      <a:pt x="285" y="382"/>
                    </a:lnTo>
                    <a:lnTo>
                      <a:pt x="287" y="382"/>
                    </a:lnTo>
                    <a:lnTo>
                      <a:pt x="287" y="382"/>
                    </a:lnTo>
                    <a:lnTo>
                      <a:pt x="293" y="373"/>
                    </a:lnTo>
                    <a:lnTo>
                      <a:pt x="300" y="365"/>
                    </a:lnTo>
                    <a:lnTo>
                      <a:pt x="302" y="363"/>
                    </a:lnTo>
                    <a:lnTo>
                      <a:pt x="320" y="356"/>
                    </a:lnTo>
                    <a:lnTo>
                      <a:pt x="324" y="356"/>
                    </a:lnTo>
                    <a:lnTo>
                      <a:pt x="326" y="352"/>
                    </a:lnTo>
                    <a:lnTo>
                      <a:pt x="329" y="352"/>
                    </a:lnTo>
                    <a:lnTo>
                      <a:pt x="333" y="348"/>
                    </a:lnTo>
                    <a:lnTo>
                      <a:pt x="333" y="343"/>
                    </a:lnTo>
                    <a:lnTo>
                      <a:pt x="333" y="335"/>
                    </a:lnTo>
                    <a:lnTo>
                      <a:pt x="333" y="331"/>
                    </a:lnTo>
                    <a:lnTo>
                      <a:pt x="333" y="327"/>
                    </a:lnTo>
                    <a:lnTo>
                      <a:pt x="336" y="309"/>
                    </a:lnTo>
                    <a:lnTo>
                      <a:pt x="336" y="303"/>
                    </a:lnTo>
                    <a:lnTo>
                      <a:pt x="338" y="296"/>
                    </a:lnTo>
                    <a:lnTo>
                      <a:pt x="340" y="292"/>
                    </a:lnTo>
                    <a:lnTo>
                      <a:pt x="342" y="290"/>
                    </a:lnTo>
                    <a:lnTo>
                      <a:pt x="347" y="286"/>
                    </a:lnTo>
                    <a:lnTo>
                      <a:pt x="347" y="281"/>
                    </a:lnTo>
                    <a:lnTo>
                      <a:pt x="347" y="277"/>
                    </a:lnTo>
                    <a:lnTo>
                      <a:pt x="347" y="268"/>
                    </a:lnTo>
                    <a:lnTo>
                      <a:pt x="351" y="262"/>
                    </a:lnTo>
                    <a:lnTo>
                      <a:pt x="351" y="260"/>
                    </a:lnTo>
                    <a:lnTo>
                      <a:pt x="365" y="251"/>
                    </a:lnTo>
                    <a:lnTo>
                      <a:pt x="369" y="251"/>
                    </a:lnTo>
                    <a:lnTo>
                      <a:pt x="371" y="251"/>
                    </a:lnTo>
                    <a:lnTo>
                      <a:pt x="371" y="254"/>
                    </a:lnTo>
                    <a:lnTo>
                      <a:pt x="371" y="256"/>
                    </a:lnTo>
                    <a:lnTo>
                      <a:pt x="371" y="262"/>
                    </a:lnTo>
                    <a:lnTo>
                      <a:pt x="371" y="281"/>
                    </a:lnTo>
                    <a:lnTo>
                      <a:pt x="369" y="294"/>
                    </a:lnTo>
                    <a:lnTo>
                      <a:pt x="369" y="303"/>
                    </a:lnTo>
                    <a:lnTo>
                      <a:pt x="371" y="309"/>
                    </a:lnTo>
                    <a:lnTo>
                      <a:pt x="373" y="313"/>
                    </a:lnTo>
                    <a:lnTo>
                      <a:pt x="378" y="318"/>
                    </a:lnTo>
                    <a:lnTo>
                      <a:pt x="380" y="320"/>
                    </a:lnTo>
                    <a:lnTo>
                      <a:pt x="384" y="329"/>
                    </a:lnTo>
                    <a:lnTo>
                      <a:pt x="384" y="337"/>
                    </a:lnTo>
                    <a:lnTo>
                      <a:pt x="384" y="346"/>
                    </a:lnTo>
                    <a:lnTo>
                      <a:pt x="380" y="354"/>
                    </a:lnTo>
                    <a:lnTo>
                      <a:pt x="378" y="359"/>
                    </a:lnTo>
                    <a:lnTo>
                      <a:pt x="375" y="365"/>
                    </a:lnTo>
                    <a:lnTo>
                      <a:pt x="373" y="373"/>
                    </a:lnTo>
                    <a:lnTo>
                      <a:pt x="375" y="384"/>
                    </a:lnTo>
                    <a:lnTo>
                      <a:pt x="378" y="393"/>
                    </a:lnTo>
                    <a:lnTo>
                      <a:pt x="378" y="397"/>
                    </a:lnTo>
                    <a:lnTo>
                      <a:pt x="378" y="412"/>
                    </a:lnTo>
                    <a:lnTo>
                      <a:pt x="375" y="425"/>
                    </a:lnTo>
                    <a:lnTo>
                      <a:pt x="375" y="425"/>
                    </a:lnTo>
                    <a:lnTo>
                      <a:pt x="375" y="431"/>
                    </a:lnTo>
                    <a:lnTo>
                      <a:pt x="378" y="431"/>
                    </a:lnTo>
                    <a:lnTo>
                      <a:pt x="378" y="434"/>
                    </a:lnTo>
                    <a:lnTo>
                      <a:pt x="384" y="438"/>
                    </a:lnTo>
                    <a:lnTo>
                      <a:pt x="388" y="438"/>
                    </a:lnTo>
                    <a:lnTo>
                      <a:pt x="398" y="438"/>
                    </a:lnTo>
                    <a:lnTo>
                      <a:pt x="409" y="438"/>
                    </a:lnTo>
                    <a:lnTo>
                      <a:pt x="422" y="442"/>
                    </a:lnTo>
                    <a:lnTo>
                      <a:pt x="431" y="444"/>
                    </a:lnTo>
                    <a:lnTo>
                      <a:pt x="433" y="444"/>
                    </a:lnTo>
                    <a:lnTo>
                      <a:pt x="442" y="444"/>
                    </a:lnTo>
                    <a:lnTo>
                      <a:pt x="446" y="442"/>
                    </a:lnTo>
                    <a:lnTo>
                      <a:pt x="449" y="438"/>
                    </a:lnTo>
                    <a:lnTo>
                      <a:pt x="449" y="436"/>
                    </a:lnTo>
                    <a:lnTo>
                      <a:pt x="449" y="431"/>
                    </a:lnTo>
                    <a:lnTo>
                      <a:pt x="451" y="429"/>
                    </a:lnTo>
                    <a:lnTo>
                      <a:pt x="453" y="427"/>
                    </a:lnTo>
                    <a:lnTo>
                      <a:pt x="453" y="423"/>
                    </a:lnTo>
                    <a:lnTo>
                      <a:pt x="455" y="418"/>
                    </a:lnTo>
                    <a:lnTo>
                      <a:pt x="462" y="418"/>
                    </a:lnTo>
                    <a:lnTo>
                      <a:pt x="466" y="418"/>
                    </a:lnTo>
                    <a:lnTo>
                      <a:pt x="468" y="418"/>
                    </a:lnTo>
                    <a:lnTo>
                      <a:pt x="471" y="416"/>
                    </a:lnTo>
                    <a:lnTo>
                      <a:pt x="473" y="414"/>
                    </a:lnTo>
                    <a:lnTo>
                      <a:pt x="478" y="412"/>
                    </a:lnTo>
                    <a:lnTo>
                      <a:pt x="478" y="412"/>
                    </a:lnTo>
                    <a:lnTo>
                      <a:pt x="480" y="410"/>
                    </a:lnTo>
                    <a:lnTo>
                      <a:pt x="480" y="406"/>
                    </a:lnTo>
                    <a:lnTo>
                      <a:pt x="480" y="402"/>
                    </a:lnTo>
                    <a:lnTo>
                      <a:pt x="478" y="399"/>
                    </a:lnTo>
                    <a:lnTo>
                      <a:pt x="475" y="399"/>
                    </a:lnTo>
                    <a:lnTo>
                      <a:pt x="473" y="395"/>
                    </a:lnTo>
                    <a:lnTo>
                      <a:pt x="473" y="391"/>
                    </a:lnTo>
                    <a:lnTo>
                      <a:pt x="475" y="386"/>
                    </a:lnTo>
                    <a:lnTo>
                      <a:pt x="478" y="382"/>
                    </a:lnTo>
                    <a:lnTo>
                      <a:pt x="480" y="382"/>
                    </a:lnTo>
                    <a:lnTo>
                      <a:pt x="499" y="371"/>
                    </a:lnTo>
                    <a:lnTo>
                      <a:pt x="506" y="367"/>
                    </a:lnTo>
                    <a:lnTo>
                      <a:pt x="509" y="365"/>
                    </a:lnTo>
                    <a:lnTo>
                      <a:pt x="511" y="365"/>
                    </a:lnTo>
                    <a:lnTo>
                      <a:pt x="524" y="354"/>
                    </a:lnTo>
                    <a:lnTo>
                      <a:pt x="524" y="352"/>
                    </a:lnTo>
                    <a:lnTo>
                      <a:pt x="524" y="352"/>
                    </a:lnTo>
                    <a:lnTo>
                      <a:pt x="524" y="341"/>
                    </a:lnTo>
                    <a:lnTo>
                      <a:pt x="526" y="339"/>
                    </a:lnTo>
                    <a:lnTo>
                      <a:pt x="528" y="335"/>
                    </a:lnTo>
                    <a:lnTo>
                      <a:pt x="531" y="335"/>
                    </a:lnTo>
                    <a:lnTo>
                      <a:pt x="533" y="333"/>
                    </a:lnTo>
                    <a:lnTo>
                      <a:pt x="531" y="329"/>
                    </a:lnTo>
                    <a:lnTo>
                      <a:pt x="526" y="324"/>
                    </a:lnTo>
                    <a:lnTo>
                      <a:pt x="519" y="320"/>
                    </a:lnTo>
                    <a:lnTo>
                      <a:pt x="513" y="318"/>
                    </a:lnTo>
                    <a:lnTo>
                      <a:pt x="506" y="316"/>
                    </a:lnTo>
                    <a:lnTo>
                      <a:pt x="506" y="316"/>
                    </a:lnTo>
                    <a:lnTo>
                      <a:pt x="506" y="316"/>
                    </a:lnTo>
                    <a:lnTo>
                      <a:pt x="504" y="300"/>
                    </a:lnTo>
                    <a:lnTo>
                      <a:pt x="506" y="296"/>
                    </a:lnTo>
                    <a:lnTo>
                      <a:pt x="506" y="292"/>
                    </a:lnTo>
                    <a:lnTo>
                      <a:pt x="511" y="290"/>
                    </a:lnTo>
                    <a:lnTo>
                      <a:pt x="515" y="288"/>
                    </a:lnTo>
                    <a:lnTo>
                      <a:pt x="519" y="286"/>
                    </a:lnTo>
                    <a:lnTo>
                      <a:pt x="526" y="286"/>
                    </a:lnTo>
                    <a:lnTo>
                      <a:pt x="528" y="286"/>
                    </a:lnTo>
                    <a:lnTo>
                      <a:pt x="533" y="284"/>
                    </a:lnTo>
                    <a:lnTo>
                      <a:pt x="535" y="281"/>
                    </a:lnTo>
                    <a:lnTo>
                      <a:pt x="535" y="277"/>
                    </a:lnTo>
                    <a:lnTo>
                      <a:pt x="535" y="271"/>
                    </a:lnTo>
                    <a:lnTo>
                      <a:pt x="535" y="264"/>
                    </a:lnTo>
                    <a:lnTo>
                      <a:pt x="533" y="256"/>
                    </a:lnTo>
                    <a:lnTo>
                      <a:pt x="531" y="249"/>
                    </a:lnTo>
                    <a:lnTo>
                      <a:pt x="526" y="245"/>
                    </a:lnTo>
                    <a:lnTo>
                      <a:pt x="526" y="241"/>
                    </a:lnTo>
                    <a:lnTo>
                      <a:pt x="526" y="232"/>
                    </a:lnTo>
                    <a:lnTo>
                      <a:pt x="528" y="228"/>
                    </a:lnTo>
                    <a:lnTo>
                      <a:pt x="535" y="219"/>
                    </a:lnTo>
                    <a:lnTo>
                      <a:pt x="544" y="213"/>
                    </a:lnTo>
                    <a:lnTo>
                      <a:pt x="550" y="209"/>
                    </a:lnTo>
                    <a:lnTo>
                      <a:pt x="555" y="204"/>
                    </a:lnTo>
                    <a:lnTo>
                      <a:pt x="555" y="200"/>
                    </a:lnTo>
                    <a:lnTo>
                      <a:pt x="557" y="193"/>
                    </a:lnTo>
                    <a:lnTo>
                      <a:pt x="557" y="176"/>
                    </a:lnTo>
                    <a:lnTo>
                      <a:pt x="550" y="174"/>
                    </a:lnTo>
                    <a:lnTo>
                      <a:pt x="548" y="170"/>
                    </a:lnTo>
                    <a:lnTo>
                      <a:pt x="544" y="168"/>
                    </a:lnTo>
                    <a:lnTo>
                      <a:pt x="537" y="166"/>
                    </a:lnTo>
                    <a:lnTo>
                      <a:pt x="533" y="163"/>
                    </a:lnTo>
                    <a:lnTo>
                      <a:pt x="531" y="159"/>
                    </a:lnTo>
                    <a:lnTo>
                      <a:pt x="526" y="159"/>
                    </a:lnTo>
                    <a:lnTo>
                      <a:pt x="526" y="157"/>
                    </a:lnTo>
                    <a:lnTo>
                      <a:pt x="517" y="153"/>
                    </a:lnTo>
                    <a:lnTo>
                      <a:pt x="517" y="148"/>
                    </a:lnTo>
                    <a:lnTo>
                      <a:pt x="511" y="142"/>
                    </a:lnTo>
                    <a:lnTo>
                      <a:pt x="506" y="136"/>
                    </a:lnTo>
                    <a:lnTo>
                      <a:pt x="506" y="129"/>
                    </a:lnTo>
                    <a:lnTo>
                      <a:pt x="502" y="127"/>
                    </a:lnTo>
                    <a:lnTo>
                      <a:pt x="499" y="123"/>
                    </a:lnTo>
                    <a:lnTo>
                      <a:pt x="491" y="120"/>
                    </a:lnTo>
                    <a:lnTo>
                      <a:pt x="486" y="120"/>
                    </a:lnTo>
                    <a:lnTo>
                      <a:pt x="482" y="104"/>
                    </a:lnTo>
                    <a:lnTo>
                      <a:pt x="480" y="99"/>
                    </a:lnTo>
                    <a:lnTo>
                      <a:pt x="478" y="97"/>
                    </a:lnTo>
                    <a:lnTo>
                      <a:pt x="471" y="91"/>
                    </a:lnTo>
                    <a:lnTo>
                      <a:pt x="466" y="88"/>
                    </a:lnTo>
                    <a:lnTo>
                      <a:pt x="466" y="84"/>
                    </a:lnTo>
                    <a:lnTo>
                      <a:pt x="455" y="77"/>
                    </a:lnTo>
                    <a:lnTo>
                      <a:pt x="442" y="67"/>
                    </a:lnTo>
                    <a:lnTo>
                      <a:pt x="440" y="61"/>
                    </a:lnTo>
                    <a:lnTo>
                      <a:pt x="437" y="50"/>
                    </a:lnTo>
                    <a:lnTo>
                      <a:pt x="435" y="39"/>
                    </a:lnTo>
                    <a:lnTo>
                      <a:pt x="435" y="37"/>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167">
                <a:extLst>
                  <a:ext uri="{FF2B5EF4-FFF2-40B4-BE49-F238E27FC236}">
                    <a16:creationId xmlns:a16="http://schemas.microsoft.com/office/drawing/2014/main" id="{169CA680-36A6-4C82-97D7-4E36D029B1C7}"/>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68">
                <a:extLst>
                  <a:ext uri="{FF2B5EF4-FFF2-40B4-BE49-F238E27FC236}">
                    <a16:creationId xmlns:a16="http://schemas.microsoft.com/office/drawing/2014/main" id="{AC2E89A2-0822-4367-A4C2-65660075E020}"/>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169">
                <a:extLst>
                  <a:ext uri="{FF2B5EF4-FFF2-40B4-BE49-F238E27FC236}">
                    <a16:creationId xmlns:a16="http://schemas.microsoft.com/office/drawing/2014/main" id="{F07A4EDC-7212-477B-A8D5-390BF538490D}"/>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170">
                <a:extLst>
                  <a:ext uri="{FF2B5EF4-FFF2-40B4-BE49-F238E27FC236}">
                    <a16:creationId xmlns:a16="http://schemas.microsoft.com/office/drawing/2014/main" id="{1851C572-804B-4E26-9A4B-30577D004F37}"/>
                  </a:ext>
                </a:extLst>
              </p:cNvPr>
              <p:cNvSpPr>
                <a:spLocks/>
              </p:cNvSpPr>
              <p:nvPr/>
            </p:nvSpPr>
            <p:spPr bwMode="auto">
              <a:xfrm>
                <a:off x="5248" y="2164"/>
                <a:ext cx="78" cy="114"/>
              </a:xfrm>
              <a:custGeom>
                <a:avLst/>
                <a:gdLst>
                  <a:gd name="T0" fmla="*/ 6 w 78"/>
                  <a:gd name="T1" fmla="*/ 13 h 114"/>
                  <a:gd name="T2" fmla="*/ 6 w 78"/>
                  <a:gd name="T3" fmla="*/ 13 h 114"/>
                  <a:gd name="T4" fmla="*/ 11 w 78"/>
                  <a:gd name="T5" fmla="*/ 18 h 114"/>
                  <a:gd name="T6" fmla="*/ 15 w 78"/>
                  <a:gd name="T7" fmla="*/ 24 h 114"/>
                  <a:gd name="T8" fmla="*/ 19 w 78"/>
                  <a:gd name="T9" fmla="*/ 35 h 114"/>
                  <a:gd name="T10" fmla="*/ 19 w 78"/>
                  <a:gd name="T11" fmla="*/ 46 h 114"/>
                  <a:gd name="T12" fmla="*/ 22 w 78"/>
                  <a:gd name="T13" fmla="*/ 52 h 114"/>
                  <a:gd name="T14" fmla="*/ 30 w 78"/>
                  <a:gd name="T15" fmla="*/ 67 h 114"/>
                  <a:gd name="T16" fmla="*/ 35 w 78"/>
                  <a:gd name="T17" fmla="*/ 73 h 114"/>
                  <a:gd name="T18" fmla="*/ 39 w 78"/>
                  <a:gd name="T19" fmla="*/ 78 h 114"/>
                  <a:gd name="T20" fmla="*/ 50 w 78"/>
                  <a:gd name="T21" fmla="*/ 92 h 114"/>
                  <a:gd name="T22" fmla="*/ 61 w 78"/>
                  <a:gd name="T23" fmla="*/ 110 h 114"/>
                  <a:gd name="T24" fmla="*/ 63 w 78"/>
                  <a:gd name="T25" fmla="*/ 112 h 114"/>
                  <a:gd name="T26" fmla="*/ 63 w 78"/>
                  <a:gd name="T27" fmla="*/ 110 h 114"/>
                  <a:gd name="T28" fmla="*/ 61 w 78"/>
                  <a:gd name="T29" fmla="*/ 103 h 114"/>
                  <a:gd name="T30" fmla="*/ 65 w 78"/>
                  <a:gd name="T31" fmla="*/ 114 h 114"/>
                  <a:gd name="T32" fmla="*/ 65 w 78"/>
                  <a:gd name="T33" fmla="*/ 114 h 114"/>
                  <a:gd name="T34" fmla="*/ 67 w 78"/>
                  <a:gd name="T35" fmla="*/ 114 h 114"/>
                  <a:gd name="T36" fmla="*/ 69 w 78"/>
                  <a:gd name="T37" fmla="*/ 114 h 114"/>
                  <a:gd name="T38" fmla="*/ 72 w 78"/>
                  <a:gd name="T39" fmla="*/ 114 h 114"/>
                  <a:gd name="T40" fmla="*/ 74 w 78"/>
                  <a:gd name="T41" fmla="*/ 112 h 114"/>
                  <a:gd name="T42" fmla="*/ 76 w 78"/>
                  <a:gd name="T43" fmla="*/ 110 h 114"/>
                  <a:gd name="T44" fmla="*/ 78 w 78"/>
                  <a:gd name="T45" fmla="*/ 103 h 114"/>
                  <a:gd name="T46" fmla="*/ 78 w 78"/>
                  <a:gd name="T47" fmla="*/ 97 h 114"/>
                  <a:gd name="T48" fmla="*/ 78 w 78"/>
                  <a:gd name="T49" fmla="*/ 43 h 114"/>
                  <a:gd name="T50" fmla="*/ 76 w 78"/>
                  <a:gd name="T51" fmla="*/ 37 h 114"/>
                  <a:gd name="T52" fmla="*/ 74 w 78"/>
                  <a:gd name="T53" fmla="*/ 30 h 114"/>
                  <a:gd name="T54" fmla="*/ 72 w 78"/>
                  <a:gd name="T55" fmla="*/ 26 h 114"/>
                  <a:gd name="T56" fmla="*/ 65 w 78"/>
                  <a:gd name="T57" fmla="*/ 18 h 114"/>
                  <a:gd name="T58" fmla="*/ 63 w 78"/>
                  <a:gd name="T59" fmla="*/ 11 h 114"/>
                  <a:gd name="T60" fmla="*/ 65 w 78"/>
                  <a:gd name="T61" fmla="*/ 18 h 114"/>
                  <a:gd name="T62" fmla="*/ 63 w 78"/>
                  <a:gd name="T63" fmla="*/ 13 h 114"/>
                  <a:gd name="T64" fmla="*/ 59 w 78"/>
                  <a:gd name="T65" fmla="*/ 7 h 114"/>
                  <a:gd name="T66" fmla="*/ 54 w 78"/>
                  <a:gd name="T67" fmla="*/ 5 h 114"/>
                  <a:gd name="T68" fmla="*/ 48 w 78"/>
                  <a:gd name="T69" fmla="*/ 3 h 114"/>
                  <a:gd name="T70" fmla="*/ 41 w 78"/>
                  <a:gd name="T71" fmla="*/ 0 h 114"/>
                  <a:gd name="T72" fmla="*/ 24 w 78"/>
                  <a:gd name="T73" fmla="*/ 3 h 114"/>
                  <a:gd name="T74" fmla="*/ 0 w 78"/>
                  <a:gd name="T75" fmla="*/ 9 h 114"/>
                  <a:gd name="T76" fmla="*/ 6 w 78"/>
                  <a:gd name="T77" fmla="*/ 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114">
                    <a:moveTo>
                      <a:pt x="6" y="13"/>
                    </a:moveTo>
                    <a:lnTo>
                      <a:pt x="6" y="13"/>
                    </a:lnTo>
                    <a:lnTo>
                      <a:pt x="11" y="18"/>
                    </a:lnTo>
                    <a:lnTo>
                      <a:pt x="15" y="24"/>
                    </a:lnTo>
                    <a:lnTo>
                      <a:pt x="19" y="35"/>
                    </a:lnTo>
                    <a:lnTo>
                      <a:pt x="19" y="46"/>
                    </a:lnTo>
                    <a:lnTo>
                      <a:pt x="22" y="52"/>
                    </a:lnTo>
                    <a:lnTo>
                      <a:pt x="30" y="67"/>
                    </a:lnTo>
                    <a:lnTo>
                      <a:pt x="35" y="73"/>
                    </a:lnTo>
                    <a:lnTo>
                      <a:pt x="39" y="78"/>
                    </a:lnTo>
                    <a:lnTo>
                      <a:pt x="50" y="92"/>
                    </a:lnTo>
                    <a:lnTo>
                      <a:pt x="61" y="110"/>
                    </a:lnTo>
                    <a:lnTo>
                      <a:pt x="63" y="112"/>
                    </a:lnTo>
                    <a:lnTo>
                      <a:pt x="63" y="110"/>
                    </a:lnTo>
                    <a:lnTo>
                      <a:pt x="61" y="103"/>
                    </a:lnTo>
                    <a:lnTo>
                      <a:pt x="65" y="114"/>
                    </a:lnTo>
                    <a:lnTo>
                      <a:pt x="65" y="114"/>
                    </a:lnTo>
                    <a:lnTo>
                      <a:pt x="67" y="114"/>
                    </a:lnTo>
                    <a:lnTo>
                      <a:pt x="69" y="114"/>
                    </a:lnTo>
                    <a:lnTo>
                      <a:pt x="72" y="114"/>
                    </a:lnTo>
                    <a:lnTo>
                      <a:pt x="74" y="112"/>
                    </a:lnTo>
                    <a:lnTo>
                      <a:pt x="76" y="110"/>
                    </a:lnTo>
                    <a:lnTo>
                      <a:pt x="78" y="103"/>
                    </a:lnTo>
                    <a:lnTo>
                      <a:pt x="78" y="97"/>
                    </a:lnTo>
                    <a:lnTo>
                      <a:pt x="78" y="43"/>
                    </a:lnTo>
                    <a:lnTo>
                      <a:pt x="76" y="37"/>
                    </a:lnTo>
                    <a:lnTo>
                      <a:pt x="74" y="30"/>
                    </a:lnTo>
                    <a:lnTo>
                      <a:pt x="72" y="26"/>
                    </a:lnTo>
                    <a:lnTo>
                      <a:pt x="65" y="18"/>
                    </a:lnTo>
                    <a:lnTo>
                      <a:pt x="63" y="11"/>
                    </a:lnTo>
                    <a:lnTo>
                      <a:pt x="65" y="18"/>
                    </a:lnTo>
                    <a:lnTo>
                      <a:pt x="63" y="13"/>
                    </a:lnTo>
                    <a:lnTo>
                      <a:pt x="59" y="7"/>
                    </a:lnTo>
                    <a:lnTo>
                      <a:pt x="54" y="5"/>
                    </a:lnTo>
                    <a:lnTo>
                      <a:pt x="48" y="3"/>
                    </a:lnTo>
                    <a:lnTo>
                      <a:pt x="41" y="0"/>
                    </a:lnTo>
                    <a:lnTo>
                      <a:pt x="24" y="3"/>
                    </a:lnTo>
                    <a:lnTo>
                      <a:pt x="0" y="9"/>
                    </a:lnTo>
                    <a:lnTo>
                      <a:pt x="6" y="1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171">
                <a:extLst>
                  <a:ext uri="{FF2B5EF4-FFF2-40B4-BE49-F238E27FC236}">
                    <a16:creationId xmlns:a16="http://schemas.microsoft.com/office/drawing/2014/main" id="{A889C3B0-EA2F-4099-95F8-CCB7789DCCAC}"/>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172">
                <a:extLst>
                  <a:ext uri="{FF2B5EF4-FFF2-40B4-BE49-F238E27FC236}">
                    <a16:creationId xmlns:a16="http://schemas.microsoft.com/office/drawing/2014/main" id="{3B5EB83A-85E7-4BE5-868A-09D9BFEE65BB}"/>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Freeform 173">
                <a:extLst>
                  <a:ext uri="{FF2B5EF4-FFF2-40B4-BE49-F238E27FC236}">
                    <a16:creationId xmlns:a16="http://schemas.microsoft.com/office/drawing/2014/main" id="{9153CCB5-E676-4D62-B292-E7B6B1946EFD}"/>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174">
                <a:extLst>
                  <a:ext uri="{FF2B5EF4-FFF2-40B4-BE49-F238E27FC236}">
                    <a16:creationId xmlns:a16="http://schemas.microsoft.com/office/drawing/2014/main" id="{F6B08617-F3C6-4342-9103-467E0468B4B0}"/>
                  </a:ext>
                </a:extLst>
              </p:cNvPr>
              <p:cNvSpPr>
                <a:spLocks/>
              </p:cNvSpPr>
              <p:nvPr/>
            </p:nvSpPr>
            <p:spPr bwMode="auto">
              <a:xfrm>
                <a:off x="6239" y="1242"/>
                <a:ext cx="444" cy="348"/>
              </a:xfrm>
              <a:custGeom>
                <a:avLst/>
                <a:gdLst>
                  <a:gd name="T0" fmla="*/ 435 w 444"/>
                  <a:gd name="T1" fmla="*/ 11 h 348"/>
                  <a:gd name="T2" fmla="*/ 426 w 444"/>
                  <a:gd name="T3" fmla="*/ 0 h 348"/>
                  <a:gd name="T4" fmla="*/ 406 w 444"/>
                  <a:gd name="T5" fmla="*/ 7 h 348"/>
                  <a:gd name="T6" fmla="*/ 388 w 444"/>
                  <a:gd name="T7" fmla="*/ 20 h 348"/>
                  <a:gd name="T8" fmla="*/ 375 w 444"/>
                  <a:gd name="T9" fmla="*/ 41 h 348"/>
                  <a:gd name="T10" fmla="*/ 357 w 444"/>
                  <a:gd name="T11" fmla="*/ 63 h 348"/>
                  <a:gd name="T12" fmla="*/ 348 w 444"/>
                  <a:gd name="T13" fmla="*/ 73 h 348"/>
                  <a:gd name="T14" fmla="*/ 328 w 444"/>
                  <a:gd name="T15" fmla="*/ 76 h 348"/>
                  <a:gd name="T16" fmla="*/ 305 w 444"/>
                  <a:gd name="T17" fmla="*/ 82 h 348"/>
                  <a:gd name="T18" fmla="*/ 272 w 444"/>
                  <a:gd name="T19" fmla="*/ 73 h 348"/>
                  <a:gd name="T20" fmla="*/ 245 w 444"/>
                  <a:gd name="T21" fmla="*/ 73 h 348"/>
                  <a:gd name="T22" fmla="*/ 220 w 444"/>
                  <a:gd name="T23" fmla="*/ 76 h 348"/>
                  <a:gd name="T24" fmla="*/ 200 w 444"/>
                  <a:gd name="T25" fmla="*/ 86 h 348"/>
                  <a:gd name="T26" fmla="*/ 189 w 444"/>
                  <a:gd name="T27" fmla="*/ 106 h 348"/>
                  <a:gd name="T28" fmla="*/ 155 w 444"/>
                  <a:gd name="T29" fmla="*/ 106 h 348"/>
                  <a:gd name="T30" fmla="*/ 115 w 444"/>
                  <a:gd name="T31" fmla="*/ 101 h 348"/>
                  <a:gd name="T32" fmla="*/ 66 w 444"/>
                  <a:gd name="T33" fmla="*/ 90 h 348"/>
                  <a:gd name="T34" fmla="*/ 45 w 444"/>
                  <a:gd name="T35" fmla="*/ 97 h 348"/>
                  <a:gd name="T36" fmla="*/ 32 w 444"/>
                  <a:gd name="T37" fmla="*/ 106 h 348"/>
                  <a:gd name="T38" fmla="*/ 12 w 444"/>
                  <a:gd name="T39" fmla="*/ 125 h 348"/>
                  <a:gd name="T40" fmla="*/ 3 w 444"/>
                  <a:gd name="T41" fmla="*/ 140 h 348"/>
                  <a:gd name="T42" fmla="*/ 21 w 444"/>
                  <a:gd name="T43" fmla="*/ 151 h 348"/>
                  <a:gd name="T44" fmla="*/ 45 w 444"/>
                  <a:gd name="T45" fmla="*/ 176 h 348"/>
                  <a:gd name="T46" fmla="*/ 72 w 444"/>
                  <a:gd name="T47" fmla="*/ 185 h 348"/>
                  <a:gd name="T48" fmla="*/ 79 w 444"/>
                  <a:gd name="T49" fmla="*/ 219 h 348"/>
                  <a:gd name="T50" fmla="*/ 92 w 444"/>
                  <a:gd name="T51" fmla="*/ 234 h 348"/>
                  <a:gd name="T52" fmla="*/ 97 w 444"/>
                  <a:gd name="T53" fmla="*/ 258 h 348"/>
                  <a:gd name="T54" fmla="*/ 88 w 444"/>
                  <a:gd name="T55" fmla="*/ 299 h 348"/>
                  <a:gd name="T56" fmla="*/ 178 w 444"/>
                  <a:gd name="T57" fmla="*/ 303 h 348"/>
                  <a:gd name="T58" fmla="*/ 182 w 444"/>
                  <a:gd name="T59" fmla="*/ 318 h 348"/>
                  <a:gd name="T60" fmla="*/ 180 w 444"/>
                  <a:gd name="T61" fmla="*/ 338 h 348"/>
                  <a:gd name="T62" fmla="*/ 189 w 444"/>
                  <a:gd name="T63" fmla="*/ 348 h 348"/>
                  <a:gd name="T64" fmla="*/ 209 w 444"/>
                  <a:gd name="T65" fmla="*/ 342 h 348"/>
                  <a:gd name="T66" fmla="*/ 213 w 444"/>
                  <a:gd name="T67" fmla="*/ 323 h 348"/>
                  <a:gd name="T68" fmla="*/ 245 w 444"/>
                  <a:gd name="T69" fmla="*/ 323 h 348"/>
                  <a:gd name="T70" fmla="*/ 269 w 444"/>
                  <a:gd name="T71" fmla="*/ 318 h 348"/>
                  <a:gd name="T72" fmla="*/ 274 w 444"/>
                  <a:gd name="T73" fmla="*/ 312 h 348"/>
                  <a:gd name="T74" fmla="*/ 278 w 444"/>
                  <a:gd name="T75" fmla="*/ 301 h 348"/>
                  <a:gd name="T76" fmla="*/ 305 w 444"/>
                  <a:gd name="T77" fmla="*/ 299 h 348"/>
                  <a:gd name="T78" fmla="*/ 332 w 444"/>
                  <a:gd name="T79" fmla="*/ 318 h 348"/>
                  <a:gd name="T80" fmla="*/ 339 w 444"/>
                  <a:gd name="T81" fmla="*/ 318 h 348"/>
                  <a:gd name="T82" fmla="*/ 350 w 444"/>
                  <a:gd name="T83" fmla="*/ 305 h 348"/>
                  <a:gd name="T84" fmla="*/ 335 w 444"/>
                  <a:gd name="T85" fmla="*/ 266 h 348"/>
                  <a:gd name="T86" fmla="*/ 332 w 444"/>
                  <a:gd name="T87" fmla="*/ 247 h 348"/>
                  <a:gd name="T88" fmla="*/ 310 w 444"/>
                  <a:gd name="T89" fmla="*/ 239 h 348"/>
                  <a:gd name="T90" fmla="*/ 278 w 444"/>
                  <a:gd name="T91" fmla="*/ 239 h 348"/>
                  <a:gd name="T92" fmla="*/ 254 w 444"/>
                  <a:gd name="T93" fmla="*/ 232 h 348"/>
                  <a:gd name="T94" fmla="*/ 245 w 444"/>
                  <a:gd name="T95" fmla="*/ 209 h 348"/>
                  <a:gd name="T96" fmla="*/ 254 w 444"/>
                  <a:gd name="T97" fmla="*/ 187 h 348"/>
                  <a:gd name="T98" fmla="*/ 276 w 444"/>
                  <a:gd name="T99" fmla="*/ 185 h 348"/>
                  <a:gd name="T100" fmla="*/ 285 w 444"/>
                  <a:gd name="T101" fmla="*/ 196 h 348"/>
                  <a:gd name="T102" fmla="*/ 305 w 444"/>
                  <a:gd name="T103" fmla="*/ 196 h 348"/>
                  <a:gd name="T104" fmla="*/ 317 w 444"/>
                  <a:gd name="T105" fmla="*/ 183 h 348"/>
                  <a:gd name="T106" fmla="*/ 348 w 444"/>
                  <a:gd name="T107" fmla="*/ 164 h 348"/>
                  <a:gd name="T108" fmla="*/ 381 w 444"/>
                  <a:gd name="T109" fmla="*/ 157 h 348"/>
                  <a:gd name="T110" fmla="*/ 393 w 444"/>
                  <a:gd name="T111" fmla="*/ 133 h 348"/>
                  <a:gd name="T112" fmla="*/ 413 w 444"/>
                  <a:gd name="T113" fmla="*/ 114 h 348"/>
                  <a:gd name="T114" fmla="*/ 435 w 444"/>
                  <a:gd name="T115" fmla="*/ 108 h 348"/>
                  <a:gd name="T116" fmla="*/ 444 w 444"/>
                  <a:gd name="T117" fmla="*/ 86 h 348"/>
                  <a:gd name="T118" fmla="*/ 435 w 444"/>
                  <a:gd name="T119" fmla="*/ 6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4" h="348">
                    <a:moveTo>
                      <a:pt x="437" y="11"/>
                    </a:moveTo>
                    <a:lnTo>
                      <a:pt x="437" y="11"/>
                    </a:lnTo>
                    <a:lnTo>
                      <a:pt x="437" y="7"/>
                    </a:lnTo>
                    <a:lnTo>
                      <a:pt x="435" y="11"/>
                    </a:lnTo>
                    <a:lnTo>
                      <a:pt x="433" y="2"/>
                    </a:lnTo>
                    <a:lnTo>
                      <a:pt x="431" y="2"/>
                    </a:lnTo>
                    <a:lnTo>
                      <a:pt x="429" y="0"/>
                    </a:lnTo>
                    <a:lnTo>
                      <a:pt x="426" y="0"/>
                    </a:lnTo>
                    <a:lnTo>
                      <a:pt x="424" y="2"/>
                    </a:lnTo>
                    <a:lnTo>
                      <a:pt x="419" y="2"/>
                    </a:lnTo>
                    <a:lnTo>
                      <a:pt x="413" y="2"/>
                    </a:lnTo>
                    <a:lnTo>
                      <a:pt x="406" y="7"/>
                    </a:lnTo>
                    <a:lnTo>
                      <a:pt x="402" y="7"/>
                    </a:lnTo>
                    <a:lnTo>
                      <a:pt x="399" y="11"/>
                    </a:lnTo>
                    <a:lnTo>
                      <a:pt x="395" y="13"/>
                    </a:lnTo>
                    <a:lnTo>
                      <a:pt x="388" y="20"/>
                    </a:lnTo>
                    <a:lnTo>
                      <a:pt x="381" y="22"/>
                    </a:lnTo>
                    <a:lnTo>
                      <a:pt x="377" y="26"/>
                    </a:lnTo>
                    <a:lnTo>
                      <a:pt x="375" y="33"/>
                    </a:lnTo>
                    <a:lnTo>
                      <a:pt x="375" y="41"/>
                    </a:lnTo>
                    <a:lnTo>
                      <a:pt x="373" y="43"/>
                    </a:lnTo>
                    <a:lnTo>
                      <a:pt x="373" y="45"/>
                    </a:lnTo>
                    <a:lnTo>
                      <a:pt x="361" y="60"/>
                    </a:lnTo>
                    <a:lnTo>
                      <a:pt x="357" y="63"/>
                    </a:lnTo>
                    <a:lnTo>
                      <a:pt x="357" y="63"/>
                    </a:lnTo>
                    <a:lnTo>
                      <a:pt x="355" y="69"/>
                    </a:lnTo>
                    <a:lnTo>
                      <a:pt x="350" y="71"/>
                    </a:lnTo>
                    <a:lnTo>
                      <a:pt x="348" y="73"/>
                    </a:lnTo>
                    <a:lnTo>
                      <a:pt x="343" y="73"/>
                    </a:lnTo>
                    <a:lnTo>
                      <a:pt x="339" y="73"/>
                    </a:lnTo>
                    <a:lnTo>
                      <a:pt x="332" y="73"/>
                    </a:lnTo>
                    <a:lnTo>
                      <a:pt x="328" y="76"/>
                    </a:lnTo>
                    <a:lnTo>
                      <a:pt x="325" y="78"/>
                    </a:lnTo>
                    <a:lnTo>
                      <a:pt x="323" y="78"/>
                    </a:lnTo>
                    <a:lnTo>
                      <a:pt x="314" y="82"/>
                    </a:lnTo>
                    <a:lnTo>
                      <a:pt x="305" y="82"/>
                    </a:lnTo>
                    <a:lnTo>
                      <a:pt x="299" y="82"/>
                    </a:lnTo>
                    <a:lnTo>
                      <a:pt x="287" y="80"/>
                    </a:lnTo>
                    <a:lnTo>
                      <a:pt x="278" y="76"/>
                    </a:lnTo>
                    <a:lnTo>
                      <a:pt x="272" y="73"/>
                    </a:lnTo>
                    <a:lnTo>
                      <a:pt x="269" y="71"/>
                    </a:lnTo>
                    <a:lnTo>
                      <a:pt x="254" y="69"/>
                    </a:lnTo>
                    <a:lnTo>
                      <a:pt x="247" y="71"/>
                    </a:lnTo>
                    <a:lnTo>
                      <a:pt x="245" y="73"/>
                    </a:lnTo>
                    <a:lnTo>
                      <a:pt x="238" y="78"/>
                    </a:lnTo>
                    <a:lnTo>
                      <a:pt x="234" y="78"/>
                    </a:lnTo>
                    <a:lnTo>
                      <a:pt x="231" y="78"/>
                    </a:lnTo>
                    <a:lnTo>
                      <a:pt x="220" y="76"/>
                    </a:lnTo>
                    <a:lnTo>
                      <a:pt x="213" y="80"/>
                    </a:lnTo>
                    <a:lnTo>
                      <a:pt x="209" y="82"/>
                    </a:lnTo>
                    <a:lnTo>
                      <a:pt x="207" y="82"/>
                    </a:lnTo>
                    <a:lnTo>
                      <a:pt x="200" y="86"/>
                    </a:lnTo>
                    <a:lnTo>
                      <a:pt x="196" y="92"/>
                    </a:lnTo>
                    <a:lnTo>
                      <a:pt x="193" y="99"/>
                    </a:lnTo>
                    <a:lnTo>
                      <a:pt x="191" y="101"/>
                    </a:lnTo>
                    <a:lnTo>
                      <a:pt x="189" y="106"/>
                    </a:lnTo>
                    <a:lnTo>
                      <a:pt x="182" y="106"/>
                    </a:lnTo>
                    <a:lnTo>
                      <a:pt x="175" y="106"/>
                    </a:lnTo>
                    <a:lnTo>
                      <a:pt x="166" y="106"/>
                    </a:lnTo>
                    <a:lnTo>
                      <a:pt x="155" y="106"/>
                    </a:lnTo>
                    <a:lnTo>
                      <a:pt x="144" y="106"/>
                    </a:lnTo>
                    <a:lnTo>
                      <a:pt x="135" y="106"/>
                    </a:lnTo>
                    <a:lnTo>
                      <a:pt x="128" y="103"/>
                    </a:lnTo>
                    <a:lnTo>
                      <a:pt x="115" y="101"/>
                    </a:lnTo>
                    <a:lnTo>
                      <a:pt x="92" y="99"/>
                    </a:lnTo>
                    <a:lnTo>
                      <a:pt x="70" y="92"/>
                    </a:lnTo>
                    <a:lnTo>
                      <a:pt x="66" y="92"/>
                    </a:lnTo>
                    <a:lnTo>
                      <a:pt x="66" y="90"/>
                    </a:lnTo>
                    <a:lnTo>
                      <a:pt x="59" y="88"/>
                    </a:lnTo>
                    <a:lnTo>
                      <a:pt x="54" y="88"/>
                    </a:lnTo>
                    <a:lnTo>
                      <a:pt x="52" y="90"/>
                    </a:lnTo>
                    <a:lnTo>
                      <a:pt x="45" y="97"/>
                    </a:lnTo>
                    <a:lnTo>
                      <a:pt x="43" y="99"/>
                    </a:lnTo>
                    <a:lnTo>
                      <a:pt x="39" y="99"/>
                    </a:lnTo>
                    <a:lnTo>
                      <a:pt x="34" y="101"/>
                    </a:lnTo>
                    <a:lnTo>
                      <a:pt x="32" y="106"/>
                    </a:lnTo>
                    <a:lnTo>
                      <a:pt x="32" y="110"/>
                    </a:lnTo>
                    <a:lnTo>
                      <a:pt x="25" y="114"/>
                    </a:lnTo>
                    <a:lnTo>
                      <a:pt x="14" y="125"/>
                    </a:lnTo>
                    <a:lnTo>
                      <a:pt x="12" y="125"/>
                    </a:lnTo>
                    <a:lnTo>
                      <a:pt x="10" y="129"/>
                    </a:lnTo>
                    <a:lnTo>
                      <a:pt x="3" y="135"/>
                    </a:lnTo>
                    <a:lnTo>
                      <a:pt x="0" y="140"/>
                    </a:lnTo>
                    <a:lnTo>
                      <a:pt x="3" y="140"/>
                    </a:lnTo>
                    <a:lnTo>
                      <a:pt x="14" y="140"/>
                    </a:lnTo>
                    <a:lnTo>
                      <a:pt x="14" y="140"/>
                    </a:lnTo>
                    <a:lnTo>
                      <a:pt x="14" y="142"/>
                    </a:lnTo>
                    <a:lnTo>
                      <a:pt x="21" y="151"/>
                    </a:lnTo>
                    <a:lnTo>
                      <a:pt x="30" y="162"/>
                    </a:lnTo>
                    <a:lnTo>
                      <a:pt x="34" y="166"/>
                    </a:lnTo>
                    <a:lnTo>
                      <a:pt x="39" y="170"/>
                    </a:lnTo>
                    <a:lnTo>
                      <a:pt x="45" y="176"/>
                    </a:lnTo>
                    <a:lnTo>
                      <a:pt x="45" y="178"/>
                    </a:lnTo>
                    <a:lnTo>
                      <a:pt x="59" y="178"/>
                    </a:lnTo>
                    <a:lnTo>
                      <a:pt x="72" y="181"/>
                    </a:lnTo>
                    <a:lnTo>
                      <a:pt x="72" y="185"/>
                    </a:lnTo>
                    <a:lnTo>
                      <a:pt x="72" y="191"/>
                    </a:lnTo>
                    <a:lnTo>
                      <a:pt x="72" y="200"/>
                    </a:lnTo>
                    <a:lnTo>
                      <a:pt x="77" y="215"/>
                    </a:lnTo>
                    <a:lnTo>
                      <a:pt x="79" y="219"/>
                    </a:lnTo>
                    <a:lnTo>
                      <a:pt x="84" y="221"/>
                    </a:lnTo>
                    <a:lnTo>
                      <a:pt x="86" y="228"/>
                    </a:lnTo>
                    <a:lnTo>
                      <a:pt x="90" y="232"/>
                    </a:lnTo>
                    <a:lnTo>
                      <a:pt x="92" y="234"/>
                    </a:lnTo>
                    <a:lnTo>
                      <a:pt x="99" y="243"/>
                    </a:lnTo>
                    <a:lnTo>
                      <a:pt x="99" y="250"/>
                    </a:lnTo>
                    <a:lnTo>
                      <a:pt x="99" y="252"/>
                    </a:lnTo>
                    <a:lnTo>
                      <a:pt x="97" y="258"/>
                    </a:lnTo>
                    <a:lnTo>
                      <a:pt x="92" y="264"/>
                    </a:lnTo>
                    <a:lnTo>
                      <a:pt x="90" y="266"/>
                    </a:lnTo>
                    <a:lnTo>
                      <a:pt x="88" y="271"/>
                    </a:lnTo>
                    <a:lnTo>
                      <a:pt x="88" y="299"/>
                    </a:lnTo>
                    <a:lnTo>
                      <a:pt x="86" y="301"/>
                    </a:lnTo>
                    <a:lnTo>
                      <a:pt x="84" y="305"/>
                    </a:lnTo>
                    <a:lnTo>
                      <a:pt x="173" y="301"/>
                    </a:lnTo>
                    <a:lnTo>
                      <a:pt x="178" y="303"/>
                    </a:lnTo>
                    <a:lnTo>
                      <a:pt x="182" y="307"/>
                    </a:lnTo>
                    <a:lnTo>
                      <a:pt x="184" y="312"/>
                    </a:lnTo>
                    <a:lnTo>
                      <a:pt x="184" y="318"/>
                    </a:lnTo>
                    <a:lnTo>
                      <a:pt x="182" y="318"/>
                    </a:lnTo>
                    <a:lnTo>
                      <a:pt x="182" y="323"/>
                    </a:lnTo>
                    <a:lnTo>
                      <a:pt x="182" y="325"/>
                    </a:lnTo>
                    <a:lnTo>
                      <a:pt x="180" y="331"/>
                    </a:lnTo>
                    <a:lnTo>
                      <a:pt x="180" y="338"/>
                    </a:lnTo>
                    <a:lnTo>
                      <a:pt x="182" y="342"/>
                    </a:lnTo>
                    <a:lnTo>
                      <a:pt x="182" y="344"/>
                    </a:lnTo>
                    <a:lnTo>
                      <a:pt x="187" y="348"/>
                    </a:lnTo>
                    <a:lnTo>
                      <a:pt x="189" y="348"/>
                    </a:lnTo>
                    <a:lnTo>
                      <a:pt x="196" y="348"/>
                    </a:lnTo>
                    <a:lnTo>
                      <a:pt x="200" y="346"/>
                    </a:lnTo>
                    <a:lnTo>
                      <a:pt x="204" y="342"/>
                    </a:lnTo>
                    <a:lnTo>
                      <a:pt x="209" y="342"/>
                    </a:lnTo>
                    <a:lnTo>
                      <a:pt x="211" y="338"/>
                    </a:lnTo>
                    <a:lnTo>
                      <a:pt x="213" y="336"/>
                    </a:lnTo>
                    <a:lnTo>
                      <a:pt x="213" y="327"/>
                    </a:lnTo>
                    <a:lnTo>
                      <a:pt x="213" y="323"/>
                    </a:lnTo>
                    <a:lnTo>
                      <a:pt x="218" y="318"/>
                    </a:lnTo>
                    <a:lnTo>
                      <a:pt x="222" y="318"/>
                    </a:lnTo>
                    <a:lnTo>
                      <a:pt x="234" y="323"/>
                    </a:lnTo>
                    <a:lnTo>
                      <a:pt x="245" y="323"/>
                    </a:lnTo>
                    <a:lnTo>
                      <a:pt x="247" y="325"/>
                    </a:lnTo>
                    <a:lnTo>
                      <a:pt x="258" y="323"/>
                    </a:lnTo>
                    <a:lnTo>
                      <a:pt x="265" y="323"/>
                    </a:lnTo>
                    <a:lnTo>
                      <a:pt x="269" y="318"/>
                    </a:lnTo>
                    <a:lnTo>
                      <a:pt x="269" y="318"/>
                    </a:lnTo>
                    <a:lnTo>
                      <a:pt x="272" y="316"/>
                    </a:lnTo>
                    <a:lnTo>
                      <a:pt x="274" y="314"/>
                    </a:lnTo>
                    <a:lnTo>
                      <a:pt x="274" y="312"/>
                    </a:lnTo>
                    <a:lnTo>
                      <a:pt x="274" y="309"/>
                    </a:lnTo>
                    <a:lnTo>
                      <a:pt x="276" y="305"/>
                    </a:lnTo>
                    <a:lnTo>
                      <a:pt x="276" y="301"/>
                    </a:lnTo>
                    <a:lnTo>
                      <a:pt x="278" y="301"/>
                    </a:lnTo>
                    <a:lnTo>
                      <a:pt x="285" y="301"/>
                    </a:lnTo>
                    <a:lnTo>
                      <a:pt x="292" y="299"/>
                    </a:lnTo>
                    <a:lnTo>
                      <a:pt x="299" y="299"/>
                    </a:lnTo>
                    <a:lnTo>
                      <a:pt x="305" y="299"/>
                    </a:lnTo>
                    <a:lnTo>
                      <a:pt x="314" y="301"/>
                    </a:lnTo>
                    <a:lnTo>
                      <a:pt x="319" y="305"/>
                    </a:lnTo>
                    <a:lnTo>
                      <a:pt x="330" y="314"/>
                    </a:lnTo>
                    <a:lnTo>
                      <a:pt x="332" y="318"/>
                    </a:lnTo>
                    <a:lnTo>
                      <a:pt x="335" y="323"/>
                    </a:lnTo>
                    <a:lnTo>
                      <a:pt x="337" y="323"/>
                    </a:lnTo>
                    <a:lnTo>
                      <a:pt x="339" y="323"/>
                    </a:lnTo>
                    <a:lnTo>
                      <a:pt x="339" y="318"/>
                    </a:lnTo>
                    <a:lnTo>
                      <a:pt x="341" y="316"/>
                    </a:lnTo>
                    <a:lnTo>
                      <a:pt x="343" y="314"/>
                    </a:lnTo>
                    <a:lnTo>
                      <a:pt x="350" y="309"/>
                    </a:lnTo>
                    <a:lnTo>
                      <a:pt x="350" y="305"/>
                    </a:lnTo>
                    <a:lnTo>
                      <a:pt x="350" y="299"/>
                    </a:lnTo>
                    <a:lnTo>
                      <a:pt x="348" y="293"/>
                    </a:lnTo>
                    <a:lnTo>
                      <a:pt x="339" y="273"/>
                    </a:lnTo>
                    <a:lnTo>
                      <a:pt x="335" y="266"/>
                    </a:lnTo>
                    <a:lnTo>
                      <a:pt x="332" y="260"/>
                    </a:lnTo>
                    <a:lnTo>
                      <a:pt x="332" y="256"/>
                    </a:lnTo>
                    <a:lnTo>
                      <a:pt x="332" y="250"/>
                    </a:lnTo>
                    <a:lnTo>
                      <a:pt x="332" y="247"/>
                    </a:lnTo>
                    <a:lnTo>
                      <a:pt x="328" y="243"/>
                    </a:lnTo>
                    <a:lnTo>
                      <a:pt x="323" y="239"/>
                    </a:lnTo>
                    <a:lnTo>
                      <a:pt x="317" y="237"/>
                    </a:lnTo>
                    <a:lnTo>
                      <a:pt x="310" y="239"/>
                    </a:lnTo>
                    <a:lnTo>
                      <a:pt x="305" y="239"/>
                    </a:lnTo>
                    <a:lnTo>
                      <a:pt x="296" y="243"/>
                    </a:lnTo>
                    <a:lnTo>
                      <a:pt x="285" y="243"/>
                    </a:lnTo>
                    <a:lnTo>
                      <a:pt x="278" y="239"/>
                    </a:lnTo>
                    <a:lnTo>
                      <a:pt x="269" y="239"/>
                    </a:lnTo>
                    <a:lnTo>
                      <a:pt x="261" y="237"/>
                    </a:lnTo>
                    <a:lnTo>
                      <a:pt x="258" y="234"/>
                    </a:lnTo>
                    <a:lnTo>
                      <a:pt x="254" y="232"/>
                    </a:lnTo>
                    <a:lnTo>
                      <a:pt x="251" y="228"/>
                    </a:lnTo>
                    <a:lnTo>
                      <a:pt x="247" y="221"/>
                    </a:lnTo>
                    <a:lnTo>
                      <a:pt x="247" y="215"/>
                    </a:lnTo>
                    <a:lnTo>
                      <a:pt x="245" y="209"/>
                    </a:lnTo>
                    <a:lnTo>
                      <a:pt x="245" y="202"/>
                    </a:lnTo>
                    <a:lnTo>
                      <a:pt x="247" y="196"/>
                    </a:lnTo>
                    <a:lnTo>
                      <a:pt x="251" y="191"/>
                    </a:lnTo>
                    <a:lnTo>
                      <a:pt x="254" y="187"/>
                    </a:lnTo>
                    <a:lnTo>
                      <a:pt x="265" y="185"/>
                    </a:lnTo>
                    <a:lnTo>
                      <a:pt x="272" y="185"/>
                    </a:lnTo>
                    <a:lnTo>
                      <a:pt x="274" y="185"/>
                    </a:lnTo>
                    <a:lnTo>
                      <a:pt x="276" y="185"/>
                    </a:lnTo>
                    <a:lnTo>
                      <a:pt x="278" y="185"/>
                    </a:lnTo>
                    <a:lnTo>
                      <a:pt x="278" y="189"/>
                    </a:lnTo>
                    <a:lnTo>
                      <a:pt x="283" y="194"/>
                    </a:lnTo>
                    <a:lnTo>
                      <a:pt x="285" y="196"/>
                    </a:lnTo>
                    <a:lnTo>
                      <a:pt x="292" y="200"/>
                    </a:lnTo>
                    <a:lnTo>
                      <a:pt x="296" y="200"/>
                    </a:lnTo>
                    <a:lnTo>
                      <a:pt x="301" y="198"/>
                    </a:lnTo>
                    <a:lnTo>
                      <a:pt x="305" y="196"/>
                    </a:lnTo>
                    <a:lnTo>
                      <a:pt x="310" y="194"/>
                    </a:lnTo>
                    <a:lnTo>
                      <a:pt x="310" y="191"/>
                    </a:lnTo>
                    <a:lnTo>
                      <a:pt x="314" y="185"/>
                    </a:lnTo>
                    <a:lnTo>
                      <a:pt x="317" y="183"/>
                    </a:lnTo>
                    <a:lnTo>
                      <a:pt x="325" y="178"/>
                    </a:lnTo>
                    <a:lnTo>
                      <a:pt x="335" y="176"/>
                    </a:lnTo>
                    <a:lnTo>
                      <a:pt x="341" y="170"/>
                    </a:lnTo>
                    <a:lnTo>
                      <a:pt x="348" y="164"/>
                    </a:lnTo>
                    <a:lnTo>
                      <a:pt x="355" y="162"/>
                    </a:lnTo>
                    <a:lnTo>
                      <a:pt x="370" y="159"/>
                    </a:lnTo>
                    <a:lnTo>
                      <a:pt x="377" y="159"/>
                    </a:lnTo>
                    <a:lnTo>
                      <a:pt x="381" y="157"/>
                    </a:lnTo>
                    <a:lnTo>
                      <a:pt x="386" y="153"/>
                    </a:lnTo>
                    <a:lnTo>
                      <a:pt x="386" y="148"/>
                    </a:lnTo>
                    <a:lnTo>
                      <a:pt x="388" y="140"/>
                    </a:lnTo>
                    <a:lnTo>
                      <a:pt x="393" y="133"/>
                    </a:lnTo>
                    <a:lnTo>
                      <a:pt x="399" y="125"/>
                    </a:lnTo>
                    <a:lnTo>
                      <a:pt x="406" y="119"/>
                    </a:lnTo>
                    <a:lnTo>
                      <a:pt x="409" y="114"/>
                    </a:lnTo>
                    <a:lnTo>
                      <a:pt x="413" y="114"/>
                    </a:lnTo>
                    <a:lnTo>
                      <a:pt x="422" y="112"/>
                    </a:lnTo>
                    <a:lnTo>
                      <a:pt x="431" y="112"/>
                    </a:lnTo>
                    <a:lnTo>
                      <a:pt x="435" y="110"/>
                    </a:lnTo>
                    <a:lnTo>
                      <a:pt x="435" y="108"/>
                    </a:lnTo>
                    <a:lnTo>
                      <a:pt x="437" y="101"/>
                    </a:lnTo>
                    <a:lnTo>
                      <a:pt x="440" y="97"/>
                    </a:lnTo>
                    <a:lnTo>
                      <a:pt x="444" y="90"/>
                    </a:lnTo>
                    <a:lnTo>
                      <a:pt x="444" y="86"/>
                    </a:lnTo>
                    <a:lnTo>
                      <a:pt x="442" y="82"/>
                    </a:lnTo>
                    <a:lnTo>
                      <a:pt x="440" y="76"/>
                    </a:lnTo>
                    <a:lnTo>
                      <a:pt x="435" y="69"/>
                    </a:lnTo>
                    <a:lnTo>
                      <a:pt x="435" y="60"/>
                    </a:lnTo>
                    <a:lnTo>
                      <a:pt x="435" y="17"/>
                    </a:lnTo>
                    <a:lnTo>
                      <a:pt x="437"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Freeform 175">
                <a:extLst>
                  <a:ext uri="{FF2B5EF4-FFF2-40B4-BE49-F238E27FC236}">
                    <a16:creationId xmlns:a16="http://schemas.microsoft.com/office/drawing/2014/main" id="{DF70C6FC-8E27-436B-AA0A-70CC2E994753}"/>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176">
                <a:extLst>
                  <a:ext uri="{FF2B5EF4-FFF2-40B4-BE49-F238E27FC236}">
                    <a16:creationId xmlns:a16="http://schemas.microsoft.com/office/drawing/2014/main" id="{1F8FF609-1AFB-43B9-9060-DD1CD624CCF3}"/>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Freeform 177">
                <a:extLst>
                  <a:ext uri="{FF2B5EF4-FFF2-40B4-BE49-F238E27FC236}">
                    <a16:creationId xmlns:a16="http://schemas.microsoft.com/office/drawing/2014/main" id="{ACDF00BF-A32B-4B04-90AD-52BACA60AFEA}"/>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178">
                <a:extLst>
                  <a:ext uri="{FF2B5EF4-FFF2-40B4-BE49-F238E27FC236}">
                    <a16:creationId xmlns:a16="http://schemas.microsoft.com/office/drawing/2014/main" id="{7B5E4F0E-3D3A-4B80-87A5-B15B54F8FFCD}"/>
                  </a:ext>
                </a:extLst>
              </p:cNvPr>
              <p:cNvSpPr>
                <a:spLocks/>
              </p:cNvSpPr>
              <p:nvPr/>
            </p:nvSpPr>
            <p:spPr bwMode="auto">
              <a:xfrm>
                <a:off x="5944" y="1381"/>
                <a:ext cx="400" cy="618"/>
              </a:xfrm>
              <a:custGeom>
                <a:avLst/>
                <a:gdLst>
                  <a:gd name="T0" fmla="*/ 400 w 400"/>
                  <a:gd name="T1" fmla="*/ 106 h 618"/>
                  <a:gd name="T2" fmla="*/ 380 w 400"/>
                  <a:gd name="T3" fmla="*/ 85 h 618"/>
                  <a:gd name="T4" fmla="*/ 373 w 400"/>
                  <a:gd name="T5" fmla="*/ 46 h 618"/>
                  <a:gd name="T6" fmla="*/ 337 w 400"/>
                  <a:gd name="T7" fmla="*/ 29 h 618"/>
                  <a:gd name="T8" fmla="*/ 317 w 400"/>
                  <a:gd name="T9" fmla="*/ 2 h 618"/>
                  <a:gd name="T10" fmla="*/ 303 w 400"/>
                  <a:gd name="T11" fmla="*/ 2 h 618"/>
                  <a:gd name="T12" fmla="*/ 278 w 400"/>
                  <a:gd name="T13" fmla="*/ 15 h 618"/>
                  <a:gd name="T14" fmla="*/ 261 w 400"/>
                  <a:gd name="T15" fmla="*/ 33 h 618"/>
                  <a:gd name="T16" fmla="*/ 191 w 400"/>
                  <a:gd name="T17" fmla="*/ 69 h 618"/>
                  <a:gd name="T18" fmla="*/ 166 w 400"/>
                  <a:gd name="T19" fmla="*/ 89 h 618"/>
                  <a:gd name="T20" fmla="*/ 128 w 400"/>
                  <a:gd name="T21" fmla="*/ 95 h 618"/>
                  <a:gd name="T22" fmla="*/ 139 w 400"/>
                  <a:gd name="T23" fmla="*/ 121 h 618"/>
                  <a:gd name="T24" fmla="*/ 142 w 400"/>
                  <a:gd name="T25" fmla="*/ 136 h 618"/>
                  <a:gd name="T26" fmla="*/ 108 w 400"/>
                  <a:gd name="T27" fmla="*/ 164 h 618"/>
                  <a:gd name="T28" fmla="*/ 92 w 400"/>
                  <a:gd name="T29" fmla="*/ 173 h 618"/>
                  <a:gd name="T30" fmla="*/ 70 w 400"/>
                  <a:gd name="T31" fmla="*/ 181 h 618"/>
                  <a:gd name="T32" fmla="*/ 40 w 400"/>
                  <a:gd name="T33" fmla="*/ 218 h 618"/>
                  <a:gd name="T34" fmla="*/ 33 w 400"/>
                  <a:gd name="T35" fmla="*/ 256 h 618"/>
                  <a:gd name="T36" fmla="*/ 33 w 400"/>
                  <a:gd name="T37" fmla="*/ 282 h 618"/>
                  <a:gd name="T38" fmla="*/ 25 w 400"/>
                  <a:gd name="T39" fmla="*/ 304 h 618"/>
                  <a:gd name="T40" fmla="*/ 31 w 400"/>
                  <a:gd name="T41" fmla="*/ 323 h 618"/>
                  <a:gd name="T42" fmla="*/ 38 w 400"/>
                  <a:gd name="T43" fmla="*/ 366 h 618"/>
                  <a:gd name="T44" fmla="*/ 20 w 400"/>
                  <a:gd name="T45" fmla="*/ 405 h 618"/>
                  <a:gd name="T46" fmla="*/ 31 w 400"/>
                  <a:gd name="T47" fmla="*/ 437 h 618"/>
                  <a:gd name="T48" fmla="*/ 56 w 400"/>
                  <a:gd name="T49" fmla="*/ 451 h 618"/>
                  <a:gd name="T50" fmla="*/ 38 w 400"/>
                  <a:gd name="T51" fmla="*/ 472 h 618"/>
                  <a:gd name="T52" fmla="*/ 11 w 400"/>
                  <a:gd name="T53" fmla="*/ 496 h 618"/>
                  <a:gd name="T54" fmla="*/ 5 w 400"/>
                  <a:gd name="T55" fmla="*/ 539 h 618"/>
                  <a:gd name="T56" fmla="*/ 11 w 400"/>
                  <a:gd name="T57" fmla="*/ 558 h 618"/>
                  <a:gd name="T58" fmla="*/ 33 w 400"/>
                  <a:gd name="T59" fmla="*/ 566 h 618"/>
                  <a:gd name="T60" fmla="*/ 58 w 400"/>
                  <a:gd name="T61" fmla="*/ 610 h 618"/>
                  <a:gd name="T62" fmla="*/ 78 w 400"/>
                  <a:gd name="T63" fmla="*/ 618 h 618"/>
                  <a:gd name="T64" fmla="*/ 108 w 400"/>
                  <a:gd name="T65" fmla="*/ 612 h 618"/>
                  <a:gd name="T66" fmla="*/ 126 w 400"/>
                  <a:gd name="T67" fmla="*/ 582 h 618"/>
                  <a:gd name="T68" fmla="*/ 132 w 400"/>
                  <a:gd name="T69" fmla="*/ 558 h 618"/>
                  <a:gd name="T70" fmla="*/ 148 w 400"/>
                  <a:gd name="T71" fmla="*/ 536 h 618"/>
                  <a:gd name="T72" fmla="*/ 175 w 400"/>
                  <a:gd name="T73" fmla="*/ 509 h 618"/>
                  <a:gd name="T74" fmla="*/ 173 w 400"/>
                  <a:gd name="T75" fmla="*/ 437 h 618"/>
                  <a:gd name="T76" fmla="*/ 159 w 400"/>
                  <a:gd name="T77" fmla="*/ 422 h 618"/>
                  <a:gd name="T78" fmla="*/ 148 w 400"/>
                  <a:gd name="T79" fmla="*/ 397 h 618"/>
                  <a:gd name="T80" fmla="*/ 173 w 400"/>
                  <a:gd name="T81" fmla="*/ 392 h 618"/>
                  <a:gd name="T82" fmla="*/ 191 w 400"/>
                  <a:gd name="T83" fmla="*/ 420 h 618"/>
                  <a:gd name="T84" fmla="*/ 215 w 400"/>
                  <a:gd name="T85" fmla="*/ 420 h 618"/>
                  <a:gd name="T86" fmla="*/ 218 w 400"/>
                  <a:gd name="T87" fmla="*/ 392 h 618"/>
                  <a:gd name="T88" fmla="*/ 211 w 400"/>
                  <a:gd name="T89" fmla="*/ 328 h 618"/>
                  <a:gd name="T90" fmla="*/ 243 w 400"/>
                  <a:gd name="T91" fmla="*/ 304 h 618"/>
                  <a:gd name="T92" fmla="*/ 265 w 400"/>
                  <a:gd name="T93" fmla="*/ 285 h 618"/>
                  <a:gd name="T94" fmla="*/ 294 w 400"/>
                  <a:gd name="T95" fmla="*/ 255 h 618"/>
                  <a:gd name="T96" fmla="*/ 330 w 400"/>
                  <a:gd name="T97" fmla="*/ 244 h 618"/>
                  <a:gd name="T98" fmla="*/ 335 w 400"/>
                  <a:gd name="T99" fmla="*/ 211 h 618"/>
                  <a:gd name="T100" fmla="*/ 348 w 400"/>
                  <a:gd name="T101" fmla="*/ 177 h 618"/>
                  <a:gd name="T102" fmla="*/ 389 w 400"/>
                  <a:gd name="T103" fmla="*/ 164 h 618"/>
                  <a:gd name="T104" fmla="*/ 398 w 400"/>
                  <a:gd name="T105" fmla="*/ 1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0" h="618">
                    <a:moveTo>
                      <a:pt x="398" y="123"/>
                    </a:moveTo>
                    <a:lnTo>
                      <a:pt x="398" y="123"/>
                    </a:lnTo>
                    <a:lnTo>
                      <a:pt x="400" y="117"/>
                    </a:lnTo>
                    <a:lnTo>
                      <a:pt x="400" y="112"/>
                    </a:lnTo>
                    <a:lnTo>
                      <a:pt x="400" y="106"/>
                    </a:lnTo>
                    <a:lnTo>
                      <a:pt x="395" y="100"/>
                    </a:lnTo>
                    <a:lnTo>
                      <a:pt x="391" y="98"/>
                    </a:lnTo>
                    <a:lnTo>
                      <a:pt x="387" y="91"/>
                    </a:lnTo>
                    <a:lnTo>
                      <a:pt x="384" y="85"/>
                    </a:lnTo>
                    <a:lnTo>
                      <a:pt x="380" y="85"/>
                    </a:lnTo>
                    <a:lnTo>
                      <a:pt x="377" y="80"/>
                    </a:lnTo>
                    <a:lnTo>
                      <a:pt x="373" y="65"/>
                    </a:lnTo>
                    <a:lnTo>
                      <a:pt x="373" y="56"/>
                    </a:lnTo>
                    <a:lnTo>
                      <a:pt x="373" y="48"/>
                    </a:lnTo>
                    <a:lnTo>
                      <a:pt x="373" y="46"/>
                    </a:lnTo>
                    <a:lnTo>
                      <a:pt x="362" y="42"/>
                    </a:lnTo>
                    <a:lnTo>
                      <a:pt x="348" y="42"/>
                    </a:lnTo>
                    <a:lnTo>
                      <a:pt x="346" y="42"/>
                    </a:lnTo>
                    <a:lnTo>
                      <a:pt x="342" y="35"/>
                    </a:lnTo>
                    <a:lnTo>
                      <a:pt x="337" y="29"/>
                    </a:lnTo>
                    <a:lnTo>
                      <a:pt x="332" y="26"/>
                    </a:lnTo>
                    <a:lnTo>
                      <a:pt x="324" y="15"/>
                    </a:lnTo>
                    <a:lnTo>
                      <a:pt x="317" y="5"/>
                    </a:lnTo>
                    <a:lnTo>
                      <a:pt x="317" y="2"/>
                    </a:lnTo>
                    <a:lnTo>
                      <a:pt x="317" y="2"/>
                    </a:lnTo>
                    <a:lnTo>
                      <a:pt x="303" y="2"/>
                    </a:lnTo>
                    <a:lnTo>
                      <a:pt x="303" y="2"/>
                    </a:lnTo>
                    <a:lnTo>
                      <a:pt x="303" y="0"/>
                    </a:lnTo>
                    <a:lnTo>
                      <a:pt x="303" y="0"/>
                    </a:lnTo>
                    <a:lnTo>
                      <a:pt x="303" y="2"/>
                    </a:lnTo>
                    <a:lnTo>
                      <a:pt x="301" y="2"/>
                    </a:lnTo>
                    <a:lnTo>
                      <a:pt x="301" y="2"/>
                    </a:lnTo>
                    <a:lnTo>
                      <a:pt x="294" y="5"/>
                    </a:lnTo>
                    <a:lnTo>
                      <a:pt x="286" y="11"/>
                    </a:lnTo>
                    <a:lnTo>
                      <a:pt x="278" y="15"/>
                    </a:lnTo>
                    <a:lnTo>
                      <a:pt x="274" y="22"/>
                    </a:lnTo>
                    <a:lnTo>
                      <a:pt x="272" y="22"/>
                    </a:lnTo>
                    <a:lnTo>
                      <a:pt x="272" y="26"/>
                    </a:lnTo>
                    <a:lnTo>
                      <a:pt x="270" y="26"/>
                    </a:lnTo>
                    <a:lnTo>
                      <a:pt x="261" y="33"/>
                    </a:lnTo>
                    <a:lnTo>
                      <a:pt x="243" y="46"/>
                    </a:lnTo>
                    <a:lnTo>
                      <a:pt x="218" y="65"/>
                    </a:lnTo>
                    <a:lnTo>
                      <a:pt x="215" y="65"/>
                    </a:lnTo>
                    <a:lnTo>
                      <a:pt x="205" y="65"/>
                    </a:lnTo>
                    <a:lnTo>
                      <a:pt x="191" y="69"/>
                    </a:lnTo>
                    <a:lnTo>
                      <a:pt x="187" y="69"/>
                    </a:lnTo>
                    <a:lnTo>
                      <a:pt x="187" y="71"/>
                    </a:lnTo>
                    <a:lnTo>
                      <a:pt x="177" y="78"/>
                    </a:lnTo>
                    <a:lnTo>
                      <a:pt x="171" y="85"/>
                    </a:lnTo>
                    <a:lnTo>
                      <a:pt x="166" y="89"/>
                    </a:lnTo>
                    <a:lnTo>
                      <a:pt x="164" y="89"/>
                    </a:lnTo>
                    <a:lnTo>
                      <a:pt x="151" y="91"/>
                    </a:lnTo>
                    <a:lnTo>
                      <a:pt x="137" y="93"/>
                    </a:lnTo>
                    <a:lnTo>
                      <a:pt x="132" y="93"/>
                    </a:lnTo>
                    <a:lnTo>
                      <a:pt x="128" y="95"/>
                    </a:lnTo>
                    <a:lnTo>
                      <a:pt x="126" y="98"/>
                    </a:lnTo>
                    <a:lnTo>
                      <a:pt x="124" y="102"/>
                    </a:lnTo>
                    <a:lnTo>
                      <a:pt x="126" y="106"/>
                    </a:lnTo>
                    <a:lnTo>
                      <a:pt x="130" y="112"/>
                    </a:lnTo>
                    <a:lnTo>
                      <a:pt x="139" y="121"/>
                    </a:lnTo>
                    <a:lnTo>
                      <a:pt x="142" y="121"/>
                    </a:lnTo>
                    <a:lnTo>
                      <a:pt x="142" y="125"/>
                    </a:lnTo>
                    <a:lnTo>
                      <a:pt x="144" y="130"/>
                    </a:lnTo>
                    <a:lnTo>
                      <a:pt x="142" y="132"/>
                    </a:lnTo>
                    <a:lnTo>
                      <a:pt x="142" y="136"/>
                    </a:lnTo>
                    <a:lnTo>
                      <a:pt x="137" y="138"/>
                    </a:lnTo>
                    <a:lnTo>
                      <a:pt x="132" y="141"/>
                    </a:lnTo>
                    <a:lnTo>
                      <a:pt x="121" y="145"/>
                    </a:lnTo>
                    <a:lnTo>
                      <a:pt x="114" y="154"/>
                    </a:lnTo>
                    <a:lnTo>
                      <a:pt x="108" y="164"/>
                    </a:lnTo>
                    <a:lnTo>
                      <a:pt x="106" y="164"/>
                    </a:lnTo>
                    <a:lnTo>
                      <a:pt x="103" y="166"/>
                    </a:lnTo>
                    <a:lnTo>
                      <a:pt x="101" y="170"/>
                    </a:lnTo>
                    <a:lnTo>
                      <a:pt x="96" y="173"/>
                    </a:lnTo>
                    <a:lnTo>
                      <a:pt x="92" y="173"/>
                    </a:lnTo>
                    <a:lnTo>
                      <a:pt x="90" y="173"/>
                    </a:lnTo>
                    <a:lnTo>
                      <a:pt x="83" y="173"/>
                    </a:lnTo>
                    <a:lnTo>
                      <a:pt x="78" y="175"/>
                    </a:lnTo>
                    <a:lnTo>
                      <a:pt x="74" y="175"/>
                    </a:lnTo>
                    <a:lnTo>
                      <a:pt x="70" y="181"/>
                    </a:lnTo>
                    <a:lnTo>
                      <a:pt x="68" y="186"/>
                    </a:lnTo>
                    <a:lnTo>
                      <a:pt x="63" y="190"/>
                    </a:lnTo>
                    <a:lnTo>
                      <a:pt x="58" y="201"/>
                    </a:lnTo>
                    <a:lnTo>
                      <a:pt x="54" y="207"/>
                    </a:lnTo>
                    <a:lnTo>
                      <a:pt x="40" y="218"/>
                    </a:lnTo>
                    <a:lnTo>
                      <a:pt x="38" y="222"/>
                    </a:lnTo>
                    <a:lnTo>
                      <a:pt x="33" y="224"/>
                    </a:lnTo>
                    <a:lnTo>
                      <a:pt x="31" y="233"/>
                    </a:lnTo>
                    <a:lnTo>
                      <a:pt x="33" y="255"/>
                    </a:lnTo>
                    <a:lnTo>
                      <a:pt x="33" y="256"/>
                    </a:lnTo>
                    <a:lnTo>
                      <a:pt x="38" y="256"/>
                    </a:lnTo>
                    <a:lnTo>
                      <a:pt x="38" y="259"/>
                    </a:lnTo>
                    <a:lnTo>
                      <a:pt x="38" y="261"/>
                    </a:lnTo>
                    <a:lnTo>
                      <a:pt x="33" y="272"/>
                    </a:lnTo>
                    <a:lnTo>
                      <a:pt x="33" y="282"/>
                    </a:lnTo>
                    <a:lnTo>
                      <a:pt x="33" y="287"/>
                    </a:lnTo>
                    <a:lnTo>
                      <a:pt x="33" y="289"/>
                    </a:lnTo>
                    <a:lnTo>
                      <a:pt x="27" y="293"/>
                    </a:lnTo>
                    <a:lnTo>
                      <a:pt x="25" y="298"/>
                    </a:lnTo>
                    <a:lnTo>
                      <a:pt x="25" y="304"/>
                    </a:lnTo>
                    <a:lnTo>
                      <a:pt x="22" y="310"/>
                    </a:lnTo>
                    <a:lnTo>
                      <a:pt x="25" y="312"/>
                    </a:lnTo>
                    <a:lnTo>
                      <a:pt x="27" y="317"/>
                    </a:lnTo>
                    <a:lnTo>
                      <a:pt x="31" y="319"/>
                    </a:lnTo>
                    <a:lnTo>
                      <a:pt x="31" y="323"/>
                    </a:lnTo>
                    <a:lnTo>
                      <a:pt x="33" y="330"/>
                    </a:lnTo>
                    <a:lnTo>
                      <a:pt x="38" y="345"/>
                    </a:lnTo>
                    <a:lnTo>
                      <a:pt x="38" y="354"/>
                    </a:lnTo>
                    <a:lnTo>
                      <a:pt x="38" y="362"/>
                    </a:lnTo>
                    <a:lnTo>
                      <a:pt x="38" y="366"/>
                    </a:lnTo>
                    <a:lnTo>
                      <a:pt x="33" y="373"/>
                    </a:lnTo>
                    <a:lnTo>
                      <a:pt x="27" y="386"/>
                    </a:lnTo>
                    <a:lnTo>
                      <a:pt x="22" y="395"/>
                    </a:lnTo>
                    <a:lnTo>
                      <a:pt x="20" y="397"/>
                    </a:lnTo>
                    <a:lnTo>
                      <a:pt x="20" y="405"/>
                    </a:lnTo>
                    <a:lnTo>
                      <a:pt x="22" y="408"/>
                    </a:lnTo>
                    <a:lnTo>
                      <a:pt x="25" y="414"/>
                    </a:lnTo>
                    <a:lnTo>
                      <a:pt x="25" y="424"/>
                    </a:lnTo>
                    <a:lnTo>
                      <a:pt x="27" y="435"/>
                    </a:lnTo>
                    <a:lnTo>
                      <a:pt x="31" y="437"/>
                    </a:lnTo>
                    <a:lnTo>
                      <a:pt x="33" y="440"/>
                    </a:lnTo>
                    <a:lnTo>
                      <a:pt x="40" y="440"/>
                    </a:lnTo>
                    <a:lnTo>
                      <a:pt x="45" y="440"/>
                    </a:lnTo>
                    <a:lnTo>
                      <a:pt x="47" y="444"/>
                    </a:lnTo>
                    <a:lnTo>
                      <a:pt x="56" y="451"/>
                    </a:lnTo>
                    <a:lnTo>
                      <a:pt x="56" y="453"/>
                    </a:lnTo>
                    <a:lnTo>
                      <a:pt x="56" y="459"/>
                    </a:lnTo>
                    <a:lnTo>
                      <a:pt x="56" y="465"/>
                    </a:lnTo>
                    <a:lnTo>
                      <a:pt x="52" y="467"/>
                    </a:lnTo>
                    <a:lnTo>
                      <a:pt x="38" y="472"/>
                    </a:lnTo>
                    <a:lnTo>
                      <a:pt x="25" y="476"/>
                    </a:lnTo>
                    <a:lnTo>
                      <a:pt x="20" y="480"/>
                    </a:lnTo>
                    <a:lnTo>
                      <a:pt x="18" y="483"/>
                    </a:lnTo>
                    <a:lnTo>
                      <a:pt x="13" y="489"/>
                    </a:lnTo>
                    <a:lnTo>
                      <a:pt x="11" y="496"/>
                    </a:lnTo>
                    <a:lnTo>
                      <a:pt x="11" y="502"/>
                    </a:lnTo>
                    <a:lnTo>
                      <a:pt x="11" y="504"/>
                    </a:lnTo>
                    <a:lnTo>
                      <a:pt x="11" y="509"/>
                    </a:lnTo>
                    <a:lnTo>
                      <a:pt x="7" y="532"/>
                    </a:lnTo>
                    <a:lnTo>
                      <a:pt x="5" y="539"/>
                    </a:lnTo>
                    <a:lnTo>
                      <a:pt x="5" y="543"/>
                    </a:lnTo>
                    <a:lnTo>
                      <a:pt x="0" y="543"/>
                    </a:lnTo>
                    <a:lnTo>
                      <a:pt x="2" y="550"/>
                    </a:lnTo>
                    <a:lnTo>
                      <a:pt x="7" y="554"/>
                    </a:lnTo>
                    <a:lnTo>
                      <a:pt x="11" y="558"/>
                    </a:lnTo>
                    <a:lnTo>
                      <a:pt x="18" y="560"/>
                    </a:lnTo>
                    <a:lnTo>
                      <a:pt x="25" y="560"/>
                    </a:lnTo>
                    <a:lnTo>
                      <a:pt x="27" y="560"/>
                    </a:lnTo>
                    <a:lnTo>
                      <a:pt x="31" y="563"/>
                    </a:lnTo>
                    <a:lnTo>
                      <a:pt x="33" y="566"/>
                    </a:lnTo>
                    <a:lnTo>
                      <a:pt x="40" y="573"/>
                    </a:lnTo>
                    <a:lnTo>
                      <a:pt x="40" y="579"/>
                    </a:lnTo>
                    <a:lnTo>
                      <a:pt x="43" y="582"/>
                    </a:lnTo>
                    <a:lnTo>
                      <a:pt x="52" y="597"/>
                    </a:lnTo>
                    <a:lnTo>
                      <a:pt x="58" y="610"/>
                    </a:lnTo>
                    <a:lnTo>
                      <a:pt x="63" y="612"/>
                    </a:lnTo>
                    <a:lnTo>
                      <a:pt x="63" y="616"/>
                    </a:lnTo>
                    <a:lnTo>
                      <a:pt x="70" y="618"/>
                    </a:lnTo>
                    <a:lnTo>
                      <a:pt x="72" y="618"/>
                    </a:lnTo>
                    <a:lnTo>
                      <a:pt x="78" y="618"/>
                    </a:lnTo>
                    <a:lnTo>
                      <a:pt x="92" y="618"/>
                    </a:lnTo>
                    <a:lnTo>
                      <a:pt x="96" y="618"/>
                    </a:lnTo>
                    <a:lnTo>
                      <a:pt x="101" y="616"/>
                    </a:lnTo>
                    <a:lnTo>
                      <a:pt x="106" y="616"/>
                    </a:lnTo>
                    <a:lnTo>
                      <a:pt x="108" y="612"/>
                    </a:lnTo>
                    <a:lnTo>
                      <a:pt x="110" y="610"/>
                    </a:lnTo>
                    <a:lnTo>
                      <a:pt x="112" y="610"/>
                    </a:lnTo>
                    <a:lnTo>
                      <a:pt x="121" y="597"/>
                    </a:lnTo>
                    <a:lnTo>
                      <a:pt x="126" y="586"/>
                    </a:lnTo>
                    <a:lnTo>
                      <a:pt x="126" y="582"/>
                    </a:lnTo>
                    <a:lnTo>
                      <a:pt x="126" y="575"/>
                    </a:lnTo>
                    <a:lnTo>
                      <a:pt x="128" y="569"/>
                    </a:lnTo>
                    <a:lnTo>
                      <a:pt x="130" y="566"/>
                    </a:lnTo>
                    <a:lnTo>
                      <a:pt x="132" y="560"/>
                    </a:lnTo>
                    <a:lnTo>
                      <a:pt x="132" y="558"/>
                    </a:lnTo>
                    <a:lnTo>
                      <a:pt x="135" y="556"/>
                    </a:lnTo>
                    <a:lnTo>
                      <a:pt x="139" y="547"/>
                    </a:lnTo>
                    <a:lnTo>
                      <a:pt x="142" y="545"/>
                    </a:lnTo>
                    <a:lnTo>
                      <a:pt x="146" y="539"/>
                    </a:lnTo>
                    <a:lnTo>
                      <a:pt x="148" y="536"/>
                    </a:lnTo>
                    <a:lnTo>
                      <a:pt x="153" y="532"/>
                    </a:lnTo>
                    <a:lnTo>
                      <a:pt x="159" y="526"/>
                    </a:lnTo>
                    <a:lnTo>
                      <a:pt x="166" y="523"/>
                    </a:lnTo>
                    <a:lnTo>
                      <a:pt x="173" y="517"/>
                    </a:lnTo>
                    <a:lnTo>
                      <a:pt x="175" y="509"/>
                    </a:lnTo>
                    <a:lnTo>
                      <a:pt x="175" y="500"/>
                    </a:lnTo>
                    <a:lnTo>
                      <a:pt x="175" y="483"/>
                    </a:lnTo>
                    <a:lnTo>
                      <a:pt x="175" y="476"/>
                    </a:lnTo>
                    <a:lnTo>
                      <a:pt x="173" y="457"/>
                    </a:lnTo>
                    <a:lnTo>
                      <a:pt x="173" y="437"/>
                    </a:lnTo>
                    <a:lnTo>
                      <a:pt x="171" y="431"/>
                    </a:lnTo>
                    <a:lnTo>
                      <a:pt x="166" y="427"/>
                    </a:lnTo>
                    <a:lnTo>
                      <a:pt x="166" y="424"/>
                    </a:lnTo>
                    <a:lnTo>
                      <a:pt x="159" y="424"/>
                    </a:lnTo>
                    <a:lnTo>
                      <a:pt x="159" y="422"/>
                    </a:lnTo>
                    <a:lnTo>
                      <a:pt x="153" y="418"/>
                    </a:lnTo>
                    <a:lnTo>
                      <a:pt x="148" y="416"/>
                    </a:lnTo>
                    <a:lnTo>
                      <a:pt x="148" y="410"/>
                    </a:lnTo>
                    <a:lnTo>
                      <a:pt x="148" y="405"/>
                    </a:lnTo>
                    <a:lnTo>
                      <a:pt x="148" y="397"/>
                    </a:lnTo>
                    <a:lnTo>
                      <a:pt x="151" y="392"/>
                    </a:lnTo>
                    <a:lnTo>
                      <a:pt x="155" y="390"/>
                    </a:lnTo>
                    <a:lnTo>
                      <a:pt x="162" y="390"/>
                    </a:lnTo>
                    <a:lnTo>
                      <a:pt x="166" y="390"/>
                    </a:lnTo>
                    <a:lnTo>
                      <a:pt x="173" y="392"/>
                    </a:lnTo>
                    <a:lnTo>
                      <a:pt x="175" y="397"/>
                    </a:lnTo>
                    <a:lnTo>
                      <a:pt x="177" y="399"/>
                    </a:lnTo>
                    <a:lnTo>
                      <a:pt x="182" y="410"/>
                    </a:lnTo>
                    <a:lnTo>
                      <a:pt x="189" y="418"/>
                    </a:lnTo>
                    <a:lnTo>
                      <a:pt x="191" y="420"/>
                    </a:lnTo>
                    <a:lnTo>
                      <a:pt x="193" y="422"/>
                    </a:lnTo>
                    <a:lnTo>
                      <a:pt x="200" y="424"/>
                    </a:lnTo>
                    <a:lnTo>
                      <a:pt x="207" y="424"/>
                    </a:lnTo>
                    <a:lnTo>
                      <a:pt x="211" y="422"/>
                    </a:lnTo>
                    <a:lnTo>
                      <a:pt x="215" y="420"/>
                    </a:lnTo>
                    <a:lnTo>
                      <a:pt x="218" y="416"/>
                    </a:lnTo>
                    <a:lnTo>
                      <a:pt x="223" y="410"/>
                    </a:lnTo>
                    <a:lnTo>
                      <a:pt x="223" y="408"/>
                    </a:lnTo>
                    <a:lnTo>
                      <a:pt x="223" y="403"/>
                    </a:lnTo>
                    <a:lnTo>
                      <a:pt x="218" y="392"/>
                    </a:lnTo>
                    <a:lnTo>
                      <a:pt x="213" y="390"/>
                    </a:lnTo>
                    <a:lnTo>
                      <a:pt x="211" y="386"/>
                    </a:lnTo>
                    <a:lnTo>
                      <a:pt x="211" y="373"/>
                    </a:lnTo>
                    <a:lnTo>
                      <a:pt x="211" y="332"/>
                    </a:lnTo>
                    <a:lnTo>
                      <a:pt x="211" y="328"/>
                    </a:lnTo>
                    <a:lnTo>
                      <a:pt x="213" y="321"/>
                    </a:lnTo>
                    <a:lnTo>
                      <a:pt x="218" y="315"/>
                    </a:lnTo>
                    <a:lnTo>
                      <a:pt x="227" y="310"/>
                    </a:lnTo>
                    <a:lnTo>
                      <a:pt x="233" y="306"/>
                    </a:lnTo>
                    <a:lnTo>
                      <a:pt x="243" y="304"/>
                    </a:lnTo>
                    <a:lnTo>
                      <a:pt x="252" y="300"/>
                    </a:lnTo>
                    <a:lnTo>
                      <a:pt x="261" y="293"/>
                    </a:lnTo>
                    <a:lnTo>
                      <a:pt x="263" y="293"/>
                    </a:lnTo>
                    <a:lnTo>
                      <a:pt x="265" y="289"/>
                    </a:lnTo>
                    <a:lnTo>
                      <a:pt x="265" y="285"/>
                    </a:lnTo>
                    <a:lnTo>
                      <a:pt x="270" y="280"/>
                    </a:lnTo>
                    <a:lnTo>
                      <a:pt x="278" y="274"/>
                    </a:lnTo>
                    <a:lnTo>
                      <a:pt x="283" y="263"/>
                    </a:lnTo>
                    <a:lnTo>
                      <a:pt x="288" y="259"/>
                    </a:lnTo>
                    <a:lnTo>
                      <a:pt x="294" y="255"/>
                    </a:lnTo>
                    <a:lnTo>
                      <a:pt x="303" y="250"/>
                    </a:lnTo>
                    <a:lnTo>
                      <a:pt x="317" y="250"/>
                    </a:lnTo>
                    <a:lnTo>
                      <a:pt x="324" y="250"/>
                    </a:lnTo>
                    <a:lnTo>
                      <a:pt x="328" y="248"/>
                    </a:lnTo>
                    <a:lnTo>
                      <a:pt x="330" y="244"/>
                    </a:lnTo>
                    <a:lnTo>
                      <a:pt x="332" y="240"/>
                    </a:lnTo>
                    <a:lnTo>
                      <a:pt x="335" y="235"/>
                    </a:lnTo>
                    <a:lnTo>
                      <a:pt x="337" y="229"/>
                    </a:lnTo>
                    <a:lnTo>
                      <a:pt x="337" y="224"/>
                    </a:lnTo>
                    <a:lnTo>
                      <a:pt x="335" y="211"/>
                    </a:lnTo>
                    <a:lnTo>
                      <a:pt x="335" y="197"/>
                    </a:lnTo>
                    <a:lnTo>
                      <a:pt x="337" y="192"/>
                    </a:lnTo>
                    <a:lnTo>
                      <a:pt x="339" y="186"/>
                    </a:lnTo>
                    <a:lnTo>
                      <a:pt x="344" y="181"/>
                    </a:lnTo>
                    <a:lnTo>
                      <a:pt x="348" y="177"/>
                    </a:lnTo>
                    <a:lnTo>
                      <a:pt x="362" y="175"/>
                    </a:lnTo>
                    <a:lnTo>
                      <a:pt x="371" y="173"/>
                    </a:lnTo>
                    <a:lnTo>
                      <a:pt x="377" y="170"/>
                    </a:lnTo>
                    <a:lnTo>
                      <a:pt x="384" y="170"/>
                    </a:lnTo>
                    <a:lnTo>
                      <a:pt x="389" y="164"/>
                    </a:lnTo>
                    <a:lnTo>
                      <a:pt x="391" y="162"/>
                    </a:lnTo>
                    <a:lnTo>
                      <a:pt x="391" y="136"/>
                    </a:lnTo>
                    <a:lnTo>
                      <a:pt x="391" y="132"/>
                    </a:lnTo>
                    <a:lnTo>
                      <a:pt x="393" y="127"/>
                    </a:lnTo>
                    <a:lnTo>
                      <a:pt x="398" y="123"/>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Freeform 179">
                <a:extLst>
                  <a:ext uri="{FF2B5EF4-FFF2-40B4-BE49-F238E27FC236}">
                    <a16:creationId xmlns:a16="http://schemas.microsoft.com/office/drawing/2014/main" id="{9F56CF46-A01F-4E6D-8BCA-97AF382503FB}"/>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180">
                <a:extLst>
                  <a:ext uri="{FF2B5EF4-FFF2-40B4-BE49-F238E27FC236}">
                    <a16:creationId xmlns:a16="http://schemas.microsoft.com/office/drawing/2014/main" id="{AD458750-CBC5-4BC3-8F9C-37FAC8742082}"/>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Freeform 181">
                <a:extLst>
                  <a:ext uri="{FF2B5EF4-FFF2-40B4-BE49-F238E27FC236}">
                    <a16:creationId xmlns:a16="http://schemas.microsoft.com/office/drawing/2014/main" id="{BFB2E63E-54B8-41BF-A7AE-824B752C595E}"/>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182">
                <a:extLst>
                  <a:ext uri="{FF2B5EF4-FFF2-40B4-BE49-F238E27FC236}">
                    <a16:creationId xmlns:a16="http://schemas.microsoft.com/office/drawing/2014/main" id="{D2E78289-15C7-4343-AFA7-D54BB1EFA7F9}"/>
                  </a:ext>
                </a:extLst>
              </p:cNvPr>
              <p:cNvSpPr>
                <a:spLocks/>
              </p:cNvSpPr>
              <p:nvPr/>
            </p:nvSpPr>
            <p:spPr bwMode="auto">
              <a:xfrm>
                <a:off x="6057" y="1547"/>
                <a:ext cx="609" cy="435"/>
              </a:xfrm>
              <a:custGeom>
                <a:avLst/>
                <a:gdLst>
                  <a:gd name="T0" fmla="*/ 505 w 609"/>
                  <a:gd name="T1" fmla="*/ 6 h 435"/>
                  <a:gd name="T2" fmla="*/ 472 w 609"/>
                  <a:gd name="T3" fmla="*/ 0 h 435"/>
                  <a:gd name="T4" fmla="*/ 461 w 609"/>
                  <a:gd name="T5" fmla="*/ 10 h 435"/>
                  <a:gd name="T6" fmla="*/ 451 w 609"/>
                  <a:gd name="T7" fmla="*/ 21 h 435"/>
                  <a:gd name="T8" fmla="*/ 412 w 609"/>
                  <a:gd name="T9" fmla="*/ 19 h 435"/>
                  <a:gd name="T10" fmla="*/ 401 w 609"/>
                  <a:gd name="T11" fmla="*/ 37 h 435"/>
                  <a:gd name="T12" fmla="*/ 379 w 609"/>
                  <a:gd name="T13" fmla="*/ 47 h 435"/>
                  <a:gd name="T14" fmla="*/ 368 w 609"/>
                  <a:gd name="T15" fmla="*/ 32 h 435"/>
                  <a:gd name="T16" fmla="*/ 372 w 609"/>
                  <a:gd name="T17" fmla="*/ 10 h 435"/>
                  <a:gd name="T18" fmla="*/ 266 w 609"/>
                  <a:gd name="T19" fmla="*/ 6 h 435"/>
                  <a:gd name="T20" fmla="*/ 228 w 609"/>
                  <a:gd name="T21" fmla="*/ 21 h 435"/>
                  <a:gd name="T22" fmla="*/ 224 w 609"/>
                  <a:gd name="T23" fmla="*/ 62 h 435"/>
                  <a:gd name="T24" fmla="*/ 212 w 609"/>
                  <a:gd name="T25" fmla="*/ 84 h 435"/>
                  <a:gd name="T26" fmla="*/ 170 w 609"/>
                  <a:gd name="T27" fmla="*/ 97 h 435"/>
                  <a:gd name="T28" fmla="*/ 150 w 609"/>
                  <a:gd name="T29" fmla="*/ 125 h 435"/>
                  <a:gd name="T30" fmla="*/ 115 w 609"/>
                  <a:gd name="T31" fmla="*/ 142 h 435"/>
                  <a:gd name="T32" fmla="*/ 100 w 609"/>
                  <a:gd name="T33" fmla="*/ 205 h 435"/>
                  <a:gd name="T34" fmla="*/ 111 w 609"/>
                  <a:gd name="T35" fmla="*/ 237 h 435"/>
                  <a:gd name="T36" fmla="*/ 95 w 609"/>
                  <a:gd name="T37" fmla="*/ 256 h 435"/>
                  <a:gd name="T38" fmla="*/ 71 w 609"/>
                  <a:gd name="T39" fmla="*/ 239 h 435"/>
                  <a:gd name="T40" fmla="*/ 51 w 609"/>
                  <a:gd name="T41" fmla="*/ 219 h 435"/>
                  <a:gd name="T42" fmla="*/ 36 w 609"/>
                  <a:gd name="T43" fmla="*/ 239 h 435"/>
                  <a:gd name="T44" fmla="*/ 53 w 609"/>
                  <a:gd name="T45" fmla="*/ 256 h 435"/>
                  <a:gd name="T46" fmla="*/ 62 w 609"/>
                  <a:gd name="T47" fmla="*/ 306 h 435"/>
                  <a:gd name="T48" fmla="*/ 55 w 609"/>
                  <a:gd name="T49" fmla="*/ 351 h 435"/>
                  <a:gd name="T50" fmla="*/ 31 w 609"/>
                  <a:gd name="T51" fmla="*/ 373 h 435"/>
                  <a:gd name="T52" fmla="*/ 20 w 609"/>
                  <a:gd name="T53" fmla="*/ 392 h 435"/>
                  <a:gd name="T54" fmla="*/ 9 w 609"/>
                  <a:gd name="T55" fmla="*/ 422 h 435"/>
                  <a:gd name="T56" fmla="*/ 49 w 609"/>
                  <a:gd name="T57" fmla="*/ 431 h 435"/>
                  <a:gd name="T58" fmla="*/ 73 w 609"/>
                  <a:gd name="T59" fmla="*/ 424 h 435"/>
                  <a:gd name="T60" fmla="*/ 80 w 609"/>
                  <a:gd name="T61" fmla="*/ 398 h 435"/>
                  <a:gd name="T62" fmla="*/ 113 w 609"/>
                  <a:gd name="T63" fmla="*/ 405 h 435"/>
                  <a:gd name="T64" fmla="*/ 139 w 609"/>
                  <a:gd name="T65" fmla="*/ 400 h 435"/>
                  <a:gd name="T66" fmla="*/ 146 w 609"/>
                  <a:gd name="T67" fmla="*/ 377 h 435"/>
                  <a:gd name="T68" fmla="*/ 173 w 609"/>
                  <a:gd name="T69" fmla="*/ 347 h 435"/>
                  <a:gd name="T70" fmla="*/ 197 w 609"/>
                  <a:gd name="T71" fmla="*/ 333 h 435"/>
                  <a:gd name="T72" fmla="*/ 219 w 609"/>
                  <a:gd name="T73" fmla="*/ 340 h 435"/>
                  <a:gd name="T74" fmla="*/ 241 w 609"/>
                  <a:gd name="T75" fmla="*/ 351 h 435"/>
                  <a:gd name="T76" fmla="*/ 286 w 609"/>
                  <a:gd name="T77" fmla="*/ 336 h 435"/>
                  <a:gd name="T78" fmla="*/ 323 w 609"/>
                  <a:gd name="T79" fmla="*/ 321 h 435"/>
                  <a:gd name="T80" fmla="*/ 339 w 609"/>
                  <a:gd name="T81" fmla="*/ 301 h 435"/>
                  <a:gd name="T82" fmla="*/ 365 w 609"/>
                  <a:gd name="T83" fmla="*/ 275 h 435"/>
                  <a:gd name="T84" fmla="*/ 428 w 609"/>
                  <a:gd name="T85" fmla="*/ 275 h 435"/>
                  <a:gd name="T86" fmla="*/ 447 w 609"/>
                  <a:gd name="T87" fmla="*/ 252 h 435"/>
                  <a:gd name="T88" fmla="*/ 482 w 609"/>
                  <a:gd name="T89" fmla="*/ 239 h 435"/>
                  <a:gd name="T90" fmla="*/ 489 w 609"/>
                  <a:gd name="T91" fmla="*/ 215 h 435"/>
                  <a:gd name="T92" fmla="*/ 516 w 609"/>
                  <a:gd name="T93" fmla="*/ 205 h 435"/>
                  <a:gd name="T94" fmla="*/ 531 w 609"/>
                  <a:gd name="T95" fmla="*/ 196 h 435"/>
                  <a:gd name="T96" fmla="*/ 544 w 609"/>
                  <a:gd name="T97" fmla="*/ 163 h 435"/>
                  <a:gd name="T98" fmla="*/ 536 w 609"/>
                  <a:gd name="T99" fmla="*/ 146 h 435"/>
                  <a:gd name="T100" fmla="*/ 542 w 609"/>
                  <a:gd name="T101" fmla="*/ 107 h 435"/>
                  <a:gd name="T102" fmla="*/ 589 w 609"/>
                  <a:gd name="T103" fmla="*/ 82 h 435"/>
                  <a:gd name="T104" fmla="*/ 606 w 609"/>
                  <a:gd name="T105" fmla="*/ 73 h 435"/>
                  <a:gd name="T106" fmla="*/ 598 w 609"/>
                  <a:gd name="T107" fmla="*/ 60 h 435"/>
                  <a:gd name="T108" fmla="*/ 562 w 609"/>
                  <a:gd name="T109" fmla="*/ 58 h 435"/>
                  <a:gd name="T110" fmla="*/ 549 w 609"/>
                  <a:gd name="T111" fmla="*/ 58 h 435"/>
                  <a:gd name="T112" fmla="*/ 529 w 609"/>
                  <a:gd name="T113" fmla="*/ 4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9" h="435">
                    <a:moveTo>
                      <a:pt x="523" y="21"/>
                    </a:moveTo>
                    <a:lnTo>
                      <a:pt x="523" y="21"/>
                    </a:lnTo>
                    <a:lnTo>
                      <a:pt x="520" y="17"/>
                    </a:lnTo>
                    <a:lnTo>
                      <a:pt x="516" y="13"/>
                    </a:lnTo>
                    <a:lnTo>
                      <a:pt x="505" y="6"/>
                    </a:lnTo>
                    <a:lnTo>
                      <a:pt x="503" y="0"/>
                    </a:lnTo>
                    <a:lnTo>
                      <a:pt x="492" y="0"/>
                    </a:lnTo>
                    <a:lnTo>
                      <a:pt x="487" y="0"/>
                    </a:lnTo>
                    <a:lnTo>
                      <a:pt x="478" y="0"/>
                    </a:lnTo>
                    <a:lnTo>
                      <a:pt x="472" y="0"/>
                    </a:lnTo>
                    <a:lnTo>
                      <a:pt x="467" y="0"/>
                    </a:lnTo>
                    <a:lnTo>
                      <a:pt x="463" y="2"/>
                    </a:lnTo>
                    <a:lnTo>
                      <a:pt x="463" y="6"/>
                    </a:lnTo>
                    <a:lnTo>
                      <a:pt x="461" y="10"/>
                    </a:lnTo>
                    <a:lnTo>
                      <a:pt x="461" y="10"/>
                    </a:lnTo>
                    <a:lnTo>
                      <a:pt x="461" y="13"/>
                    </a:lnTo>
                    <a:lnTo>
                      <a:pt x="458" y="15"/>
                    </a:lnTo>
                    <a:lnTo>
                      <a:pt x="458" y="17"/>
                    </a:lnTo>
                    <a:lnTo>
                      <a:pt x="456" y="19"/>
                    </a:lnTo>
                    <a:lnTo>
                      <a:pt x="451" y="21"/>
                    </a:lnTo>
                    <a:lnTo>
                      <a:pt x="445" y="23"/>
                    </a:lnTo>
                    <a:lnTo>
                      <a:pt x="436" y="23"/>
                    </a:lnTo>
                    <a:lnTo>
                      <a:pt x="434" y="23"/>
                    </a:lnTo>
                    <a:lnTo>
                      <a:pt x="420" y="21"/>
                    </a:lnTo>
                    <a:lnTo>
                      <a:pt x="412" y="19"/>
                    </a:lnTo>
                    <a:lnTo>
                      <a:pt x="407" y="19"/>
                    </a:lnTo>
                    <a:lnTo>
                      <a:pt x="403" y="23"/>
                    </a:lnTo>
                    <a:lnTo>
                      <a:pt x="401" y="28"/>
                    </a:lnTo>
                    <a:lnTo>
                      <a:pt x="401" y="34"/>
                    </a:lnTo>
                    <a:lnTo>
                      <a:pt x="401" y="37"/>
                    </a:lnTo>
                    <a:lnTo>
                      <a:pt x="396" y="41"/>
                    </a:lnTo>
                    <a:lnTo>
                      <a:pt x="394" y="41"/>
                    </a:lnTo>
                    <a:lnTo>
                      <a:pt x="387" y="47"/>
                    </a:lnTo>
                    <a:lnTo>
                      <a:pt x="383" y="47"/>
                    </a:lnTo>
                    <a:lnTo>
                      <a:pt x="379" y="47"/>
                    </a:lnTo>
                    <a:lnTo>
                      <a:pt x="374" y="47"/>
                    </a:lnTo>
                    <a:lnTo>
                      <a:pt x="372" y="43"/>
                    </a:lnTo>
                    <a:lnTo>
                      <a:pt x="370" y="41"/>
                    </a:lnTo>
                    <a:lnTo>
                      <a:pt x="368" y="39"/>
                    </a:lnTo>
                    <a:lnTo>
                      <a:pt x="368" y="32"/>
                    </a:lnTo>
                    <a:lnTo>
                      <a:pt x="370" y="26"/>
                    </a:lnTo>
                    <a:lnTo>
                      <a:pt x="372" y="23"/>
                    </a:lnTo>
                    <a:lnTo>
                      <a:pt x="372" y="19"/>
                    </a:lnTo>
                    <a:lnTo>
                      <a:pt x="372" y="17"/>
                    </a:lnTo>
                    <a:lnTo>
                      <a:pt x="372" y="10"/>
                    </a:lnTo>
                    <a:lnTo>
                      <a:pt x="370" y="6"/>
                    </a:lnTo>
                    <a:lnTo>
                      <a:pt x="365" y="4"/>
                    </a:lnTo>
                    <a:lnTo>
                      <a:pt x="361" y="2"/>
                    </a:lnTo>
                    <a:lnTo>
                      <a:pt x="272" y="6"/>
                    </a:lnTo>
                    <a:lnTo>
                      <a:pt x="266" y="6"/>
                    </a:lnTo>
                    <a:lnTo>
                      <a:pt x="259" y="8"/>
                    </a:lnTo>
                    <a:lnTo>
                      <a:pt x="250" y="10"/>
                    </a:lnTo>
                    <a:lnTo>
                      <a:pt x="235" y="13"/>
                    </a:lnTo>
                    <a:lnTo>
                      <a:pt x="230" y="17"/>
                    </a:lnTo>
                    <a:lnTo>
                      <a:pt x="228" y="21"/>
                    </a:lnTo>
                    <a:lnTo>
                      <a:pt x="224" y="28"/>
                    </a:lnTo>
                    <a:lnTo>
                      <a:pt x="224" y="32"/>
                    </a:lnTo>
                    <a:lnTo>
                      <a:pt x="224" y="47"/>
                    </a:lnTo>
                    <a:lnTo>
                      <a:pt x="224" y="58"/>
                    </a:lnTo>
                    <a:lnTo>
                      <a:pt x="224" y="62"/>
                    </a:lnTo>
                    <a:lnTo>
                      <a:pt x="224" y="71"/>
                    </a:lnTo>
                    <a:lnTo>
                      <a:pt x="221" y="73"/>
                    </a:lnTo>
                    <a:lnTo>
                      <a:pt x="217" y="80"/>
                    </a:lnTo>
                    <a:lnTo>
                      <a:pt x="217" y="82"/>
                    </a:lnTo>
                    <a:lnTo>
                      <a:pt x="212" y="84"/>
                    </a:lnTo>
                    <a:lnTo>
                      <a:pt x="204" y="84"/>
                    </a:lnTo>
                    <a:lnTo>
                      <a:pt x="193" y="84"/>
                    </a:lnTo>
                    <a:lnTo>
                      <a:pt x="181" y="88"/>
                    </a:lnTo>
                    <a:lnTo>
                      <a:pt x="177" y="93"/>
                    </a:lnTo>
                    <a:lnTo>
                      <a:pt x="170" y="97"/>
                    </a:lnTo>
                    <a:lnTo>
                      <a:pt x="166" y="107"/>
                    </a:lnTo>
                    <a:lnTo>
                      <a:pt x="157" y="114"/>
                    </a:lnTo>
                    <a:lnTo>
                      <a:pt x="152" y="118"/>
                    </a:lnTo>
                    <a:lnTo>
                      <a:pt x="152" y="122"/>
                    </a:lnTo>
                    <a:lnTo>
                      <a:pt x="150" y="125"/>
                    </a:lnTo>
                    <a:lnTo>
                      <a:pt x="150" y="127"/>
                    </a:lnTo>
                    <a:lnTo>
                      <a:pt x="139" y="133"/>
                    </a:lnTo>
                    <a:lnTo>
                      <a:pt x="131" y="138"/>
                    </a:lnTo>
                    <a:lnTo>
                      <a:pt x="121" y="140"/>
                    </a:lnTo>
                    <a:lnTo>
                      <a:pt x="115" y="142"/>
                    </a:lnTo>
                    <a:lnTo>
                      <a:pt x="106" y="146"/>
                    </a:lnTo>
                    <a:lnTo>
                      <a:pt x="102" y="155"/>
                    </a:lnTo>
                    <a:lnTo>
                      <a:pt x="100" y="159"/>
                    </a:lnTo>
                    <a:lnTo>
                      <a:pt x="100" y="165"/>
                    </a:lnTo>
                    <a:lnTo>
                      <a:pt x="100" y="205"/>
                    </a:lnTo>
                    <a:lnTo>
                      <a:pt x="100" y="215"/>
                    </a:lnTo>
                    <a:lnTo>
                      <a:pt x="102" y="219"/>
                    </a:lnTo>
                    <a:lnTo>
                      <a:pt x="106" y="224"/>
                    </a:lnTo>
                    <a:lnTo>
                      <a:pt x="111" y="232"/>
                    </a:lnTo>
                    <a:lnTo>
                      <a:pt x="111" y="237"/>
                    </a:lnTo>
                    <a:lnTo>
                      <a:pt x="111" y="241"/>
                    </a:lnTo>
                    <a:lnTo>
                      <a:pt x="106" y="245"/>
                    </a:lnTo>
                    <a:lnTo>
                      <a:pt x="104" y="250"/>
                    </a:lnTo>
                    <a:lnTo>
                      <a:pt x="100" y="252"/>
                    </a:lnTo>
                    <a:lnTo>
                      <a:pt x="95" y="256"/>
                    </a:lnTo>
                    <a:lnTo>
                      <a:pt x="88" y="256"/>
                    </a:lnTo>
                    <a:lnTo>
                      <a:pt x="82" y="252"/>
                    </a:lnTo>
                    <a:lnTo>
                      <a:pt x="80" y="250"/>
                    </a:lnTo>
                    <a:lnTo>
                      <a:pt x="77" y="250"/>
                    </a:lnTo>
                    <a:lnTo>
                      <a:pt x="71" y="239"/>
                    </a:lnTo>
                    <a:lnTo>
                      <a:pt x="67" y="228"/>
                    </a:lnTo>
                    <a:lnTo>
                      <a:pt x="64" y="226"/>
                    </a:lnTo>
                    <a:lnTo>
                      <a:pt x="62" y="224"/>
                    </a:lnTo>
                    <a:lnTo>
                      <a:pt x="55" y="221"/>
                    </a:lnTo>
                    <a:lnTo>
                      <a:pt x="51" y="219"/>
                    </a:lnTo>
                    <a:lnTo>
                      <a:pt x="44" y="219"/>
                    </a:lnTo>
                    <a:lnTo>
                      <a:pt x="38" y="224"/>
                    </a:lnTo>
                    <a:lnTo>
                      <a:pt x="36" y="228"/>
                    </a:lnTo>
                    <a:lnTo>
                      <a:pt x="36" y="235"/>
                    </a:lnTo>
                    <a:lnTo>
                      <a:pt x="36" y="239"/>
                    </a:lnTo>
                    <a:lnTo>
                      <a:pt x="38" y="245"/>
                    </a:lnTo>
                    <a:lnTo>
                      <a:pt x="42" y="250"/>
                    </a:lnTo>
                    <a:lnTo>
                      <a:pt x="49" y="252"/>
                    </a:lnTo>
                    <a:lnTo>
                      <a:pt x="49" y="256"/>
                    </a:lnTo>
                    <a:lnTo>
                      <a:pt x="53" y="256"/>
                    </a:lnTo>
                    <a:lnTo>
                      <a:pt x="55" y="256"/>
                    </a:lnTo>
                    <a:lnTo>
                      <a:pt x="59" y="261"/>
                    </a:lnTo>
                    <a:lnTo>
                      <a:pt x="62" y="267"/>
                    </a:lnTo>
                    <a:lnTo>
                      <a:pt x="62" y="286"/>
                    </a:lnTo>
                    <a:lnTo>
                      <a:pt x="62" y="306"/>
                    </a:lnTo>
                    <a:lnTo>
                      <a:pt x="64" y="310"/>
                    </a:lnTo>
                    <a:lnTo>
                      <a:pt x="64" y="327"/>
                    </a:lnTo>
                    <a:lnTo>
                      <a:pt x="64" y="336"/>
                    </a:lnTo>
                    <a:lnTo>
                      <a:pt x="62" y="344"/>
                    </a:lnTo>
                    <a:lnTo>
                      <a:pt x="55" y="351"/>
                    </a:lnTo>
                    <a:lnTo>
                      <a:pt x="49" y="353"/>
                    </a:lnTo>
                    <a:lnTo>
                      <a:pt x="42" y="360"/>
                    </a:lnTo>
                    <a:lnTo>
                      <a:pt x="38" y="364"/>
                    </a:lnTo>
                    <a:lnTo>
                      <a:pt x="36" y="366"/>
                    </a:lnTo>
                    <a:lnTo>
                      <a:pt x="31" y="373"/>
                    </a:lnTo>
                    <a:lnTo>
                      <a:pt x="29" y="375"/>
                    </a:lnTo>
                    <a:lnTo>
                      <a:pt x="22" y="383"/>
                    </a:lnTo>
                    <a:lnTo>
                      <a:pt x="20" y="383"/>
                    </a:lnTo>
                    <a:lnTo>
                      <a:pt x="20" y="387"/>
                    </a:lnTo>
                    <a:lnTo>
                      <a:pt x="20" y="392"/>
                    </a:lnTo>
                    <a:lnTo>
                      <a:pt x="15" y="396"/>
                    </a:lnTo>
                    <a:lnTo>
                      <a:pt x="13" y="400"/>
                    </a:lnTo>
                    <a:lnTo>
                      <a:pt x="13" y="407"/>
                    </a:lnTo>
                    <a:lnTo>
                      <a:pt x="13" y="411"/>
                    </a:lnTo>
                    <a:lnTo>
                      <a:pt x="9" y="422"/>
                    </a:lnTo>
                    <a:lnTo>
                      <a:pt x="0" y="435"/>
                    </a:lnTo>
                    <a:lnTo>
                      <a:pt x="13" y="435"/>
                    </a:lnTo>
                    <a:lnTo>
                      <a:pt x="13" y="435"/>
                    </a:lnTo>
                    <a:lnTo>
                      <a:pt x="24" y="435"/>
                    </a:lnTo>
                    <a:lnTo>
                      <a:pt x="49" y="431"/>
                    </a:lnTo>
                    <a:lnTo>
                      <a:pt x="51" y="431"/>
                    </a:lnTo>
                    <a:lnTo>
                      <a:pt x="55" y="429"/>
                    </a:lnTo>
                    <a:lnTo>
                      <a:pt x="62" y="429"/>
                    </a:lnTo>
                    <a:lnTo>
                      <a:pt x="69" y="429"/>
                    </a:lnTo>
                    <a:lnTo>
                      <a:pt x="73" y="424"/>
                    </a:lnTo>
                    <a:lnTo>
                      <a:pt x="75" y="418"/>
                    </a:lnTo>
                    <a:lnTo>
                      <a:pt x="75" y="413"/>
                    </a:lnTo>
                    <a:lnTo>
                      <a:pt x="77" y="411"/>
                    </a:lnTo>
                    <a:lnTo>
                      <a:pt x="77" y="405"/>
                    </a:lnTo>
                    <a:lnTo>
                      <a:pt x="80" y="398"/>
                    </a:lnTo>
                    <a:lnTo>
                      <a:pt x="82" y="396"/>
                    </a:lnTo>
                    <a:lnTo>
                      <a:pt x="93" y="394"/>
                    </a:lnTo>
                    <a:lnTo>
                      <a:pt x="104" y="396"/>
                    </a:lnTo>
                    <a:lnTo>
                      <a:pt x="108" y="400"/>
                    </a:lnTo>
                    <a:lnTo>
                      <a:pt x="113" y="405"/>
                    </a:lnTo>
                    <a:lnTo>
                      <a:pt x="115" y="407"/>
                    </a:lnTo>
                    <a:lnTo>
                      <a:pt x="121" y="407"/>
                    </a:lnTo>
                    <a:lnTo>
                      <a:pt x="129" y="405"/>
                    </a:lnTo>
                    <a:lnTo>
                      <a:pt x="133" y="403"/>
                    </a:lnTo>
                    <a:lnTo>
                      <a:pt x="139" y="400"/>
                    </a:lnTo>
                    <a:lnTo>
                      <a:pt x="144" y="398"/>
                    </a:lnTo>
                    <a:lnTo>
                      <a:pt x="146" y="394"/>
                    </a:lnTo>
                    <a:lnTo>
                      <a:pt x="146" y="387"/>
                    </a:lnTo>
                    <a:lnTo>
                      <a:pt x="146" y="387"/>
                    </a:lnTo>
                    <a:lnTo>
                      <a:pt x="146" y="377"/>
                    </a:lnTo>
                    <a:lnTo>
                      <a:pt x="150" y="366"/>
                    </a:lnTo>
                    <a:lnTo>
                      <a:pt x="152" y="364"/>
                    </a:lnTo>
                    <a:lnTo>
                      <a:pt x="164" y="355"/>
                    </a:lnTo>
                    <a:lnTo>
                      <a:pt x="170" y="349"/>
                    </a:lnTo>
                    <a:lnTo>
                      <a:pt x="173" y="347"/>
                    </a:lnTo>
                    <a:lnTo>
                      <a:pt x="181" y="340"/>
                    </a:lnTo>
                    <a:lnTo>
                      <a:pt x="188" y="336"/>
                    </a:lnTo>
                    <a:lnTo>
                      <a:pt x="190" y="333"/>
                    </a:lnTo>
                    <a:lnTo>
                      <a:pt x="195" y="333"/>
                    </a:lnTo>
                    <a:lnTo>
                      <a:pt x="197" y="333"/>
                    </a:lnTo>
                    <a:lnTo>
                      <a:pt x="204" y="333"/>
                    </a:lnTo>
                    <a:lnTo>
                      <a:pt x="210" y="333"/>
                    </a:lnTo>
                    <a:lnTo>
                      <a:pt x="212" y="336"/>
                    </a:lnTo>
                    <a:lnTo>
                      <a:pt x="217" y="340"/>
                    </a:lnTo>
                    <a:lnTo>
                      <a:pt x="219" y="340"/>
                    </a:lnTo>
                    <a:lnTo>
                      <a:pt x="224" y="340"/>
                    </a:lnTo>
                    <a:lnTo>
                      <a:pt x="228" y="342"/>
                    </a:lnTo>
                    <a:lnTo>
                      <a:pt x="230" y="344"/>
                    </a:lnTo>
                    <a:lnTo>
                      <a:pt x="239" y="349"/>
                    </a:lnTo>
                    <a:lnTo>
                      <a:pt x="241" y="351"/>
                    </a:lnTo>
                    <a:lnTo>
                      <a:pt x="252" y="349"/>
                    </a:lnTo>
                    <a:lnTo>
                      <a:pt x="263" y="344"/>
                    </a:lnTo>
                    <a:lnTo>
                      <a:pt x="270" y="342"/>
                    </a:lnTo>
                    <a:lnTo>
                      <a:pt x="274" y="340"/>
                    </a:lnTo>
                    <a:lnTo>
                      <a:pt x="286" y="336"/>
                    </a:lnTo>
                    <a:lnTo>
                      <a:pt x="292" y="336"/>
                    </a:lnTo>
                    <a:lnTo>
                      <a:pt x="314" y="336"/>
                    </a:lnTo>
                    <a:lnTo>
                      <a:pt x="314" y="333"/>
                    </a:lnTo>
                    <a:lnTo>
                      <a:pt x="319" y="327"/>
                    </a:lnTo>
                    <a:lnTo>
                      <a:pt x="323" y="321"/>
                    </a:lnTo>
                    <a:lnTo>
                      <a:pt x="325" y="317"/>
                    </a:lnTo>
                    <a:lnTo>
                      <a:pt x="327" y="317"/>
                    </a:lnTo>
                    <a:lnTo>
                      <a:pt x="332" y="314"/>
                    </a:lnTo>
                    <a:lnTo>
                      <a:pt x="337" y="308"/>
                    </a:lnTo>
                    <a:lnTo>
                      <a:pt x="339" y="301"/>
                    </a:lnTo>
                    <a:lnTo>
                      <a:pt x="343" y="297"/>
                    </a:lnTo>
                    <a:lnTo>
                      <a:pt x="350" y="293"/>
                    </a:lnTo>
                    <a:lnTo>
                      <a:pt x="354" y="284"/>
                    </a:lnTo>
                    <a:lnTo>
                      <a:pt x="358" y="280"/>
                    </a:lnTo>
                    <a:lnTo>
                      <a:pt x="365" y="275"/>
                    </a:lnTo>
                    <a:lnTo>
                      <a:pt x="374" y="273"/>
                    </a:lnTo>
                    <a:lnTo>
                      <a:pt x="383" y="271"/>
                    </a:lnTo>
                    <a:lnTo>
                      <a:pt x="389" y="273"/>
                    </a:lnTo>
                    <a:lnTo>
                      <a:pt x="407" y="273"/>
                    </a:lnTo>
                    <a:lnTo>
                      <a:pt x="428" y="275"/>
                    </a:lnTo>
                    <a:lnTo>
                      <a:pt x="432" y="273"/>
                    </a:lnTo>
                    <a:lnTo>
                      <a:pt x="434" y="269"/>
                    </a:lnTo>
                    <a:lnTo>
                      <a:pt x="436" y="269"/>
                    </a:lnTo>
                    <a:lnTo>
                      <a:pt x="441" y="258"/>
                    </a:lnTo>
                    <a:lnTo>
                      <a:pt x="447" y="252"/>
                    </a:lnTo>
                    <a:lnTo>
                      <a:pt x="458" y="243"/>
                    </a:lnTo>
                    <a:lnTo>
                      <a:pt x="461" y="241"/>
                    </a:lnTo>
                    <a:lnTo>
                      <a:pt x="469" y="239"/>
                    </a:lnTo>
                    <a:lnTo>
                      <a:pt x="480" y="239"/>
                    </a:lnTo>
                    <a:lnTo>
                      <a:pt x="482" y="239"/>
                    </a:lnTo>
                    <a:lnTo>
                      <a:pt x="487" y="232"/>
                    </a:lnTo>
                    <a:lnTo>
                      <a:pt x="487" y="228"/>
                    </a:lnTo>
                    <a:lnTo>
                      <a:pt x="487" y="224"/>
                    </a:lnTo>
                    <a:lnTo>
                      <a:pt x="487" y="219"/>
                    </a:lnTo>
                    <a:lnTo>
                      <a:pt x="489" y="215"/>
                    </a:lnTo>
                    <a:lnTo>
                      <a:pt x="496" y="209"/>
                    </a:lnTo>
                    <a:lnTo>
                      <a:pt x="496" y="209"/>
                    </a:lnTo>
                    <a:lnTo>
                      <a:pt x="498" y="207"/>
                    </a:lnTo>
                    <a:lnTo>
                      <a:pt x="505" y="205"/>
                    </a:lnTo>
                    <a:lnTo>
                      <a:pt x="516" y="205"/>
                    </a:lnTo>
                    <a:lnTo>
                      <a:pt x="520" y="205"/>
                    </a:lnTo>
                    <a:lnTo>
                      <a:pt x="525" y="202"/>
                    </a:lnTo>
                    <a:lnTo>
                      <a:pt x="529" y="198"/>
                    </a:lnTo>
                    <a:lnTo>
                      <a:pt x="529" y="198"/>
                    </a:lnTo>
                    <a:lnTo>
                      <a:pt x="531" y="196"/>
                    </a:lnTo>
                    <a:lnTo>
                      <a:pt x="534" y="189"/>
                    </a:lnTo>
                    <a:lnTo>
                      <a:pt x="536" y="185"/>
                    </a:lnTo>
                    <a:lnTo>
                      <a:pt x="542" y="176"/>
                    </a:lnTo>
                    <a:lnTo>
                      <a:pt x="542" y="170"/>
                    </a:lnTo>
                    <a:lnTo>
                      <a:pt x="544" y="163"/>
                    </a:lnTo>
                    <a:lnTo>
                      <a:pt x="542" y="159"/>
                    </a:lnTo>
                    <a:lnTo>
                      <a:pt x="542" y="155"/>
                    </a:lnTo>
                    <a:lnTo>
                      <a:pt x="536" y="151"/>
                    </a:lnTo>
                    <a:lnTo>
                      <a:pt x="536" y="149"/>
                    </a:lnTo>
                    <a:lnTo>
                      <a:pt x="536" y="146"/>
                    </a:lnTo>
                    <a:lnTo>
                      <a:pt x="534" y="125"/>
                    </a:lnTo>
                    <a:lnTo>
                      <a:pt x="536" y="118"/>
                    </a:lnTo>
                    <a:lnTo>
                      <a:pt x="536" y="116"/>
                    </a:lnTo>
                    <a:lnTo>
                      <a:pt x="538" y="114"/>
                    </a:lnTo>
                    <a:lnTo>
                      <a:pt x="542" y="107"/>
                    </a:lnTo>
                    <a:lnTo>
                      <a:pt x="544" y="103"/>
                    </a:lnTo>
                    <a:lnTo>
                      <a:pt x="554" y="95"/>
                    </a:lnTo>
                    <a:lnTo>
                      <a:pt x="560" y="90"/>
                    </a:lnTo>
                    <a:lnTo>
                      <a:pt x="578" y="84"/>
                    </a:lnTo>
                    <a:lnTo>
                      <a:pt x="589" y="82"/>
                    </a:lnTo>
                    <a:lnTo>
                      <a:pt x="600" y="80"/>
                    </a:lnTo>
                    <a:lnTo>
                      <a:pt x="606" y="80"/>
                    </a:lnTo>
                    <a:lnTo>
                      <a:pt x="606" y="80"/>
                    </a:lnTo>
                    <a:lnTo>
                      <a:pt x="609" y="77"/>
                    </a:lnTo>
                    <a:lnTo>
                      <a:pt x="606" y="73"/>
                    </a:lnTo>
                    <a:lnTo>
                      <a:pt x="606" y="71"/>
                    </a:lnTo>
                    <a:lnTo>
                      <a:pt x="604" y="66"/>
                    </a:lnTo>
                    <a:lnTo>
                      <a:pt x="602" y="66"/>
                    </a:lnTo>
                    <a:lnTo>
                      <a:pt x="600" y="62"/>
                    </a:lnTo>
                    <a:lnTo>
                      <a:pt x="598" y="60"/>
                    </a:lnTo>
                    <a:lnTo>
                      <a:pt x="591" y="58"/>
                    </a:lnTo>
                    <a:lnTo>
                      <a:pt x="589" y="58"/>
                    </a:lnTo>
                    <a:lnTo>
                      <a:pt x="589" y="58"/>
                    </a:lnTo>
                    <a:lnTo>
                      <a:pt x="575" y="58"/>
                    </a:lnTo>
                    <a:lnTo>
                      <a:pt x="562" y="58"/>
                    </a:lnTo>
                    <a:lnTo>
                      <a:pt x="560" y="58"/>
                    </a:lnTo>
                    <a:lnTo>
                      <a:pt x="558" y="60"/>
                    </a:lnTo>
                    <a:lnTo>
                      <a:pt x="554" y="60"/>
                    </a:lnTo>
                    <a:lnTo>
                      <a:pt x="551" y="60"/>
                    </a:lnTo>
                    <a:lnTo>
                      <a:pt x="549" y="58"/>
                    </a:lnTo>
                    <a:lnTo>
                      <a:pt x="547" y="53"/>
                    </a:lnTo>
                    <a:lnTo>
                      <a:pt x="542" y="52"/>
                    </a:lnTo>
                    <a:lnTo>
                      <a:pt x="538" y="50"/>
                    </a:lnTo>
                    <a:lnTo>
                      <a:pt x="531" y="47"/>
                    </a:lnTo>
                    <a:lnTo>
                      <a:pt x="529" y="43"/>
                    </a:lnTo>
                    <a:lnTo>
                      <a:pt x="525" y="39"/>
                    </a:lnTo>
                    <a:lnTo>
                      <a:pt x="525" y="34"/>
                    </a:lnTo>
                    <a:lnTo>
                      <a:pt x="525" y="28"/>
                    </a:lnTo>
                    <a:lnTo>
                      <a:pt x="523" y="2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Freeform 183">
                <a:extLst>
                  <a:ext uri="{FF2B5EF4-FFF2-40B4-BE49-F238E27FC236}">
                    <a16:creationId xmlns:a16="http://schemas.microsoft.com/office/drawing/2014/main" id="{12301715-42A5-4F1B-93E2-D94B15A9392B}"/>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184">
                <a:extLst>
                  <a:ext uri="{FF2B5EF4-FFF2-40B4-BE49-F238E27FC236}">
                    <a16:creationId xmlns:a16="http://schemas.microsoft.com/office/drawing/2014/main" id="{ECFB4B91-B9E2-4C7B-9961-BBE431BE0373}"/>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Freeform 185">
                <a:extLst>
                  <a:ext uri="{FF2B5EF4-FFF2-40B4-BE49-F238E27FC236}">
                    <a16:creationId xmlns:a16="http://schemas.microsoft.com/office/drawing/2014/main" id="{B9B3E21D-B87C-470A-A4B2-D29CC1D30E25}"/>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186">
                <a:extLst>
                  <a:ext uri="{FF2B5EF4-FFF2-40B4-BE49-F238E27FC236}">
                    <a16:creationId xmlns:a16="http://schemas.microsoft.com/office/drawing/2014/main" id="{8364ECE9-4235-4F05-B0FF-A14BECD146B8}"/>
                  </a:ext>
                </a:extLst>
              </p:cNvPr>
              <p:cNvSpPr>
                <a:spLocks/>
              </p:cNvSpPr>
              <p:nvPr/>
            </p:nvSpPr>
            <p:spPr bwMode="auto">
              <a:xfrm>
                <a:off x="5378" y="2495"/>
                <a:ext cx="226" cy="453"/>
              </a:xfrm>
              <a:custGeom>
                <a:avLst/>
                <a:gdLst>
                  <a:gd name="T0" fmla="*/ 170 w 226"/>
                  <a:gd name="T1" fmla="*/ 170 h 453"/>
                  <a:gd name="T2" fmla="*/ 160 w 226"/>
                  <a:gd name="T3" fmla="*/ 152 h 453"/>
                  <a:gd name="T4" fmla="*/ 153 w 226"/>
                  <a:gd name="T5" fmla="*/ 138 h 453"/>
                  <a:gd name="T6" fmla="*/ 137 w 226"/>
                  <a:gd name="T7" fmla="*/ 97 h 453"/>
                  <a:gd name="T8" fmla="*/ 139 w 226"/>
                  <a:gd name="T9" fmla="*/ 92 h 453"/>
                  <a:gd name="T10" fmla="*/ 124 w 226"/>
                  <a:gd name="T11" fmla="*/ 77 h 453"/>
                  <a:gd name="T12" fmla="*/ 99 w 226"/>
                  <a:gd name="T13" fmla="*/ 67 h 453"/>
                  <a:gd name="T14" fmla="*/ 74 w 226"/>
                  <a:gd name="T15" fmla="*/ 63 h 453"/>
                  <a:gd name="T16" fmla="*/ 48 w 226"/>
                  <a:gd name="T17" fmla="*/ 39 h 453"/>
                  <a:gd name="T18" fmla="*/ 38 w 226"/>
                  <a:gd name="T19" fmla="*/ 28 h 453"/>
                  <a:gd name="T20" fmla="*/ 32 w 226"/>
                  <a:gd name="T21" fmla="*/ 15 h 453"/>
                  <a:gd name="T22" fmla="*/ 5 w 226"/>
                  <a:gd name="T23" fmla="*/ 2 h 453"/>
                  <a:gd name="T24" fmla="*/ 3 w 226"/>
                  <a:gd name="T25" fmla="*/ 43 h 453"/>
                  <a:gd name="T26" fmla="*/ 7 w 226"/>
                  <a:gd name="T27" fmla="*/ 56 h 453"/>
                  <a:gd name="T28" fmla="*/ 21 w 226"/>
                  <a:gd name="T29" fmla="*/ 86 h 453"/>
                  <a:gd name="T30" fmla="*/ 32 w 226"/>
                  <a:gd name="T31" fmla="*/ 101 h 453"/>
                  <a:gd name="T32" fmla="*/ 52 w 226"/>
                  <a:gd name="T33" fmla="*/ 125 h 453"/>
                  <a:gd name="T34" fmla="*/ 59 w 226"/>
                  <a:gd name="T35" fmla="*/ 140 h 453"/>
                  <a:gd name="T36" fmla="*/ 77 w 226"/>
                  <a:gd name="T37" fmla="*/ 154 h 453"/>
                  <a:gd name="T38" fmla="*/ 88 w 226"/>
                  <a:gd name="T39" fmla="*/ 183 h 453"/>
                  <a:gd name="T40" fmla="*/ 90 w 226"/>
                  <a:gd name="T41" fmla="*/ 187 h 453"/>
                  <a:gd name="T42" fmla="*/ 97 w 226"/>
                  <a:gd name="T43" fmla="*/ 206 h 453"/>
                  <a:gd name="T44" fmla="*/ 97 w 226"/>
                  <a:gd name="T45" fmla="*/ 256 h 453"/>
                  <a:gd name="T46" fmla="*/ 99 w 226"/>
                  <a:gd name="T47" fmla="*/ 299 h 453"/>
                  <a:gd name="T48" fmla="*/ 101 w 226"/>
                  <a:gd name="T49" fmla="*/ 329 h 453"/>
                  <a:gd name="T50" fmla="*/ 112 w 226"/>
                  <a:gd name="T51" fmla="*/ 352 h 453"/>
                  <a:gd name="T52" fmla="*/ 135 w 226"/>
                  <a:gd name="T53" fmla="*/ 382 h 453"/>
                  <a:gd name="T54" fmla="*/ 155 w 226"/>
                  <a:gd name="T55" fmla="*/ 412 h 453"/>
                  <a:gd name="T56" fmla="*/ 168 w 226"/>
                  <a:gd name="T57" fmla="*/ 429 h 453"/>
                  <a:gd name="T58" fmla="*/ 195 w 226"/>
                  <a:gd name="T59" fmla="*/ 449 h 453"/>
                  <a:gd name="T60" fmla="*/ 213 w 226"/>
                  <a:gd name="T61" fmla="*/ 451 h 453"/>
                  <a:gd name="T62" fmla="*/ 213 w 226"/>
                  <a:gd name="T63" fmla="*/ 418 h 453"/>
                  <a:gd name="T64" fmla="*/ 220 w 226"/>
                  <a:gd name="T65" fmla="*/ 382 h 453"/>
                  <a:gd name="T66" fmla="*/ 220 w 226"/>
                  <a:gd name="T67" fmla="*/ 356 h 453"/>
                  <a:gd name="T68" fmla="*/ 216 w 226"/>
                  <a:gd name="T69" fmla="*/ 329 h 453"/>
                  <a:gd name="T70" fmla="*/ 206 w 226"/>
                  <a:gd name="T71" fmla="*/ 311 h 453"/>
                  <a:gd name="T72" fmla="*/ 200 w 226"/>
                  <a:gd name="T73" fmla="*/ 286 h 453"/>
                  <a:gd name="T74" fmla="*/ 209 w 226"/>
                  <a:gd name="T75" fmla="*/ 268 h 453"/>
                  <a:gd name="T76" fmla="*/ 220 w 226"/>
                  <a:gd name="T77" fmla="*/ 262 h 453"/>
                  <a:gd name="T78" fmla="*/ 226 w 226"/>
                  <a:gd name="T79" fmla="*/ 236 h 453"/>
                  <a:gd name="T80" fmla="*/ 216 w 226"/>
                  <a:gd name="T81" fmla="*/ 224 h 453"/>
                  <a:gd name="T82" fmla="*/ 202 w 226"/>
                  <a:gd name="T83" fmla="*/ 219 h 453"/>
                  <a:gd name="T84" fmla="*/ 188 w 226"/>
                  <a:gd name="T85" fmla="*/ 225 h 453"/>
                  <a:gd name="T86" fmla="*/ 175 w 226"/>
                  <a:gd name="T87" fmla="*/ 221 h 453"/>
                  <a:gd name="T88" fmla="*/ 168 w 226"/>
                  <a:gd name="T89" fmla="*/ 19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 h="453">
                    <a:moveTo>
                      <a:pt x="170" y="174"/>
                    </a:moveTo>
                    <a:lnTo>
                      <a:pt x="170" y="174"/>
                    </a:lnTo>
                    <a:lnTo>
                      <a:pt x="170" y="170"/>
                    </a:lnTo>
                    <a:lnTo>
                      <a:pt x="168" y="165"/>
                    </a:lnTo>
                    <a:lnTo>
                      <a:pt x="162" y="157"/>
                    </a:lnTo>
                    <a:lnTo>
                      <a:pt x="160" y="152"/>
                    </a:lnTo>
                    <a:lnTo>
                      <a:pt x="157" y="149"/>
                    </a:lnTo>
                    <a:lnTo>
                      <a:pt x="153" y="142"/>
                    </a:lnTo>
                    <a:lnTo>
                      <a:pt x="153" y="138"/>
                    </a:lnTo>
                    <a:lnTo>
                      <a:pt x="150" y="122"/>
                    </a:lnTo>
                    <a:lnTo>
                      <a:pt x="142" y="99"/>
                    </a:lnTo>
                    <a:lnTo>
                      <a:pt x="137" y="97"/>
                    </a:lnTo>
                    <a:lnTo>
                      <a:pt x="139" y="95"/>
                    </a:lnTo>
                    <a:lnTo>
                      <a:pt x="139" y="95"/>
                    </a:lnTo>
                    <a:lnTo>
                      <a:pt x="139" y="92"/>
                    </a:lnTo>
                    <a:lnTo>
                      <a:pt x="137" y="90"/>
                    </a:lnTo>
                    <a:lnTo>
                      <a:pt x="132" y="86"/>
                    </a:lnTo>
                    <a:lnTo>
                      <a:pt x="124" y="77"/>
                    </a:lnTo>
                    <a:lnTo>
                      <a:pt x="112" y="69"/>
                    </a:lnTo>
                    <a:lnTo>
                      <a:pt x="106" y="67"/>
                    </a:lnTo>
                    <a:lnTo>
                      <a:pt x="99" y="67"/>
                    </a:lnTo>
                    <a:lnTo>
                      <a:pt x="90" y="67"/>
                    </a:lnTo>
                    <a:lnTo>
                      <a:pt x="83" y="65"/>
                    </a:lnTo>
                    <a:lnTo>
                      <a:pt x="74" y="63"/>
                    </a:lnTo>
                    <a:lnTo>
                      <a:pt x="68" y="56"/>
                    </a:lnTo>
                    <a:lnTo>
                      <a:pt x="56" y="47"/>
                    </a:lnTo>
                    <a:lnTo>
                      <a:pt x="48" y="39"/>
                    </a:lnTo>
                    <a:lnTo>
                      <a:pt x="43" y="37"/>
                    </a:lnTo>
                    <a:lnTo>
                      <a:pt x="38" y="33"/>
                    </a:lnTo>
                    <a:lnTo>
                      <a:pt x="38" y="28"/>
                    </a:lnTo>
                    <a:lnTo>
                      <a:pt x="36" y="22"/>
                    </a:lnTo>
                    <a:lnTo>
                      <a:pt x="34" y="20"/>
                    </a:lnTo>
                    <a:lnTo>
                      <a:pt x="32" y="15"/>
                    </a:lnTo>
                    <a:lnTo>
                      <a:pt x="16" y="4"/>
                    </a:lnTo>
                    <a:lnTo>
                      <a:pt x="12" y="2"/>
                    </a:lnTo>
                    <a:lnTo>
                      <a:pt x="5" y="2"/>
                    </a:lnTo>
                    <a:lnTo>
                      <a:pt x="0" y="0"/>
                    </a:lnTo>
                    <a:lnTo>
                      <a:pt x="0" y="24"/>
                    </a:lnTo>
                    <a:lnTo>
                      <a:pt x="3" y="43"/>
                    </a:lnTo>
                    <a:lnTo>
                      <a:pt x="3" y="50"/>
                    </a:lnTo>
                    <a:lnTo>
                      <a:pt x="7" y="52"/>
                    </a:lnTo>
                    <a:lnTo>
                      <a:pt x="7" y="56"/>
                    </a:lnTo>
                    <a:lnTo>
                      <a:pt x="12" y="71"/>
                    </a:lnTo>
                    <a:lnTo>
                      <a:pt x="14" y="75"/>
                    </a:lnTo>
                    <a:lnTo>
                      <a:pt x="21" y="86"/>
                    </a:lnTo>
                    <a:lnTo>
                      <a:pt x="21" y="88"/>
                    </a:lnTo>
                    <a:lnTo>
                      <a:pt x="25" y="92"/>
                    </a:lnTo>
                    <a:lnTo>
                      <a:pt x="32" y="101"/>
                    </a:lnTo>
                    <a:lnTo>
                      <a:pt x="45" y="118"/>
                    </a:lnTo>
                    <a:lnTo>
                      <a:pt x="50" y="118"/>
                    </a:lnTo>
                    <a:lnTo>
                      <a:pt x="52" y="125"/>
                    </a:lnTo>
                    <a:lnTo>
                      <a:pt x="56" y="129"/>
                    </a:lnTo>
                    <a:lnTo>
                      <a:pt x="56" y="133"/>
                    </a:lnTo>
                    <a:lnTo>
                      <a:pt x="59" y="140"/>
                    </a:lnTo>
                    <a:lnTo>
                      <a:pt x="61" y="142"/>
                    </a:lnTo>
                    <a:lnTo>
                      <a:pt x="74" y="152"/>
                    </a:lnTo>
                    <a:lnTo>
                      <a:pt x="77" y="154"/>
                    </a:lnTo>
                    <a:lnTo>
                      <a:pt x="81" y="165"/>
                    </a:lnTo>
                    <a:lnTo>
                      <a:pt x="83" y="176"/>
                    </a:lnTo>
                    <a:lnTo>
                      <a:pt x="88" y="183"/>
                    </a:lnTo>
                    <a:lnTo>
                      <a:pt x="88" y="183"/>
                    </a:lnTo>
                    <a:lnTo>
                      <a:pt x="90" y="183"/>
                    </a:lnTo>
                    <a:lnTo>
                      <a:pt x="90" y="187"/>
                    </a:lnTo>
                    <a:lnTo>
                      <a:pt x="92" y="189"/>
                    </a:lnTo>
                    <a:lnTo>
                      <a:pt x="94" y="195"/>
                    </a:lnTo>
                    <a:lnTo>
                      <a:pt x="97" y="206"/>
                    </a:lnTo>
                    <a:lnTo>
                      <a:pt x="97" y="217"/>
                    </a:lnTo>
                    <a:lnTo>
                      <a:pt x="97" y="236"/>
                    </a:lnTo>
                    <a:lnTo>
                      <a:pt x="97" y="256"/>
                    </a:lnTo>
                    <a:lnTo>
                      <a:pt x="97" y="277"/>
                    </a:lnTo>
                    <a:lnTo>
                      <a:pt x="99" y="283"/>
                    </a:lnTo>
                    <a:lnTo>
                      <a:pt x="99" y="299"/>
                    </a:lnTo>
                    <a:lnTo>
                      <a:pt x="101" y="320"/>
                    </a:lnTo>
                    <a:lnTo>
                      <a:pt x="101" y="326"/>
                    </a:lnTo>
                    <a:lnTo>
                      <a:pt x="101" y="329"/>
                    </a:lnTo>
                    <a:lnTo>
                      <a:pt x="104" y="337"/>
                    </a:lnTo>
                    <a:lnTo>
                      <a:pt x="108" y="345"/>
                    </a:lnTo>
                    <a:lnTo>
                      <a:pt x="112" y="352"/>
                    </a:lnTo>
                    <a:lnTo>
                      <a:pt x="117" y="361"/>
                    </a:lnTo>
                    <a:lnTo>
                      <a:pt x="121" y="365"/>
                    </a:lnTo>
                    <a:lnTo>
                      <a:pt x="135" y="382"/>
                    </a:lnTo>
                    <a:lnTo>
                      <a:pt x="144" y="404"/>
                    </a:lnTo>
                    <a:lnTo>
                      <a:pt x="148" y="406"/>
                    </a:lnTo>
                    <a:lnTo>
                      <a:pt x="155" y="412"/>
                    </a:lnTo>
                    <a:lnTo>
                      <a:pt x="162" y="420"/>
                    </a:lnTo>
                    <a:lnTo>
                      <a:pt x="164" y="425"/>
                    </a:lnTo>
                    <a:lnTo>
                      <a:pt x="168" y="429"/>
                    </a:lnTo>
                    <a:lnTo>
                      <a:pt x="180" y="440"/>
                    </a:lnTo>
                    <a:lnTo>
                      <a:pt x="188" y="447"/>
                    </a:lnTo>
                    <a:lnTo>
                      <a:pt x="195" y="449"/>
                    </a:lnTo>
                    <a:lnTo>
                      <a:pt x="206" y="453"/>
                    </a:lnTo>
                    <a:lnTo>
                      <a:pt x="206" y="453"/>
                    </a:lnTo>
                    <a:lnTo>
                      <a:pt x="213" y="451"/>
                    </a:lnTo>
                    <a:lnTo>
                      <a:pt x="213" y="447"/>
                    </a:lnTo>
                    <a:lnTo>
                      <a:pt x="213" y="438"/>
                    </a:lnTo>
                    <a:lnTo>
                      <a:pt x="213" y="418"/>
                    </a:lnTo>
                    <a:lnTo>
                      <a:pt x="218" y="404"/>
                    </a:lnTo>
                    <a:lnTo>
                      <a:pt x="220" y="393"/>
                    </a:lnTo>
                    <a:lnTo>
                      <a:pt x="220" y="382"/>
                    </a:lnTo>
                    <a:lnTo>
                      <a:pt x="220" y="374"/>
                    </a:lnTo>
                    <a:lnTo>
                      <a:pt x="220" y="365"/>
                    </a:lnTo>
                    <a:lnTo>
                      <a:pt x="220" y="356"/>
                    </a:lnTo>
                    <a:lnTo>
                      <a:pt x="220" y="350"/>
                    </a:lnTo>
                    <a:lnTo>
                      <a:pt x="220" y="341"/>
                    </a:lnTo>
                    <a:lnTo>
                      <a:pt x="216" y="329"/>
                    </a:lnTo>
                    <a:lnTo>
                      <a:pt x="213" y="324"/>
                    </a:lnTo>
                    <a:lnTo>
                      <a:pt x="211" y="320"/>
                    </a:lnTo>
                    <a:lnTo>
                      <a:pt x="206" y="311"/>
                    </a:lnTo>
                    <a:lnTo>
                      <a:pt x="202" y="309"/>
                    </a:lnTo>
                    <a:lnTo>
                      <a:pt x="200" y="299"/>
                    </a:lnTo>
                    <a:lnTo>
                      <a:pt x="200" y="286"/>
                    </a:lnTo>
                    <a:lnTo>
                      <a:pt x="202" y="281"/>
                    </a:lnTo>
                    <a:lnTo>
                      <a:pt x="206" y="273"/>
                    </a:lnTo>
                    <a:lnTo>
                      <a:pt x="209" y="268"/>
                    </a:lnTo>
                    <a:lnTo>
                      <a:pt x="216" y="268"/>
                    </a:lnTo>
                    <a:lnTo>
                      <a:pt x="218" y="266"/>
                    </a:lnTo>
                    <a:lnTo>
                      <a:pt x="220" y="262"/>
                    </a:lnTo>
                    <a:lnTo>
                      <a:pt x="222" y="253"/>
                    </a:lnTo>
                    <a:lnTo>
                      <a:pt x="226" y="245"/>
                    </a:lnTo>
                    <a:lnTo>
                      <a:pt x="226" y="236"/>
                    </a:lnTo>
                    <a:lnTo>
                      <a:pt x="224" y="230"/>
                    </a:lnTo>
                    <a:lnTo>
                      <a:pt x="220" y="225"/>
                    </a:lnTo>
                    <a:lnTo>
                      <a:pt x="216" y="224"/>
                    </a:lnTo>
                    <a:lnTo>
                      <a:pt x="211" y="221"/>
                    </a:lnTo>
                    <a:lnTo>
                      <a:pt x="206" y="219"/>
                    </a:lnTo>
                    <a:lnTo>
                      <a:pt x="202" y="219"/>
                    </a:lnTo>
                    <a:lnTo>
                      <a:pt x="195" y="221"/>
                    </a:lnTo>
                    <a:lnTo>
                      <a:pt x="191" y="224"/>
                    </a:lnTo>
                    <a:lnTo>
                      <a:pt x="188" y="225"/>
                    </a:lnTo>
                    <a:lnTo>
                      <a:pt x="182" y="225"/>
                    </a:lnTo>
                    <a:lnTo>
                      <a:pt x="180" y="224"/>
                    </a:lnTo>
                    <a:lnTo>
                      <a:pt x="175" y="221"/>
                    </a:lnTo>
                    <a:lnTo>
                      <a:pt x="170" y="217"/>
                    </a:lnTo>
                    <a:lnTo>
                      <a:pt x="170" y="206"/>
                    </a:lnTo>
                    <a:lnTo>
                      <a:pt x="168" y="197"/>
                    </a:lnTo>
                    <a:lnTo>
                      <a:pt x="170" y="187"/>
                    </a:lnTo>
                    <a:lnTo>
                      <a:pt x="170" y="174"/>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Freeform 187">
                <a:extLst>
                  <a:ext uri="{FF2B5EF4-FFF2-40B4-BE49-F238E27FC236}">
                    <a16:creationId xmlns:a16="http://schemas.microsoft.com/office/drawing/2014/main" id="{DE33176E-660B-442C-8D57-412B640F02EB}"/>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188">
                <a:extLst>
                  <a:ext uri="{FF2B5EF4-FFF2-40B4-BE49-F238E27FC236}">
                    <a16:creationId xmlns:a16="http://schemas.microsoft.com/office/drawing/2014/main" id="{2FDA0FF4-944E-4CEC-8A3C-DD477A2E76D6}"/>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Freeform 189">
                <a:extLst>
                  <a:ext uri="{FF2B5EF4-FFF2-40B4-BE49-F238E27FC236}">
                    <a16:creationId xmlns:a16="http://schemas.microsoft.com/office/drawing/2014/main" id="{7128F35C-4D5D-4B05-A4CE-5BF5C9CD2A56}"/>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190">
                <a:extLst>
                  <a:ext uri="{FF2B5EF4-FFF2-40B4-BE49-F238E27FC236}">
                    <a16:creationId xmlns:a16="http://schemas.microsoft.com/office/drawing/2014/main" id="{AE75C3B9-9EF9-4478-BE4C-D16294BAC266}"/>
                  </a:ext>
                </a:extLst>
              </p:cNvPr>
              <p:cNvSpPr>
                <a:spLocks/>
              </p:cNvSpPr>
              <p:nvPr/>
            </p:nvSpPr>
            <p:spPr bwMode="auto">
              <a:xfrm>
                <a:off x="6483" y="1068"/>
                <a:ext cx="409" cy="548"/>
              </a:xfrm>
              <a:custGeom>
                <a:avLst/>
                <a:gdLst>
                  <a:gd name="T0" fmla="*/ 409 w 409"/>
                  <a:gd name="T1" fmla="*/ 47 h 548"/>
                  <a:gd name="T2" fmla="*/ 328 w 409"/>
                  <a:gd name="T3" fmla="*/ 26 h 548"/>
                  <a:gd name="T4" fmla="*/ 303 w 409"/>
                  <a:gd name="T5" fmla="*/ 4 h 548"/>
                  <a:gd name="T6" fmla="*/ 274 w 409"/>
                  <a:gd name="T7" fmla="*/ 4 h 548"/>
                  <a:gd name="T8" fmla="*/ 231 w 409"/>
                  <a:gd name="T9" fmla="*/ 7 h 548"/>
                  <a:gd name="T10" fmla="*/ 214 w 409"/>
                  <a:gd name="T11" fmla="*/ 17 h 548"/>
                  <a:gd name="T12" fmla="*/ 209 w 409"/>
                  <a:gd name="T13" fmla="*/ 35 h 548"/>
                  <a:gd name="T14" fmla="*/ 220 w 409"/>
                  <a:gd name="T15" fmla="*/ 47 h 548"/>
                  <a:gd name="T16" fmla="*/ 204 w 409"/>
                  <a:gd name="T17" fmla="*/ 71 h 548"/>
                  <a:gd name="T18" fmla="*/ 200 w 409"/>
                  <a:gd name="T19" fmla="*/ 101 h 548"/>
                  <a:gd name="T20" fmla="*/ 191 w 409"/>
                  <a:gd name="T21" fmla="*/ 127 h 548"/>
                  <a:gd name="T22" fmla="*/ 211 w 409"/>
                  <a:gd name="T23" fmla="*/ 144 h 548"/>
                  <a:gd name="T24" fmla="*/ 220 w 409"/>
                  <a:gd name="T25" fmla="*/ 153 h 548"/>
                  <a:gd name="T26" fmla="*/ 202 w 409"/>
                  <a:gd name="T27" fmla="*/ 166 h 548"/>
                  <a:gd name="T28" fmla="*/ 191 w 409"/>
                  <a:gd name="T29" fmla="*/ 198 h 548"/>
                  <a:gd name="T30" fmla="*/ 200 w 409"/>
                  <a:gd name="T31" fmla="*/ 267 h 548"/>
                  <a:gd name="T32" fmla="*/ 189 w 409"/>
                  <a:gd name="T33" fmla="*/ 290 h 548"/>
                  <a:gd name="T34" fmla="*/ 162 w 409"/>
                  <a:gd name="T35" fmla="*/ 299 h 548"/>
                  <a:gd name="T36" fmla="*/ 142 w 409"/>
                  <a:gd name="T37" fmla="*/ 336 h 548"/>
                  <a:gd name="T38" fmla="*/ 104 w 409"/>
                  <a:gd name="T39" fmla="*/ 344 h 548"/>
                  <a:gd name="T40" fmla="*/ 70 w 409"/>
                  <a:gd name="T41" fmla="*/ 365 h 548"/>
                  <a:gd name="T42" fmla="*/ 52 w 409"/>
                  <a:gd name="T43" fmla="*/ 381 h 548"/>
                  <a:gd name="T44" fmla="*/ 34 w 409"/>
                  <a:gd name="T45" fmla="*/ 365 h 548"/>
                  <a:gd name="T46" fmla="*/ 9 w 409"/>
                  <a:gd name="T47" fmla="*/ 368 h 548"/>
                  <a:gd name="T48" fmla="*/ 3 w 409"/>
                  <a:gd name="T49" fmla="*/ 396 h 548"/>
                  <a:gd name="T50" fmla="*/ 16 w 409"/>
                  <a:gd name="T51" fmla="*/ 417 h 548"/>
                  <a:gd name="T52" fmla="*/ 59 w 409"/>
                  <a:gd name="T53" fmla="*/ 421 h 548"/>
                  <a:gd name="T54" fmla="*/ 88 w 409"/>
                  <a:gd name="T55" fmla="*/ 426 h 548"/>
                  <a:gd name="T56" fmla="*/ 92 w 409"/>
                  <a:gd name="T57" fmla="*/ 454 h 548"/>
                  <a:gd name="T58" fmla="*/ 99 w 409"/>
                  <a:gd name="T59" fmla="*/ 493 h 548"/>
                  <a:gd name="T60" fmla="*/ 92 w 409"/>
                  <a:gd name="T61" fmla="*/ 507 h 548"/>
                  <a:gd name="T62" fmla="*/ 106 w 409"/>
                  <a:gd name="T63" fmla="*/ 529 h 548"/>
                  <a:gd name="T64" fmla="*/ 124 w 409"/>
                  <a:gd name="T65" fmla="*/ 542 h 548"/>
                  <a:gd name="T66" fmla="*/ 158 w 409"/>
                  <a:gd name="T67" fmla="*/ 538 h 548"/>
                  <a:gd name="T68" fmla="*/ 173 w 409"/>
                  <a:gd name="T69" fmla="*/ 548 h 548"/>
                  <a:gd name="T70" fmla="*/ 196 w 409"/>
                  <a:gd name="T71" fmla="*/ 542 h 548"/>
                  <a:gd name="T72" fmla="*/ 229 w 409"/>
                  <a:gd name="T73" fmla="*/ 529 h 548"/>
                  <a:gd name="T74" fmla="*/ 243 w 409"/>
                  <a:gd name="T75" fmla="*/ 538 h 548"/>
                  <a:gd name="T76" fmla="*/ 263 w 409"/>
                  <a:gd name="T77" fmla="*/ 547 h 548"/>
                  <a:gd name="T78" fmla="*/ 297 w 409"/>
                  <a:gd name="T79" fmla="*/ 536 h 548"/>
                  <a:gd name="T80" fmla="*/ 326 w 409"/>
                  <a:gd name="T81" fmla="*/ 527 h 548"/>
                  <a:gd name="T82" fmla="*/ 333 w 409"/>
                  <a:gd name="T83" fmla="*/ 499 h 548"/>
                  <a:gd name="T84" fmla="*/ 319 w 409"/>
                  <a:gd name="T85" fmla="*/ 456 h 548"/>
                  <a:gd name="T86" fmla="*/ 315 w 409"/>
                  <a:gd name="T87" fmla="*/ 394 h 548"/>
                  <a:gd name="T88" fmla="*/ 299 w 409"/>
                  <a:gd name="T89" fmla="*/ 374 h 548"/>
                  <a:gd name="T90" fmla="*/ 285 w 409"/>
                  <a:gd name="T91" fmla="*/ 353 h 548"/>
                  <a:gd name="T92" fmla="*/ 281 w 409"/>
                  <a:gd name="T93" fmla="*/ 333 h 548"/>
                  <a:gd name="T94" fmla="*/ 290 w 409"/>
                  <a:gd name="T95" fmla="*/ 314 h 548"/>
                  <a:gd name="T96" fmla="*/ 263 w 409"/>
                  <a:gd name="T97" fmla="*/ 306 h 548"/>
                  <a:gd name="T98" fmla="*/ 243 w 409"/>
                  <a:gd name="T99" fmla="*/ 284 h 548"/>
                  <a:gd name="T100" fmla="*/ 241 w 409"/>
                  <a:gd name="T101" fmla="*/ 260 h 548"/>
                  <a:gd name="T102" fmla="*/ 252 w 409"/>
                  <a:gd name="T103" fmla="*/ 241 h 548"/>
                  <a:gd name="T104" fmla="*/ 279 w 409"/>
                  <a:gd name="T105" fmla="*/ 204 h 548"/>
                  <a:gd name="T106" fmla="*/ 303 w 409"/>
                  <a:gd name="T107" fmla="*/ 189 h 548"/>
                  <a:gd name="T108" fmla="*/ 281 w 409"/>
                  <a:gd name="T109" fmla="*/ 164 h 548"/>
                  <a:gd name="T110" fmla="*/ 256 w 409"/>
                  <a:gd name="T111" fmla="*/ 153 h 548"/>
                  <a:gd name="T112" fmla="*/ 247 w 409"/>
                  <a:gd name="T113" fmla="*/ 132 h 548"/>
                  <a:gd name="T114" fmla="*/ 252 w 409"/>
                  <a:gd name="T115" fmla="*/ 95 h 548"/>
                  <a:gd name="T116" fmla="*/ 265 w 409"/>
                  <a:gd name="T117" fmla="*/ 80 h 548"/>
                  <a:gd name="T118" fmla="*/ 310 w 409"/>
                  <a:gd name="T119" fmla="*/ 103 h 548"/>
                  <a:gd name="T120" fmla="*/ 339 w 409"/>
                  <a:gd name="T121" fmla="*/ 114 h 548"/>
                  <a:gd name="T122" fmla="*/ 378 w 409"/>
                  <a:gd name="T123" fmla="*/ 97 h 548"/>
                  <a:gd name="T124" fmla="*/ 384 w 409"/>
                  <a:gd name="T125" fmla="*/ 7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548">
                    <a:moveTo>
                      <a:pt x="404" y="56"/>
                    </a:moveTo>
                    <a:lnTo>
                      <a:pt x="404" y="56"/>
                    </a:lnTo>
                    <a:lnTo>
                      <a:pt x="409" y="49"/>
                    </a:lnTo>
                    <a:lnTo>
                      <a:pt x="409" y="47"/>
                    </a:lnTo>
                    <a:lnTo>
                      <a:pt x="409" y="47"/>
                    </a:lnTo>
                    <a:lnTo>
                      <a:pt x="389" y="43"/>
                    </a:lnTo>
                    <a:lnTo>
                      <a:pt x="371" y="41"/>
                    </a:lnTo>
                    <a:lnTo>
                      <a:pt x="364" y="41"/>
                    </a:lnTo>
                    <a:lnTo>
                      <a:pt x="346" y="35"/>
                    </a:lnTo>
                    <a:lnTo>
                      <a:pt x="328" y="26"/>
                    </a:lnTo>
                    <a:lnTo>
                      <a:pt x="326" y="24"/>
                    </a:lnTo>
                    <a:lnTo>
                      <a:pt x="321" y="22"/>
                    </a:lnTo>
                    <a:lnTo>
                      <a:pt x="312" y="11"/>
                    </a:lnTo>
                    <a:lnTo>
                      <a:pt x="305" y="7"/>
                    </a:lnTo>
                    <a:lnTo>
                      <a:pt x="303" y="4"/>
                    </a:lnTo>
                    <a:lnTo>
                      <a:pt x="297" y="2"/>
                    </a:lnTo>
                    <a:lnTo>
                      <a:pt x="281" y="0"/>
                    </a:lnTo>
                    <a:lnTo>
                      <a:pt x="281" y="2"/>
                    </a:lnTo>
                    <a:lnTo>
                      <a:pt x="279" y="4"/>
                    </a:lnTo>
                    <a:lnTo>
                      <a:pt x="274" y="4"/>
                    </a:lnTo>
                    <a:lnTo>
                      <a:pt x="270" y="4"/>
                    </a:lnTo>
                    <a:lnTo>
                      <a:pt x="265" y="7"/>
                    </a:lnTo>
                    <a:lnTo>
                      <a:pt x="249" y="7"/>
                    </a:lnTo>
                    <a:lnTo>
                      <a:pt x="234" y="7"/>
                    </a:lnTo>
                    <a:lnTo>
                      <a:pt x="231" y="7"/>
                    </a:lnTo>
                    <a:lnTo>
                      <a:pt x="231" y="7"/>
                    </a:lnTo>
                    <a:lnTo>
                      <a:pt x="225" y="7"/>
                    </a:lnTo>
                    <a:lnTo>
                      <a:pt x="218" y="11"/>
                    </a:lnTo>
                    <a:lnTo>
                      <a:pt x="216" y="15"/>
                    </a:lnTo>
                    <a:lnTo>
                      <a:pt x="214" y="17"/>
                    </a:lnTo>
                    <a:lnTo>
                      <a:pt x="214" y="17"/>
                    </a:lnTo>
                    <a:lnTo>
                      <a:pt x="209" y="17"/>
                    </a:lnTo>
                    <a:lnTo>
                      <a:pt x="209" y="20"/>
                    </a:lnTo>
                    <a:lnTo>
                      <a:pt x="209" y="22"/>
                    </a:lnTo>
                    <a:lnTo>
                      <a:pt x="209" y="35"/>
                    </a:lnTo>
                    <a:lnTo>
                      <a:pt x="211" y="35"/>
                    </a:lnTo>
                    <a:lnTo>
                      <a:pt x="216" y="37"/>
                    </a:lnTo>
                    <a:lnTo>
                      <a:pt x="218" y="41"/>
                    </a:lnTo>
                    <a:lnTo>
                      <a:pt x="220" y="43"/>
                    </a:lnTo>
                    <a:lnTo>
                      <a:pt x="220" y="47"/>
                    </a:lnTo>
                    <a:lnTo>
                      <a:pt x="218" y="52"/>
                    </a:lnTo>
                    <a:lnTo>
                      <a:pt x="214" y="63"/>
                    </a:lnTo>
                    <a:lnTo>
                      <a:pt x="211" y="67"/>
                    </a:lnTo>
                    <a:lnTo>
                      <a:pt x="209" y="67"/>
                    </a:lnTo>
                    <a:lnTo>
                      <a:pt x="204" y="71"/>
                    </a:lnTo>
                    <a:lnTo>
                      <a:pt x="200" y="71"/>
                    </a:lnTo>
                    <a:lnTo>
                      <a:pt x="202" y="73"/>
                    </a:lnTo>
                    <a:lnTo>
                      <a:pt x="204" y="86"/>
                    </a:lnTo>
                    <a:lnTo>
                      <a:pt x="202" y="95"/>
                    </a:lnTo>
                    <a:lnTo>
                      <a:pt x="200" y="101"/>
                    </a:lnTo>
                    <a:lnTo>
                      <a:pt x="196" y="108"/>
                    </a:lnTo>
                    <a:lnTo>
                      <a:pt x="191" y="114"/>
                    </a:lnTo>
                    <a:lnTo>
                      <a:pt x="189" y="116"/>
                    </a:lnTo>
                    <a:lnTo>
                      <a:pt x="189" y="123"/>
                    </a:lnTo>
                    <a:lnTo>
                      <a:pt x="191" y="127"/>
                    </a:lnTo>
                    <a:lnTo>
                      <a:pt x="196" y="132"/>
                    </a:lnTo>
                    <a:lnTo>
                      <a:pt x="198" y="138"/>
                    </a:lnTo>
                    <a:lnTo>
                      <a:pt x="202" y="140"/>
                    </a:lnTo>
                    <a:lnTo>
                      <a:pt x="207" y="144"/>
                    </a:lnTo>
                    <a:lnTo>
                      <a:pt x="211" y="144"/>
                    </a:lnTo>
                    <a:lnTo>
                      <a:pt x="214" y="144"/>
                    </a:lnTo>
                    <a:lnTo>
                      <a:pt x="216" y="146"/>
                    </a:lnTo>
                    <a:lnTo>
                      <a:pt x="216" y="146"/>
                    </a:lnTo>
                    <a:lnTo>
                      <a:pt x="218" y="151"/>
                    </a:lnTo>
                    <a:lnTo>
                      <a:pt x="220" y="153"/>
                    </a:lnTo>
                    <a:lnTo>
                      <a:pt x="218" y="157"/>
                    </a:lnTo>
                    <a:lnTo>
                      <a:pt x="216" y="162"/>
                    </a:lnTo>
                    <a:lnTo>
                      <a:pt x="209" y="164"/>
                    </a:lnTo>
                    <a:lnTo>
                      <a:pt x="204" y="166"/>
                    </a:lnTo>
                    <a:lnTo>
                      <a:pt x="202" y="166"/>
                    </a:lnTo>
                    <a:lnTo>
                      <a:pt x="202" y="168"/>
                    </a:lnTo>
                    <a:lnTo>
                      <a:pt x="198" y="177"/>
                    </a:lnTo>
                    <a:lnTo>
                      <a:pt x="193" y="189"/>
                    </a:lnTo>
                    <a:lnTo>
                      <a:pt x="193" y="191"/>
                    </a:lnTo>
                    <a:lnTo>
                      <a:pt x="191" y="198"/>
                    </a:lnTo>
                    <a:lnTo>
                      <a:pt x="189" y="241"/>
                    </a:lnTo>
                    <a:lnTo>
                      <a:pt x="191" y="250"/>
                    </a:lnTo>
                    <a:lnTo>
                      <a:pt x="196" y="256"/>
                    </a:lnTo>
                    <a:lnTo>
                      <a:pt x="198" y="263"/>
                    </a:lnTo>
                    <a:lnTo>
                      <a:pt x="200" y="267"/>
                    </a:lnTo>
                    <a:lnTo>
                      <a:pt x="200" y="271"/>
                    </a:lnTo>
                    <a:lnTo>
                      <a:pt x="196" y="277"/>
                    </a:lnTo>
                    <a:lnTo>
                      <a:pt x="193" y="284"/>
                    </a:lnTo>
                    <a:lnTo>
                      <a:pt x="191" y="288"/>
                    </a:lnTo>
                    <a:lnTo>
                      <a:pt x="189" y="290"/>
                    </a:lnTo>
                    <a:lnTo>
                      <a:pt x="186" y="293"/>
                    </a:lnTo>
                    <a:lnTo>
                      <a:pt x="178" y="293"/>
                    </a:lnTo>
                    <a:lnTo>
                      <a:pt x="168" y="297"/>
                    </a:lnTo>
                    <a:lnTo>
                      <a:pt x="164" y="297"/>
                    </a:lnTo>
                    <a:lnTo>
                      <a:pt x="162" y="299"/>
                    </a:lnTo>
                    <a:lnTo>
                      <a:pt x="155" y="306"/>
                    </a:lnTo>
                    <a:lnTo>
                      <a:pt x="148" y="314"/>
                    </a:lnTo>
                    <a:lnTo>
                      <a:pt x="144" y="320"/>
                    </a:lnTo>
                    <a:lnTo>
                      <a:pt x="142" y="329"/>
                    </a:lnTo>
                    <a:lnTo>
                      <a:pt x="142" y="336"/>
                    </a:lnTo>
                    <a:lnTo>
                      <a:pt x="137" y="338"/>
                    </a:lnTo>
                    <a:lnTo>
                      <a:pt x="133" y="340"/>
                    </a:lnTo>
                    <a:lnTo>
                      <a:pt x="126" y="340"/>
                    </a:lnTo>
                    <a:lnTo>
                      <a:pt x="110" y="342"/>
                    </a:lnTo>
                    <a:lnTo>
                      <a:pt x="104" y="344"/>
                    </a:lnTo>
                    <a:lnTo>
                      <a:pt x="97" y="351"/>
                    </a:lnTo>
                    <a:lnTo>
                      <a:pt x="90" y="357"/>
                    </a:lnTo>
                    <a:lnTo>
                      <a:pt x="81" y="359"/>
                    </a:lnTo>
                    <a:lnTo>
                      <a:pt x="72" y="364"/>
                    </a:lnTo>
                    <a:lnTo>
                      <a:pt x="70" y="365"/>
                    </a:lnTo>
                    <a:lnTo>
                      <a:pt x="65" y="370"/>
                    </a:lnTo>
                    <a:lnTo>
                      <a:pt x="65" y="374"/>
                    </a:lnTo>
                    <a:lnTo>
                      <a:pt x="59" y="379"/>
                    </a:lnTo>
                    <a:lnTo>
                      <a:pt x="56" y="379"/>
                    </a:lnTo>
                    <a:lnTo>
                      <a:pt x="52" y="381"/>
                    </a:lnTo>
                    <a:lnTo>
                      <a:pt x="47" y="381"/>
                    </a:lnTo>
                    <a:lnTo>
                      <a:pt x="41" y="379"/>
                    </a:lnTo>
                    <a:lnTo>
                      <a:pt x="38" y="374"/>
                    </a:lnTo>
                    <a:lnTo>
                      <a:pt x="34" y="370"/>
                    </a:lnTo>
                    <a:lnTo>
                      <a:pt x="34" y="365"/>
                    </a:lnTo>
                    <a:lnTo>
                      <a:pt x="31" y="365"/>
                    </a:lnTo>
                    <a:lnTo>
                      <a:pt x="29" y="365"/>
                    </a:lnTo>
                    <a:lnTo>
                      <a:pt x="27" y="365"/>
                    </a:lnTo>
                    <a:lnTo>
                      <a:pt x="21" y="365"/>
                    </a:lnTo>
                    <a:lnTo>
                      <a:pt x="9" y="368"/>
                    </a:lnTo>
                    <a:lnTo>
                      <a:pt x="7" y="370"/>
                    </a:lnTo>
                    <a:lnTo>
                      <a:pt x="3" y="376"/>
                    </a:lnTo>
                    <a:lnTo>
                      <a:pt x="0" y="383"/>
                    </a:lnTo>
                    <a:lnTo>
                      <a:pt x="0" y="389"/>
                    </a:lnTo>
                    <a:lnTo>
                      <a:pt x="3" y="396"/>
                    </a:lnTo>
                    <a:lnTo>
                      <a:pt x="3" y="402"/>
                    </a:lnTo>
                    <a:lnTo>
                      <a:pt x="7" y="409"/>
                    </a:lnTo>
                    <a:lnTo>
                      <a:pt x="9" y="413"/>
                    </a:lnTo>
                    <a:lnTo>
                      <a:pt x="13" y="415"/>
                    </a:lnTo>
                    <a:lnTo>
                      <a:pt x="16" y="417"/>
                    </a:lnTo>
                    <a:lnTo>
                      <a:pt x="25" y="421"/>
                    </a:lnTo>
                    <a:lnTo>
                      <a:pt x="34" y="421"/>
                    </a:lnTo>
                    <a:lnTo>
                      <a:pt x="41" y="424"/>
                    </a:lnTo>
                    <a:lnTo>
                      <a:pt x="52" y="424"/>
                    </a:lnTo>
                    <a:lnTo>
                      <a:pt x="59" y="421"/>
                    </a:lnTo>
                    <a:lnTo>
                      <a:pt x="65" y="419"/>
                    </a:lnTo>
                    <a:lnTo>
                      <a:pt x="72" y="417"/>
                    </a:lnTo>
                    <a:lnTo>
                      <a:pt x="79" y="419"/>
                    </a:lnTo>
                    <a:lnTo>
                      <a:pt x="83" y="424"/>
                    </a:lnTo>
                    <a:lnTo>
                      <a:pt x="88" y="426"/>
                    </a:lnTo>
                    <a:lnTo>
                      <a:pt x="88" y="430"/>
                    </a:lnTo>
                    <a:lnTo>
                      <a:pt x="88" y="435"/>
                    </a:lnTo>
                    <a:lnTo>
                      <a:pt x="88" y="441"/>
                    </a:lnTo>
                    <a:lnTo>
                      <a:pt x="90" y="448"/>
                    </a:lnTo>
                    <a:lnTo>
                      <a:pt x="92" y="454"/>
                    </a:lnTo>
                    <a:lnTo>
                      <a:pt x="104" y="471"/>
                    </a:lnTo>
                    <a:lnTo>
                      <a:pt x="106" y="477"/>
                    </a:lnTo>
                    <a:lnTo>
                      <a:pt x="106" y="486"/>
                    </a:lnTo>
                    <a:lnTo>
                      <a:pt x="106" y="491"/>
                    </a:lnTo>
                    <a:lnTo>
                      <a:pt x="99" y="493"/>
                    </a:lnTo>
                    <a:lnTo>
                      <a:pt x="97" y="495"/>
                    </a:lnTo>
                    <a:lnTo>
                      <a:pt x="94" y="499"/>
                    </a:lnTo>
                    <a:lnTo>
                      <a:pt x="92" y="501"/>
                    </a:lnTo>
                    <a:lnTo>
                      <a:pt x="92" y="501"/>
                    </a:lnTo>
                    <a:lnTo>
                      <a:pt x="92" y="507"/>
                    </a:lnTo>
                    <a:lnTo>
                      <a:pt x="94" y="514"/>
                    </a:lnTo>
                    <a:lnTo>
                      <a:pt x="94" y="518"/>
                    </a:lnTo>
                    <a:lnTo>
                      <a:pt x="97" y="523"/>
                    </a:lnTo>
                    <a:lnTo>
                      <a:pt x="99" y="527"/>
                    </a:lnTo>
                    <a:lnTo>
                      <a:pt x="106" y="529"/>
                    </a:lnTo>
                    <a:lnTo>
                      <a:pt x="112" y="531"/>
                    </a:lnTo>
                    <a:lnTo>
                      <a:pt x="115" y="536"/>
                    </a:lnTo>
                    <a:lnTo>
                      <a:pt x="117" y="540"/>
                    </a:lnTo>
                    <a:lnTo>
                      <a:pt x="119" y="542"/>
                    </a:lnTo>
                    <a:lnTo>
                      <a:pt x="124" y="542"/>
                    </a:lnTo>
                    <a:lnTo>
                      <a:pt x="126" y="542"/>
                    </a:lnTo>
                    <a:lnTo>
                      <a:pt x="128" y="540"/>
                    </a:lnTo>
                    <a:lnTo>
                      <a:pt x="133" y="540"/>
                    </a:lnTo>
                    <a:lnTo>
                      <a:pt x="144" y="540"/>
                    </a:lnTo>
                    <a:lnTo>
                      <a:pt x="158" y="538"/>
                    </a:lnTo>
                    <a:lnTo>
                      <a:pt x="160" y="538"/>
                    </a:lnTo>
                    <a:lnTo>
                      <a:pt x="162" y="538"/>
                    </a:lnTo>
                    <a:lnTo>
                      <a:pt x="168" y="542"/>
                    </a:lnTo>
                    <a:lnTo>
                      <a:pt x="168" y="547"/>
                    </a:lnTo>
                    <a:lnTo>
                      <a:pt x="173" y="548"/>
                    </a:lnTo>
                    <a:lnTo>
                      <a:pt x="175" y="548"/>
                    </a:lnTo>
                    <a:lnTo>
                      <a:pt x="175" y="548"/>
                    </a:lnTo>
                    <a:lnTo>
                      <a:pt x="178" y="547"/>
                    </a:lnTo>
                    <a:lnTo>
                      <a:pt x="189" y="542"/>
                    </a:lnTo>
                    <a:lnTo>
                      <a:pt x="196" y="542"/>
                    </a:lnTo>
                    <a:lnTo>
                      <a:pt x="202" y="538"/>
                    </a:lnTo>
                    <a:lnTo>
                      <a:pt x="207" y="536"/>
                    </a:lnTo>
                    <a:lnTo>
                      <a:pt x="211" y="533"/>
                    </a:lnTo>
                    <a:lnTo>
                      <a:pt x="218" y="531"/>
                    </a:lnTo>
                    <a:lnTo>
                      <a:pt x="229" y="529"/>
                    </a:lnTo>
                    <a:lnTo>
                      <a:pt x="234" y="529"/>
                    </a:lnTo>
                    <a:lnTo>
                      <a:pt x="236" y="533"/>
                    </a:lnTo>
                    <a:lnTo>
                      <a:pt x="241" y="536"/>
                    </a:lnTo>
                    <a:lnTo>
                      <a:pt x="241" y="536"/>
                    </a:lnTo>
                    <a:lnTo>
                      <a:pt x="243" y="538"/>
                    </a:lnTo>
                    <a:lnTo>
                      <a:pt x="245" y="542"/>
                    </a:lnTo>
                    <a:lnTo>
                      <a:pt x="249" y="547"/>
                    </a:lnTo>
                    <a:lnTo>
                      <a:pt x="249" y="547"/>
                    </a:lnTo>
                    <a:lnTo>
                      <a:pt x="259" y="547"/>
                    </a:lnTo>
                    <a:lnTo>
                      <a:pt x="263" y="547"/>
                    </a:lnTo>
                    <a:lnTo>
                      <a:pt x="265" y="538"/>
                    </a:lnTo>
                    <a:lnTo>
                      <a:pt x="272" y="533"/>
                    </a:lnTo>
                    <a:lnTo>
                      <a:pt x="274" y="531"/>
                    </a:lnTo>
                    <a:lnTo>
                      <a:pt x="281" y="533"/>
                    </a:lnTo>
                    <a:lnTo>
                      <a:pt x="297" y="536"/>
                    </a:lnTo>
                    <a:lnTo>
                      <a:pt x="312" y="538"/>
                    </a:lnTo>
                    <a:lnTo>
                      <a:pt x="315" y="536"/>
                    </a:lnTo>
                    <a:lnTo>
                      <a:pt x="319" y="533"/>
                    </a:lnTo>
                    <a:lnTo>
                      <a:pt x="323" y="529"/>
                    </a:lnTo>
                    <a:lnTo>
                      <a:pt x="326" y="527"/>
                    </a:lnTo>
                    <a:lnTo>
                      <a:pt x="328" y="523"/>
                    </a:lnTo>
                    <a:lnTo>
                      <a:pt x="328" y="520"/>
                    </a:lnTo>
                    <a:lnTo>
                      <a:pt x="330" y="514"/>
                    </a:lnTo>
                    <a:lnTo>
                      <a:pt x="333" y="507"/>
                    </a:lnTo>
                    <a:lnTo>
                      <a:pt x="333" y="499"/>
                    </a:lnTo>
                    <a:lnTo>
                      <a:pt x="328" y="491"/>
                    </a:lnTo>
                    <a:lnTo>
                      <a:pt x="326" y="482"/>
                    </a:lnTo>
                    <a:lnTo>
                      <a:pt x="326" y="475"/>
                    </a:lnTo>
                    <a:lnTo>
                      <a:pt x="326" y="467"/>
                    </a:lnTo>
                    <a:lnTo>
                      <a:pt x="319" y="456"/>
                    </a:lnTo>
                    <a:lnTo>
                      <a:pt x="319" y="448"/>
                    </a:lnTo>
                    <a:lnTo>
                      <a:pt x="317" y="407"/>
                    </a:lnTo>
                    <a:lnTo>
                      <a:pt x="317" y="398"/>
                    </a:lnTo>
                    <a:lnTo>
                      <a:pt x="317" y="394"/>
                    </a:lnTo>
                    <a:lnTo>
                      <a:pt x="315" y="394"/>
                    </a:lnTo>
                    <a:lnTo>
                      <a:pt x="312" y="394"/>
                    </a:lnTo>
                    <a:lnTo>
                      <a:pt x="312" y="394"/>
                    </a:lnTo>
                    <a:lnTo>
                      <a:pt x="310" y="389"/>
                    </a:lnTo>
                    <a:lnTo>
                      <a:pt x="303" y="385"/>
                    </a:lnTo>
                    <a:lnTo>
                      <a:pt x="299" y="374"/>
                    </a:lnTo>
                    <a:lnTo>
                      <a:pt x="297" y="370"/>
                    </a:lnTo>
                    <a:lnTo>
                      <a:pt x="295" y="365"/>
                    </a:lnTo>
                    <a:lnTo>
                      <a:pt x="292" y="359"/>
                    </a:lnTo>
                    <a:lnTo>
                      <a:pt x="287" y="353"/>
                    </a:lnTo>
                    <a:lnTo>
                      <a:pt x="285" y="353"/>
                    </a:lnTo>
                    <a:lnTo>
                      <a:pt x="279" y="351"/>
                    </a:lnTo>
                    <a:lnTo>
                      <a:pt x="274" y="346"/>
                    </a:lnTo>
                    <a:lnTo>
                      <a:pt x="274" y="340"/>
                    </a:lnTo>
                    <a:lnTo>
                      <a:pt x="279" y="336"/>
                    </a:lnTo>
                    <a:lnTo>
                      <a:pt x="281" y="333"/>
                    </a:lnTo>
                    <a:lnTo>
                      <a:pt x="281" y="329"/>
                    </a:lnTo>
                    <a:lnTo>
                      <a:pt x="281" y="329"/>
                    </a:lnTo>
                    <a:lnTo>
                      <a:pt x="287" y="329"/>
                    </a:lnTo>
                    <a:lnTo>
                      <a:pt x="290" y="325"/>
                    </a:lnTo>
                    <a:lnTo>
                      <a:pt x="290" y="314"/>
                    </a:lnTo>
                    <a:lnTo>
                      <a:pt x="287" y="310"/>
                    </a:lnTo>
                    <a:lnTo>
                      <a:pt x="285" y="306"/>
                    </a:lnTo>
                    <a:lnTo>
                      <a:pt x="281" y="306"/>
                    </a:lnTo>
                    <a:lnTo>
                      <a:pt x="274" y="306"/>
                    </a:lnTo>
                    <a:lnTo>
                      <a:pt x="263" y="306"/>
                    </a:lnTo>
                    <a:lnTo>
                      <a:pt x="256" y="306"/>
                    </a:lnTo>
                    <a:lnTo>
                      <a:pt x="249" y="297"/>
                    </a:lnTo>
                    <a:lnTo>
                      <a:pt x="247" y="293"/>
                    </a:lnTo>
                    <a:lnTo>
                      <a:pt x="245" y="286"/>
                    </a:lnTo>
                    <a:lnTo>
                      <a:pt x="243" y="284"/>
                    </a:lnTo>
                    <a:lnTo>
                      <a:pt x="241" y="280"/>
                    </a:lnTo>
                    <a:lnTo>
                      <a:pt x="241" y="273"/>
                    </a:lnTo>
                    <a:lnTo>
                      <a:pt x="241" y="269"/>
                    </a:lnTo>
                    <a:lnTo>
                      <a:pt x="241" y="265"/>
                    </a:lnTo>
                    <a:lnTo>
                      <a:pt x="241" y="260"/>
                    </a:lnTo>
                    <a:lnTo>
                      <a:pt x="243" y="256"/>
                    </a:lnTo>
                    <a:lnTo>
                      <a:pt x="245" y="254"/>
                    </a:lnTo>
                    <a:lnTo>
                      <a:pt x="249" y="250"/>
                    </a:lnTo>
                    <a:lnTo>
                      <a:pt x="249" y="247"/>
                    </a:lnTo>
                    <a:lnTo>
                      <a:pt x="252" y="241"/>
                    </a:lnTo>
                    <a:lnTo>
                      <a:pt x="252" y="224"/>
                    </a:lnTo>
                    <a:lnTo>
                      <a:pt x="256" y="220"/>
                    </a:lnTo>
                    <a:lnTo>
                      <a:pt x="263" y="213"/>
                    </a:lnTo>
                    <a:lnTo>
                      <a:pt x="272" y="209"/>
                    </a:lnTo>
                    <a:lnTo>
                      <a:pt x="279" y="204"/>
                    </a:lnTo>
                    <a:lnTo>
                      <a:pt x="290" y="200"/>
                    </a:lnTo>
                    <a:lnTo>
                      <a:pt x="297" y="198"/>
                    </a:lnTo>
                    <a:lnTo>
                      <a:pt x="299" y="198"/>
                    </a:lnTo>
                    <a:lnTo>
                      <a:pt x="303" y="194"/>
                    </a:lnTo>
                    <a:lnTo>
                      <a:pt x="303" y="189"/>
                    </a:lnTo>
                    <a:lnTo>
                      <a:pt x="299" y="183"/>
                    </a:lnTo>
                    <a:lnTo>
                      <a:pt x="297" y="177"/>
                    </a:lnTo>
                    <a:lnTo>
                      <a:pt x="292" y="170"/>
                    </a:lnTo>
                    <a:lnTo>
                      <a:pt x="290" y="166"/>
                    </a:lnTo>
                    <a:lnTo>
                      <a:pt x="281" y="164"/>
                    </a:lnTo>
                    <a:lnTo>
                      <a:pt x="274" y="159"/>
                    </a:lnTo>
                    <a:lnTo>
                      <a:pt x="272" y="157"/>
                    </a:lnTo>
                    <a:lnTo>
                      <a:pt x="265" y="157"/>
                    </a:lnTo>
                    <a:lnTo>
                      <a:pt x="261" y="157"/>
                    </a:lnTo>
                    <a:lnTo>
                      <a:pt x="256" y="153"/>
                    </a:lnTo>
                    <a:lnTo>
                      <a:pt x="249" y="151"/>
                    </a:lnTo>
                    <a:lnTo>
                      <a:pt x="247" y="144"/>
                    </a:lnTo>
                    <a:lnTo>
                      <a:pt x="247" y="140"/>
                    </a:lnTo>
                    <a:lnTo>
                      <a:pt x="245" y="132"/>
                    </a:lnTo>
                    <a:lnTo>
                      <a:pt x="247" y="132"/>
                    </a:lnTo>
                    <a:lnTo>
                      <a:pt x="247" y="132"/>
                    </a:lnTo>
                    <a:lnTo>
                      <a:pt x="249" y="127"/>
                    </a:lnTo>
                    <a:lnTo>
                      <a:pt x="252" y="110"/>
                    </a:lnTo>
                    <a:lnTo>
                      <a:pt x="254" y="103"/>
                    </a:lnTo>
                    <a:lnTo>
                      <a:pt x="252" y="95"/>
                    </a:lnTo>
                    <a:lnTo>
                      <a:pt x="252" y="90"/>
                    </a:lnTo>
                    <a:lnTo>
                      <a:pt x="254" y="86"/>
                    </a:lnTo>
                    <a:lnTo>
                      <a:pt x="256" y="84"/>
                    </a:lnTo>
                    <a:lnTo>
                      <a:pt x="261" y="80"/>
                    </a:lnTo>
                    <a:lnTo>
                      <a:pt x="265" y="80"/>
                    </a:lnTo>
                    <a:lnTo>
                      <a:pt x="274" y="78"/>
                    </a:lnTo>
                    <a:lnTo>
                      <a:pt x="279" y="80"/>
                    </a:lnTo>
                    <a:lnTo>
                      <a:pt x="281" y="84"/>
                    </a:lnTo>
                    <a:lnTo>
                      <a:pt x="303" y="95"/>
                    </a:lnTo>
                    <a:lnTo>
                      <a:pt x="310" y="103"/>
                    </a:lnTo>
                    <a:lnTo>
                      <a:pt x="315" y="108"/>
                    </a:lnTo>
                    <a:lnTo>
                      <a:pt x="319" y="110"/>
                    </a:lnTo>
                    <a:lnTo>
                      <a:pt x="326" y="114"/>
                    </a:lnTo>
                    <a:lnTo>
                      <a:pt x="330" y="114"/>
                    </a:lnTo>
                    <a:lnTo>
                      <a:pt x="339" y="114"/>
                    </a:lnTo>
                    <a:lnTo>
                      <a:pt x="348" y="110"/>
                    </a:lnTo>
                    <a:lnTo>
                      <a:pt x="355" y="108"/>
                    </a:lnTo>
                    <a:lnTo>
                      <a:pt x="360" y="108"/>
                    </a:lnTo>
                    <a:lnTo>
                      <a:pt x="378" y="97"/>
                    </a:lnTo>
                    <a:lnTo>
                      <a:pt x="378" y="97"/>
                    </a:lnTo>
                    <a:lnTo>
                      <a:pt x="382" y="95"/>
                    </a:lnTo>
                    <a:lnTo>
                      <a:pt x="382" y="95"/>
                    </a:lnTo>
                    <a:lnTo>
                      <a:pt x="384" y="80"/>
                    </a:lnTo>
                    <a:lnTo>
                      <a:pt x="384" y="78"/>
                    </a:lnTo>
                    <a:lnTo>
                      <a:pt x="384" y="73"/>
                    </a:lnTo>
                    <a:lnTo>
                      <a:pt x="389" y="73"/>
                    </a:lnTo>
                    <a:lnTo>
                      <a:pt x="396" y="67"/>
                    </a:lnTo>
                    <a:lnTo>
                      <a:pt x="400" y="63"/>
                    </a:lnTo>
                    <a:lnTo>
                      <a:pt x="404" y="56"/>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Freeform 191">
                <a:extLst>
                  <a:ext uri="{FF2B5EF4-FFF2-40B4-BE49-F238E27FC236}">
                    <a16:creationId xmlns:a16="http://schemas.microsoft.com/office/drawing/2014/main" id="{3CC762F8-A1D2-4B50-89B8-5821AD60330A}"/>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192">
                <a:extLst>
                  <a:ext uri="{FF2B5EF4-FFF2-40B4-BE49-F238E27FC236}">
                    <a16:creationId xmlns:a16="http://schemas.microsoft.com/office/drawing/2014/main" id="{A2C19365-B896-470B-9D9A-1F147CFFA8D8}"/>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Freeform 193">
                <a:extLst>
                  <a:ext uri="{FF2B5EF4-FFF2-40B4-BE49-F238E27FC236}">
                    <a16:creationId xmlns:a16="http://schemas.microsoft.com/office/drawing/2014/main" id="{7F3177EF-A494-4F14-BC2F-3C870F7B618C}"/>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194">
                <a:extLst>
                  <a:ext uri="{FF2B5EF4-FFF2-40B4-BE49-F238E27FC236}">
                    <a16:creationId xmlns:a16="http://schemas.microsoft.com/office/drawing/2014/main" id="{D2F89329-F43E-47FD-B436-BF5D67B5BC08}"/>
                  </a:ext>
                </a:extLst>
              </p:cNvPr>
              <p:cNvSpPr>
                <a:spLocks/>
              </p:cNvSpPr>
              <p:nvPr/>
            </p:nvSpPr>
            <p:spPr bwMode="auto">
              <a:xfrm>
                <a:off x="5639" y="911"/>
                <a:ext cx="78" cy="79"/>
              </a:xfrm>
              <a:custGeom>
                <a:avLst/>
                <a:gdLst>
                  <a:gd name="T0" fmla="*/ 28 w 78"/>
                  <a:gd name="T1" fmla="*/ 0 h 79"/>
                  <a:gd name="T2" fmla="*/ 28 w 78"/>
                  <a:gd name="T3" fmla="*/ 0 h 79"/>
                  <a:gd name="T4" fmla="*/ 26 w 78"/>
                  <a:gd name="T5" fmla="*/ 3 h 79"/>
                  <a:gd name="T6" fmla="*/ 24 w 78"/>
                  <a:gd name="T7" fmla="*/ 5 h 79"/>
                  <a:gd name="T8" fmla="*/ 22 w 78"/>
                  <a:gd name="T9" fmla="*/ 5 h 79"/>
                  <a:gd name="T10" fmla="*/ 22 w 78"/>
                  <a:gd name="T11" fmla="*/ 9 h 79"/>
                  <a:gd name="T12" fmla="*/ 22 w 78"/>
                  <a:gd name="T13" fmla="*/ 11 h 79"/>
                  <a:gd name="T14" fmla="*/ 15 w 78"/>
                  <a:gd name="T15" fmla="*/ 24 h 79"/>
                  <a:gd name="T16" fmla="*/ 5 w 78"/>
                  <a:gd name="T17" fmla="*/ 33 h 79"/>
                  <a:gd name="T18" fmla="*/ 2 w 78"/>
                  <a:gd name="T19" fmla="*/ 33 h 79"/>
                  <a:gd name="T20" fmla="*/ 0 w 78"/>
                  <a:gd name="T21" fmla="*/ 37 h 79"/>
                  <a:gd name="T22" fmla="*/ 0 w 78"/>
                  <a:gd name="T23" fmla="*/ 40 h 79"/>
                  <a:gd name="T24" fmla="*/ 2 w 78"/>
                  <a:gd name="T25" fmla="*/ 44 h 79"/>
                  <a:gd name="T26" fmla="*/ 5 w 78"/>
                  <a:gd name="T27" fmla="*/ 46 h 79"/>
                  <a:gd name="T28" fmla="*/ 7 w 78"/>
                  <a:gd name="T29" fmla="*/ 50 h 79"/>
                  <a:gd name="T30" fmla="*/ 9 w 78"/>
                  <a:gd name="T31" fmla="*/ 53 h 79"/>
                  <a:gd name="T32" fmla="*/ 11 w 78"/>
                  <a:gd name="T33" fmla="*/ 55 h 79"/>
                  <a:gd name="T34" fmla="*/ 15 w 78"/>
                  <a:gd name="T35" fmla="*/ 63 h 79"/>
                  <a:gd name="T36" fmla="*/ 22 w 78"/>
                  <a:gd name="T37" fmla="*/ 72 h 79"/>
                  <a:gd name="T38" fmla="*/ 28 w 78"/>
                  <a:gd name="T39" fmla="*/ 76 h 79"/>
                  <a:gd name="T40" fmla="*/ 31 w 78"/>
                  <a:gd name="T41" fmla="*/ 79 h 79"/>
                  <a:gd name="T42" fmla="*/ 35 w 78"/>
                  <a:gd name="T43" fmla="*/ 79 h 79"/>
                  <a:gd name="T44" fmla="*/ 39 w 78"/>
                  <a:gd name="T45" fmla="*/ 79 h 79"/>
                  <a:gd name="T46" fmla="*/ 46 w 78"/>
                  <a:gd name="T47" fmla="*/ 79 h 79"/>
                  <a:gd name="T48" fmla="*/ 50 w 78"/>
                  <a:gd name="T49" fmla="*/ 79 h 79"/>
                  <a:gd name="T50" fmla="*/ 52 w 78"/>
                  <a:gd name="T51" fmla="*/ 79 h 79"/>
                  <a:gd name="T52" fmla="*/ 63 w 78"/>
                  <a:gd name="T53" fmla="*/ 79 h 79"/>
                  <a:gd name="T54" fmla="*/ 74 w 78"/>
                  <a:gd name="T55" fmla="*/ 74 h 79"/>
                  <a:gd name="T56" fmla="*/ 76 w 78"/>
                  <a:gd name="T57" fmla="*/ 74 h 79"/>
                  <a:gd name="T58" fmla="*/ 76 w 78"/>
                  <a:gd name="T59" fmla="*/ 72 h 79"/>
                  <a:gd name="T60" fmla="*/ 78 w 78"/>
                  <a:gd name="T61" fmla="*/ 70 h 79"/>
                  <a:gd name="T62" fmla="*/ 78 w 78"/>
                  <a:gd name="T63" fmla="*/ 63 h 79"/>
                  <a:gd name="T64" fmla="*/ 78 w 78"/>
                  <a:gd name="T65" fmla="*/ 61 h 79"/>
                  <a:gd name="T66" fmla="*/ 76 w 78"/>
                  <a:gd name="T67" fmla="*/ 57 h 79"/>
                  <a:gd name="T68" fmla="*/ 72 w 78"/>
                  <a:gd name="T69" fmla="*/ 55 h 79"/>
                  <a:gd name="T70" fmla="*/ 70 w 78"/>
                  <a:gd name="T71" fmla="*/ 53 h 79"/>
                  <a:gd name="T72" fmla="*/ 65 w 78"/>
                  <a:gd name="T73" fmla="*/ 53 h 79"/>
                  <a:gd name="T74" fmla="*/ 59 w 78"/>
                  <a:gd name="T75" fmla="*/ 53 h 79"/>
                  <a:gd name="T76" fmla="*/ 59 w 78"/>
                  <a:gd name="T77" fmla="*/ 48 h 79"/>
                  <a:gd name="T78" fmla="*/ 59 w 78"/>
                  <a:gd name="T79" fmla="*/ 46 h 79"/>
                  <a:gd name="T80" fmla="*/ 57 w 78"/>
                  <a:gd name="T81" fmla="*/ 46 h 79"/>
                  <a:gd name="T82" fmla="*/ 57 w 78"/>
                  <a:gd name="T83" fmla="*/ 40 h 79"/>
                  <a:gd name="T84" fmla="*/ 55 w 78"/>
                  <a:gd name="T85" fmla="*/ 24 h 79"/>
                  <a:gd name="T86" fmla="*/ 57 w 78"/>
                  <a:gd name="T87" fmla="*/ 0 h 79"/>
                  <a:gd name="T88" fmla="*/ 28 w 78"/>
                  <a:gd name="T8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79">
                    <a:moveTo>
                      <a:pt x="28" y="0"/>
                    </a:moveTo>
                    <a:lnTo>
                      <a:pt x="28" y="0"/>
                    </a:lnTo>
                    <a:lnTo>
                      <a:pt x="26" y="3"/>
                    </a:lnTo>
                    <a:lnTo>
                      <a:pt x="24" y="5"/>
                    </a:lnTo>
                    <a:lnTo>
                      <a:pt x="22" y="5"/>
                    </a:lnTo>
                    <a:lnTo>
                      <a:pt x="22" y="9"/>
                    </a:lnTo>
                    <a:lnTo>
                      <a:pt x="22" y="11"/>
                    </a:lnTo>
                    <a:lnTo>
                      <a:pt x="15" y="24"/>
                    </a:lnTo>
                    <a:lnTo>
                      <a:pt x="5" y="33"/>
                    </a:lnTo>
                    <a:lnTo>
                      <a:pt x="2" y="33"/>
                    </a:lnTo>
                    <a:lnTo>
                      <a:pt x="0" y="37"/>
                    </a:lnTo>
                    <a:lnTo>
                      <a:pt x="0" y="40"/>
                    </a:lnTo>
                    <a:lnTo>
                      <a:pt x="2" y="44"/>
                    </a:lnTo>
                    <a:lnTo>
                      <a:pt x="5" y="46"/>
                    </a:lnTo>
                    <a:lnTo>
                      <a:pt x="7" y="50"/>
                    </a:lnTo>
                    <a:lnTo>
                      <a:pt x="9" y="53"/>
                    </a:lnTo>
                    <a:lnTo>
                      <a:pt x="11" y="55"/>
                    </a:lnTo>
                    <a:lnTo>
                      <a:pt x="15" y="63"/>
                    </a:lnTo>
                    <a:lnTo>
                      <a:pt x="22" y="72"/>
                    </a:lnTo>
                    <a:lnTo>
                      <a:pt x="28" y="76"/>
                    </a:lnTo>
                    <a:lnTo>
                      <a:pt x="31" y="79"/>
                    </a:lnTo>
                    <a:lnTo>
                      <a:pt x="35" y="79"/>
                    </a:lnTo>
                    <a:lnTo>
                      <a:pt x="39" y="79"/>
                    </a:lnTo>
                    <a:lnTo>
                      <a:pt x="46" y="79"/>
                    </a:lnTo>
                    <a:lnTo>
                      <a:pt x="50" y="79"/>
                    </a:lnTo>
                    <a:lnTo>
                      <a:pt x="52" y="79"/>
                    </a:lnTo>
                    <a:lnTo>
                      <a:pt x="63" y="79"/>
                    </a:lnTo>
                    <a:lnTo>
                      <a:pt x="74" y="74"/>
                    </a:lnTo>
                    <a:lnTo>
                      <a:pt x="76" y="74"/>
                    </a:lnTo>
                    <a:lnTo>
                      <a:pt x="76" y="72"/>
                    </a:lnTo>
                    <a:lnTo>
                      <a:pt x="78" y="70"/>
                    </a:lnTo>
                    <a:lnTo>
                      <a:pt x="78" y="63"/>
                    </a:lnTo>
                    <a:lnTo>
                      <a:pt x="78" y="61"/>
                    </a:lnTo>
                    <a:lnTo>
                      <a:pt x="76" y="57"/>
                    </a:lnTo>
                    <a:lnTo>
                      <a:pt x="72" y="55"/>
                    </a:lnTo>
                    <a:lnTo>
                      <a:pt x="70" y="53"/>
                    </a:lnTo>
                    <a:lnTo>
                      <a:pt x="65" y="53"/>
                    </a:lnTo>
                    <a:lnTo>
                      <a:pt x="59" y="53"/>
                    </a:lnTo>
                    <a:lnTo>
                      <a:pt x="59" y="48"/>
                    </a:lnTo>
                    <a:lnTo>
                      <a:pt x="59" y="46"/>
                    </a:lnTo>
                    <a:lnTo>
                      <a:pt x="57" y="46"/>
                    </a:lnTo>
                    <a:lnTo>
                      <a:pt x="57" y="40"/>
                    </a:lnTo>
                    <a:lnTo>
                      <a:pt x="55" y="24"/>
                    </a:lnTo>
                    <a:lnTo>
                      <a:pt x="57" y="0"/>
                    </a:lnTo>
                    <a:lnTo>
                      <a:pt x="28"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195">
                <a:extLst>
                  <a:ext uri="{FF2B5EF4-FFF2-40B4-BE49-F238E27FC236}">
                    <a16:creationId xmlns:a16="http://schemas.microsoft.com/office/drawing/2014/main" id="{1B49AF6F-6495-4D96-8415-E837E9EB8926}"/>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196">
                <a:extLst>
                  <a:ext uri="{FF2B5EF4-FFF2-40B4-BE49-F238E27FC236}">
                    <a16:creationId xmlns:a16="http://schemas.microsoft.com/office/drawing/2014/main" id="{3FDD65C1-6AB4-4CD2-AAFA-0AA838CC49A2}"/>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197">
                <a:extLst>
                  <a:ext uri="{FF2B5EF4-FFF2-40B4-BE49-F238E27FC236}">
                    <a16:creationId xmlns:a16="http://schemas.microsoft.com/office/drawing/2014/main" id="{2AFE5186-771F-4761-922E-F3BBC250D476}"/>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198">
                <a:extLst>
                  <a:ext uri="{FF2B5EF4-FFF2-40B4-BE49-F238E27FC236}">
                    <a16:creationId xmlns:a16="http://schemas.microsoft.com/office/drawing/2014/main" id="{2376EB0D-84B0-403A-BE42-2F5E0695D412}"/>
                  </a:ext>
                </a:extLst>
              </p:cNvPr>
              <p:cNvSpPr>
                <a:spLocks/>
              </p:cNvSpPr>
              <p:nvPr/>
            </p:nvSpPr>
            <p:spPr bwMode="auto">
              <a:xfrm>
                <a:off x="5196" y="1581"/>
                <a:ext cx="809" cy="601"/>
              </a:xfrm>
              <a:custGeom>
                <a:avLst/>
                <a:gdLst>
                  <a:gd name="T0" fmla="*/ 164 w 809"/>
                  <a:gd name="T1" fmla="*/ 0 h 601"/>
                  <a:gd name="T2" fmla="*/ 144 w 809"/>
                  <a:gd name="T3" fmla="*/ 29 h 601"/>
                  <a:gd name="T4" fmla="*/ 171 w 809"/>
                  <a:gd name="T5" fmla="*/ 48 h 601"/>
                  <a:gd name="T6" fmla="*/ 164 w 809"/>
                  <a:gd name="T7" fmla="*/ 67 h 601"/>
                  <a:gd name="T8" fmla="*/ 115 w 809"/>
                  <a:gd name="T9" fmla="*/ 102 h 601"/>
                  <a:gd name="T10" fmla="*/ 120 w 809"/>
                  <a:gd name="T11" fmla="*/ 125 h 601"/>
                  <a:gd name="T12" fmla="*/ 102 w 809"/>
                  <a:gd name="T13" fmla="*/ 132 h 601"/>
                  <a:gd name="T14" fmla="*/ 89 w 809"/>
                  <a:gd name="T15" fmla="*/ 153 h 601"/>
                  <a:gd name="T16" fmla="*/ 38 w 809"/>
                  <a:gd name="T17" fmla="*/ 151 h 601"/>
                  <a:gd name="T18" fmla="*/ 5 w 809"/>
                  <a:gd name="T19" fmla="*/ 188 h 601"/>
                  <a:gd name="T20" fmla="*/ 11 w 809"/>
                  <a:gd name="T21" fmla="*/ 265 h 601"/>
                  <a:gd name="T22" fmla="*/ 18 w 809"/>
                  <a:gd name="T23" fmla="*/ 343 h 601"/>
                  <a:gd name="T24" fmla="*/ 33 w 809"/>
                  <a:gd name="T25" fmla="*/ 442 h 601"/>
                  <a:gd name="T26" fmla="*/ 35 w 809"/>
                  <a:gd name="T27" fmla="*/ 513 h 601"/>
                  <a:gd name="T28" fmla="*/ 56 w 809"/>
                  <a:gd name="T29" fmla="*/ 590 h 601"/>
                  <a:gd name="T30" fmla="*/ 120 w 809"/>
                  <a:gd name="T31" fmla="*/ 599 h 601"/>
                  <a:gd name="T32" fmla="*/ 156 w 809"/>
                  <a:gd name="T33" fmla="*/ 575 h 601"/>
                  <a:gd name="T34" fmla="*/ 156 w 809"/>
                  <a:gd name="T35" fmla="*/ 521 h 601"/>
                  <a:gd name="T36" fmla="*/ 195 w 809"/>
                  <a:gd name="T37" fmla="*/ 496 h 601"/>
                  <a:gd name="T38" fmla="*/ 258 w 809"/>
                  <a:gd name="T39" fmla="*/ 491 h 601"/>
                  <a:gd name="T40" fmla="*/ 260 w 809"/>
                  <a:gd name="T41" fmla="*/ 461 h 601"/>
                  <a:gd name="T42" fmla="*/ 302 w 809"/>
                  <a:gd name="T43" fmla="*/ 450 h 601"/>
                  <a:gd name="T44" fmla="*/ 342 w 809"/>
                  <a:gd name="T45" fmla="*/ 442 h 601"/>
                  <a:gd name="T46" fmla="*/ 367 w 809"/>
                  <a:gd name="T47" fmla="*/ 418 h 601"/>
                  <a:gd name="T48" fmla="*/ 402 w 809"/>
                  <a:gd name="T49" fmla="*/ 392 h 601"/>
                  <a:gd name="T50" fmla="*/ 442 w 809"/>
                  <a:gd name="T51" fmla="*/ 364 h 601"/>
                  <a:gd name="T52" fmla="*/ 480 w 809"/>
                  <a:gd name="T53" fmla="*/ 364 h 601"/>
                  <a:gd name="T54" fmla="*/ 507 w 809"/>
                  <a:gd name="T55" fmla="*/ 321 h 601"/>
                  <a:gd name="T56" fmla="*/ 509 w 809"/>
                  <a:gd name="T57" fmla="*/ 278 h 601"/>
                  <a:gd name="T58" fmla="*/ 542 w 809"/>
                  <a:gd name="T59" fmla="*/ 261 h 601"/>
                  <a:gd name="T60" fmla="*/ 553 w 809"/>
                  <a:gd name="T61" fmla="*/ 216 h 601"/>
                  <a:gd name="T62" fmla="*/ 580 w 809"/>
                  <a:gd name="T63" fmla="*/ 214 h 601"/>
                  <a:gd name="T64" fmla="*/ 616 w 809"/>
                  <a:gd name="T65" fmla="*/ 235 h 601"/>
                  <a:gd name="T66" fmla="*/ 647 w 809"/>
                  <a:gd name="T67" fmla="*/ 263 h 601"/>
                  <a:gd name="T68" fmla="*/ 700 w 809"/>
                  <a:gd name="T69" fmla="*/ 250 h 601"/>
                  <a:gd name="T70" fmla="*/ 713 w 809"/>
                  <a:gd name="T71" fmla="*/ 317 h 601"/>
                  <a:gd name="T72" fmla="*/ 751 w 809"/>
                  <a:gd name="T73" fmla="*/ 341 h 601"/>
                  <a:gd name="T74" fmla="*/ 764 w 809"/>
                  <a:gd name="T75" fmla="*/ 298 h 601"/>
                  <a:gd name="T76" fmla="*/ 802 w 809"/>
                  <a:gd name="T77" fmla="*/ 265 h 601"/>
                  <a:gd name="T78" fmla="*/ 791 w 809"/>
                  <a:gd name="T79" fmla="*/ 237 h 601"/>
                  <a:gd name="T80" fmla="*/ 771 w 809"/>
                  <a:gd name="T81" fmla="*/ 201 h 601"/>
                  <a:gd name="T82" fmla="*/ 791 w 809"/>
                  <a:gd name="T83" fmla="*/ 151 h 601"/>
                  <a:gd name="T84" fmla="*/ 773 w 809"/>
                  <a:gd name="T85" fmla="*/ 108 h 601"/>
                  <a:gd name="T86" fmla="*/ 787 w 809"/>
                  <a:gd name="T87" fmla="*/ 72 h 601"/>
                  <a:gd name="T88" fmla="*/ 764 w 809"/>
                  <a:gd name="T89" fmla="*/ 52 h 601"/>
                  <a:gd name="T90" fmla="*/ 689 w 809"/>
                  <a:gd name="T91" fmla="*/ 42 h 601"/>
                  <a:gd name="T92" fmla="*/ 647 w 809"/>
                  <a:gd name="T93" fmla="*/ 56 h 601"/>
                  <a:gd name="T94" fmla="*/ 593 w 809"/>
                  <a:gd name="T95" fmla="*/ 65 h 601"/>
                  <a:gd name="T96" fmla="*/ 564 w 809"/>
                  <a:gd name="T97" fmla="*/ 50 h 601"/>
                  <a:gd name="T98" fmla="*/ 542 w 809"/>
                  <a:gd name="T99" fmla="*/ 65 h 601"/>
                  <a:gd name="T100" fmla="*/ 487 w 809"/>
                  <a:gd name="T101" fmla="*/ 65 h 601"/>
                  <a:gd name="T102" fmla="*/ 477 w 809"/>
                  <a:gd name="T103" fmla="*/ 24 h 601"/>
                  <a:gd name="T104" fmla="*/ 440 w 809"/>
                  <a:gd name="T105" fmla="*/ 35 h 601"/>
                  <a:gd name="T106" fmla="*/ 402 w 809"/>
                  <a:gd name="T107" fmla="*/ 65 h 601"/>
                  <a:gd name="T108" fmla="*/ 344 w 809"/>
                  <a:gd name="T109" fmla="*/ 80 h 601"/>
                  <a:gd name="T110" fmla="*/ 324 w 809"/>
                  <a:gd name="T111" fmla="*/ 54 h 601"/>
                  <a:gd name="T112" fmla="*/ 291 w 809"/>
                  <a:gd name="T113" fmla="*/ 59 h 601"/>
                  <a:gd name="T114" fmla="*/ 246 w 809"/>
                  <a:gd name="T115" fmla="*/ 40 h 601"/>
                  <a:gd name="T116" fmla="*/ 220 w 809"/>
                  <a:gd name="T117" fmla="*/ 1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9" h="601">
                    <a:moveTo>
                      <a:pt x="220" y="11"/>
                    </a:moveTo>
                    <a:lnTo>
                      <a:pt x="220" y="11"/>
                    </a:lnTo>
                    <a:lnTo>
                      <a:pt x="218" y="7"/>
                    </a:lnTo>
                    <a:lnTo>
                      <a:pt x="215" y="5"/>
                    </a:lnTo>
                    <a:lnTo>
                      <a:pt x="209" y="3"/>
                    </a:lnTo>
                    <a:lnTo>
                      <a:pt x="169" y="3"/>
                    </a:lnTo>
                    <a:lnTo>
                      <a:pt x="164" y="0"/>
                    </a:lnTo>
                    <a:lnTo>
                      <a:pt x="160" y="3"/>
                    </a:lnTo>
                    <a:lnTo>
                      <a:pt x="156" y="3"/>
                    </a:lnTo>
                    <a:lnTo>
                      <a:pt x="149" y="5"/>
                    </a:lnTo>
                    <a:lnTo>
                      <a:pt x="146" y="5"/>
                    </a:lnTo>
                    <a:lnTo>
                      <a:pt x="144" y="11"/>
                    </a:lnTo>
                    <a:lnTo>
                      <a:pt x="144" y="16"/>
                    </a:lnTo>
                    <a:lnTo>
                      <a:pt x="144" y="29"/>
                    </a:lnTo>
                    <a:lnTo>
                      <a:pt x="144" y="31"/>
                    </a:lnTo>
                    <a:lnTo>
                      <a:pt x="146" y="31"/>
                    </a:lnTo>
                    <a:lnTo>
                      <a:pt x="153" y="33"/>
                    </a:lnTo>
                    <a:lnTo>
                      <a:pt x="160" y="35"/>
                    </a:lnTo>
                    <a:lnTo>
                      <a:pt x="167" y="40"/>
                    </a:lnTo>
                    <a:lnTo>
                      <a:pt x="169" y="42"/>
                    </a:lnTo>
                    <a:lnTo>
                      <a:pt x="171" y="48"/>
                    </a:lnTo>
                    <a:lnTo>
                      <a:pt x="169" y="48"/>
                    </a:lnTo>
                    <a:lnTo>
                      <a:pt x="169" y="50"/>
                    </a:lnTo>
                    <a:lnTo>
                      <a:pt x="164" y="52"/>
                    </a:lnTo>
                    <a:lnTo>
                      <a:pt x="164" y="56"/>
                    </a:lnTo>
                    <a:lnTo>
                      <a:pt x="164" y="65"/>
                    </a:lnTo>
                    <a:lnTo>
                      <a:pt x="164" y="67"/>
                    </a:lnTo>
                    <a:lnTo>
                      <a:pt x="164" y="67"/>
                    </a:lnTo>
                    <a:lnTo>
                      <a:pt x="151" y="78"/>
                    </a:lnTo>
                    <a:lnTo>
                      <a:pt x="149" y="80"/>
                    </a:lnTo>
                    <a:lnTo>
                      <a:pt x="144" y="80"/>
                    </a:lnTo>
                    <a:lnTo>
                      <a:pt x="138" y="87"/>
                    </a:lnTo>
                    <a:lnTo>
                      <a:pt x="120" y="96"/>
                    </a:lnTo>
                    <a:lnTo>
                      <a:pt x="118" y="98"/>
                    </a:lnTo>
                    <a:lnTo>
                      <a:pt x="115" y="102"/>
                    </a:lnTo>
                    <a:lnTo>
                      <a:pt x="113" y="104"/>
                    </a:lnTo>
                    <a:lnTo>
                      <a:pt x="113" y="110"/>
                    </a:lnTo>
                    <a:lnTo>
                      <a:pt x="115" y="112"/>
                    </a:lnTo>
                    <a:lnTo>
                      <a:pt x="118" y="115"/>
                    </a:lnTo>
                    <a:lnTo>
                      <a:pt x="120" y="117"/>
                    </a:lnTo>
                    <a:lnTo>
                      <a:pt x="120" y="121"/>
                    </a:lnTo>
                    <a:lnTo>
                      <a:pt x="120" y="125"/>
                    </a:lnTo>
                    <a:lnTo>
                      <a:pt x="118" y="125"/>
                    </a:lnTo>
                    <a:lnTo>
                      <a:pt x="118" y="128"/>
                    </a:lnTo>
                    <a:lnTo>
                      <a:pt x="113" y="130"/>
                    </a:lnTo>
                    <a:lnTo>
                      <a:pt x="111" y="132"/>
                    </a:lnTo>
                    <a:lnTo>
                      <a:pt x="109" y="132"/>
                    </a:lnTo>
                    <a:lnTo>
                      <a:pt x="107" y="132"/>
                    </a:lnTo>
                    <a:lnTo>
                      <a:pt x="102" y="132"/>
                    </a:lnTo>
                    <a:lnTo>
                      <a:pt x="95" y="134"/>
                    </a:lnTo>
                    <a:lnTo>
                      <a:pt x="93" y="139"/>
                    </a:lnTo>
                    <a:lnTo>
                      <a:pt x="93" y="141"/>
                    </a:lnTo>
                    <a:lnTo>
                      <a:pt x="89" y="145"/>
                    </a:lnTo>
                    <a:lnTo>
                      <a:pt x="89" y="147"/>
                    </a:lnTo>
                    <a:lnTo>
                      <a:pt x="89" y="151"/>
                    </a:lnTo>
                    <a:lnTo>
                      <a:pt x="89" y="153"/>
                    </a:lnTo>
                    <a:lnTo>
                      <a:pt x="87" y="155"/>
                    </a:lnTo>
                    <a:lnTo>
                      <a:pt x="82" y="158"/>
                    </a:lnTo>
                    <a:lnTo>
                      <a:pt x="73" y="158"/>
                    </a:lnTo>
                    <a:lnTo>
                      <a:pt x="71" y="158"/>
                    </a:lnTo>
                    <a:lnTo>
                      <a:pt x="62" y="155"/>
                    </a:lnTo>
                    <a:lnTo>
                      <a:pt x="49" y="151"/>
                    </a:lnTo>
                    <a:lnTo>
                      <a:pt x="38" y="151"/>
                    </a:lnTo>
                    <a:lnTo>
                      <a:pt x="29" y="151"/>
                    </a:lnTo>
                    <a:lnTo>
                      <a:pt x="24" y="151"/>
                    </a:lnTo>
                    <a:lnTo>
                      <a:pt x="18" y="147"/>
                    </a:lnTo>
                    <a:lnTo>
                      <a:pt x="18" y="147"/>
                    </a:lnTo>
                    <a:lnTo>
                      <a:pt x="18" y="147"/>
                    </a:lnTo>
                    <a:lnTo>
                      <a:pt x="11" y="171"/>
                    </a:lnTo>
                    <a:lnTo>
                      <a:pt x="5" y="188"/>
                    </a:lnTo>
                    <a:lnTo>
                      <a:pt x="2" y="195"/>
                    </a:lnTo>
                    <a:lnTo>
                      <a:pt x="0" y="211"/>
                    </a:lnTo>
                    <a:lnTo>
                      <a:pt x="0" y="229"/>
                    </a:lnTo>
                    <a:lnTo>
                      <a:pt x="0" y="250"/>
                    </a:lnTo>
                    <a:lnTo>
                      <a:pt x="0" y="252"/>
                    </a:lnTo>
                    <a:lnTo>
                      <a:pt x="7" y="259"/>
                    </a:lnTo>
                    <a:lnTo>
                      <a:pt x="11" y="265"/>
                    </a:lnTo>
                    <a:lnTo>
                      <a:pt x="11" y="274"/>
                    </a:lnTo>
                    <a:lnTo>
                      <a:pt x="11" y="280"/>
                    </a:lnTo>
                    <a:lnTo>
                      <a:pt x="11" y="296"/>
                    </a:lnTo>
                    <a:lnTo>
                      <a:pt x="11" y="313"/>
                    </a:lnTo>
                    <a:lnTo>
                      <a:pt x="13" y="328"/>
                    </a:lnTo>
                    <a:lnTo>
                      <a:pt x="18" y="336"/>
                    </a:lnTo>
                    <a:lnTo>
                      <a:pt x="18" y="343"/>
                    </a:lnTo>
                    <a:lnTo>
                      <a:pt x="20" y="360"/>
                    </a:lnTo>
                    <a:lnTo>
                      <a:pt x="20" y="377"/>
                    </a:lnTo>
                    <a:lnTo>
                      <a:pt x="20" y="409"/>
                    </a:lnTo>
                    <a:lnTo>
                      <a:pt x="20" y="416"/>
                    </a:lnTo>
                    <a:lnTo>
                      <a:pt x="22" y="420"/>
                    </a:lnTo>
                    <a:lnTo>
                      <a:pt x="24" y="425"/>
                    </a:lnTo>
                    <a:lnTo>
                      <a:pt x="33" y="442"/>
                    </a:lnTo>
                    <a:lnTo>
                      <a:pt x="35" y="449"/>
                    </a:lnTo>
                    <a:lnTo>
                      <a:pt x="35" y="461"/>
                    </a:lnTo>
                    <a:lnTo>
                      <a:pt x="31" y="476"/>
                    </a:lnTo>
                    <a:lnTo>
                      <a:pt x="29" y="478"/>
                    </a:lnTo>
                    <a:lnTo>
                      <a:pt x="31" y="496"/>
                    </a:lnTo>
                    <a:lnTo>
                      <a:pt x="33" y="504"/>
                    </a:lnTo>
                    <a:lnTo>
                      <a:pt x="35" y="513"/>
                    </a:lnTo>
                    <a:lnTo>
                      <a:pt x="35" y="517"/>
                    </a:lnTo>
                    <a:lnTo>
                      <a:pt x="35" y="524"/>
                    </a:lnTo>
                    <a:lnTo>
                      <a:pt x="38" y="532"/>
                    </a:lnTo>
                    <a:lnTo>
                      <a:pt x="42" y="551"/>
                    </a:lnTo>
                    <a:lnTo>
                      <a:pt x="42" y="571"/>
                    </a:lnTo>
                    <a:lnTo>
                      <a:pt x="42" y="577"/>
                    </a:lnTo>
                    <a:lnTo>
                      <a:pt x="56" y="590"/>
                    </a:lnTo>
                    <a:lnTo>
                      <a:pt x="80" y="584"/>
                    </a:lnTo>
                    <a:lnTo>
                      <a:pt x="95" y="584"/>
                    </a:lnTo>
                    <a:lnTo>
                      <a:pt x="102" y="584"/>
                    </a:lnTo>
                    <a:lnTo>
                      <a:pt x="109" y="588"/>
                    </a:lnTo>
                    <a:lnTo>
                      <a:pt x="113" y="590"/>
                    </a:lnTo>
                    <a:lnTo>
                      <a:pt x="118" y="595"/>
                    </a:lnTo>
                    <a:lnTo>
                      <a:pt x="120" y="599"/>
                    </a:lnTo>
                    <a:lnTo>
                      <a:pt x="122" y="599"/>
                    </a:lnTo>
                    <a:lnTo>
                      <a:pt x="124" y="601"/>
                    </a:lnTo>
                    <a:lnTo>
                      <a:pt x="138" y="595"/>
                    </a:lnTo>
                    <a:lnTo>
                      <a:pt x="149" y="584"/>
                    </a:lnTo>
                    <a:lnTo>
                      <a:pt x="151" y="584"/>
                    </a:lnTo>
                    <a:lnTo>
                      <a:pt x="156" y="577"/>
                    </a:lnTo>
                    <a:lnTo>
                      <a:pt x="156" y="575"/>
                    </a:lnTo>
                    <a:lnTo>
                      <a:pt x="153" y="560"/>
                    </a:lnTo>
                    <a:lnTo>
                      <a:pt x="151" y="551"/>
                    </a:lnTo>
                    <a:lnTo>
                      <a:pt x="151" y="541"/>
                    </a:lnTo>
                    <a:lnTo>
                      <a:pt x="151" y="534"/>
                    </a:lnTo>
                    <a:lnTo>
                      <a:pt x="153" y="528"/>
                    </a:lnTo>
                    <a:lnTo>
                      <a:pt x="156" y="524"/>
                    </a:lnTo>
                    <a:lnTo>
                      <a:pt x="156" y="521"/>
                    </a:lnTo>
                    <a:lnTo>
                      <a:pt x="175" y="521"/>
                    </a:lnTo>
                    <a:lnTo>
                      <a:pt x="182" y="521"/>
                    </a:lnTo>
                    <a:lnTo>
                      <a:pt x="187" y="517"/>
                    </a:lnTo>
                    <a:lnTo>
                      <a:pt x="189" y="515"/>
                    </a:lnTo>
                    <a:lnTo>
                      <a:pt x="193" y="508"/>
                    </a:lnTo>
                    <a:lnTo>
                      <a:pt x="195" y="498"/>
                    </a:lnTo>
                    <a:lnTo>
                      <a:pt x="195" y="496"/>
                    </a:lnTo>
                    <a:lnTo>
                      <a:pt x="200" y="494"/>
                    </a:lnTo>
                    <a:lnTo>
                      <a:pt x="202" y="491"/>
                    </a:lnTo>
                    <a:lnTo>
                      <a:pt x="211" y="491"/>
                    </a:lnTo>
                    <a:lnTo>
                      <a:pt x="222" y="494"/>
                    </a:lnTo>
                    <a:lnTo>
                      <a:pt x="233" y="496"/>
                    </a:lnTo>
                    <a:lnTo>
                      <a:pt x="246" y="494"/>
                    </a:lnTo>
                    <a:lnTo>
                      <a:pt x="258" y="491"/>
                    </a:lnTo>
                    <a:lnTo>
                      <a:pt x="260" y="489"/>
                    </a:lnTo>
                    <a:lnTo>
                      <a:pt x="262" y="487"/>
                    </a:lnTo>
                    <a:lnTo>
                      <a:pt x="262" y="487"/>
                    </a:lnTo>
                    <a:lnTo>
                      <a:pt x="262" y="485"/>
                    </a:lnTo>
                    <a:lnTo>
                      <a:pt x="260" y="476"/>
                    </a:lnTo>
                    <a:lnTo>
                      <a:pt x="258" y="470"/>
                    </a:lnTo>
                    <a:lnTo>
                      <a:pt x="260" y="461"/>
                    </a:lnTo>
                    <a:lnTo>
                      <a:pt x="264" y="454"/>
                    </a:lnTo>
                    <a:lnTo>
                      <a:pt x="271" y="449"/>
                    </a:lnTo>
                    <a:lnTo>
                      <a:pt x="280" y="449"/>
                    </a:lnTo>
                    <a:lnTo>
                      <a:pt x="284" y="449"/>
                    </a:lnTo>
                    <a:lnTo>
                      <a:pt x="291" y="449"/>
                    </a:lnTo>
                    <a:lnTo>
                      <a:pt x="295" y="449"/>
                    </a:lnTo>
                    <a:lnTo>
                      <a:pt x="302" y="450"/>
                    </a:lnTo>
                    <a:lnTo>
                      <a:pt x="305" y="454"/>
                    </a:lnTo>
                    <a:lnTo>
                      <a:pt x="309" y="457"/>
                    </a:lnTo>
                    <a:lnTo>
                      <a:pt x="315" y="459"/>
                    </a:lnTo>
                    <a:lnTo>
                      <a:pt x="320" y="459"/>
                    </a:lnTo>
                    <a:lnTo>
                      <a:pt x="324" y="457"/>
                    </a:lnTo>
                    <a:lnTo>
                      <a:pt x="328" y="454"/>
                    </a:lnTo>
                    <a:lnTo>
                      <a:pt x="342" y="442"/>
                    </a:lnTo>
                    <a:lnTo>
                      <a:pt x="346" y="442"/>
                    </a:lnTo>
                    <a:lnTo>
                      <a:pt x="346" y="438"/>
                    </a:lnTo>
                    <a:lnTo>
                      <a:pt x="349" y="435"/>
                    </a:lnTo>
                    <a:lnTo>
                      <a:pt x="351" y="431"/>
                    </a:lnTo>
                    <a:lnTo>
                      <a:pt x="356" y="425"/>
                    </a:lnTo>
                    <a:lnTo>
                      <a:pt x="362" y="420"/>
                    </a:lnTo>
                    <a:lnTo>
                      <a:pt x="367" y="418"/>
                    </a:lnTo>
                    <a:lnTo>
                      <a:pt x="373" y="418"/>
                    </a:lnTo>
                    <a:lnTo>
                      <a:pt x="377" y="418"/>
                    </a:lnTo>
                    <a:lnTo>
                      <a:pt x="389" y="412"/>
                    </a:lnTo>
                    <a:lnTo>
                      <a:pt x="398" y="405"/>
                    </a:lnTo>
                    <a:lnTo>
                      <a:pt x="398" y="405"/>
                    </a:lnTo>
                    <a:lnTo>
                      <a:pt x="400" y="401"/>
                    </a:lnTo>
                    <a:lnTo>
                      <a:pt x="402" y="392"/>
                    </a:lnTo>
                    <a:lnTo>
                      <a:pt x="407" y="384"/>
                    </a:lnTo>
                    <a:lnTo>
                      <a:pt x="411" y="382"/>
                    </a:lnTo>
                    <a:lnTo>
                      <a:pt x="418" y="375"/>
                    </a:lnTo>
                    <a:lnTo>
                      <a:pt x="422" y="369"/>
                    </a:lnTo>
                    <a:lnTo>
                      <a:pt x="429" y="364"/>
                    </a:lnTo>
                    <a:lnTo>
                      <a:pt x="438" y="364"/>
                    </a:lnTo>
                    <a:lnTo>
                      <a:pt x="442" y="364"/>
                    </a:lnTo>
                    <a:lnTo>
                      <a:pt x="449" y="366"/>
                    </a:lnTo>
                    <a:lnTo>
                      <a:pt x="455" y="369"/>
                    </a:lnTo>
                    <a:lnTo>
                      <a:pt x="460" y="371"/>
                    </a:lnTo>
                    <a:lnTo>
                      <a:pt x="467" y="371"/>
                    </a:lnTo>
                    <a:lnTo>
                      <a:pt x="473" y="371"/>
                    </a:lnTo>
                    <a:lnTo>
                      <a:pt x="475" y="369"/>
                    </a:lnTo>
                    <a:lnTo>
                      <a:pt x="480" y="364"/>
                    </a:lnTo>
                    <a:lnTo>
                      <a:pt x="485" y="358"/>
                    </a:lnTo>
                    <a:lnTo>
                      <a:pt x="491" y="345"/>
                    </a:lnTo>
                    <a:lnTo>
                      <a:pt x="498" y="341"/>
                    </a:lnTo>
                    <a:lnTo>
                      <a:pt x="500" y="334"/>
                    </a:lnTo>
                    <a:lnTo>
                      <a:pt x="504" y="330"/>
                    </a:lnTo>
                    <a:lnTo>
                      <a:pt x="507" y="328"/>
                    </a:lnTo>
                    <a:lnTo>
                      <a:pt x="507" y="321"/>
                    </a:lnTo>
                    <a:lnTo>
                      <a:pt x="504" y="317"/>
                    </a:lnTo>
                    <a:lnTo>
                      <a:pt x="500" y="310"/>
                    </a:lnTo>
                    <a:lnTo>
                      <a:pt x="500" y="302"/>
                    </a:lnTo>
                    <a:lnTo>
                      <a:pt x="500" y="296"/>
                    </a:lnTo>
                    <a:lnTo>
                      <a:pt x="504" y="291"/>
                    </a:lnTo>
                    <a:lnTo>
                      <a:pt x="504" y="285"/>
                    </a:lnTo>
                    <a:lnTo>
                      <a:pt x="509" y="278"/>
                    </a:lnTo>
                    <a:lnTo>
                      <a:pt x="513" y="274"/>
                    </a:lnTo>
                    <a:lnTo>
                      <a:pt x="518" y="270"/>
                    </a:lnTo>
                    <a:lnTo>
                      <a:pt x="526" y="267"/>
                    </a:lnTo>
                    <a:lnTo>
                      <a:pt x="529" y="267"/>
                    </a:lnTo>
                    <a:lnTo>
                      <a:pt x="533" y="265"/>
                    </a:lnTo>
                    <a:lnTo>
                      <a:pt x="536" y="263"/>
                    </a:lnTo>
                    <a:lnTo>
                      <a:pt x="542" y="261"/>
                    </a:lnTo>
                    <a:lnTo>
                      <a:pt x="549" y="254"/>
                    </a:lnTo>
                    <a:lnTo>
                      <a:pt x="551" y="246"/>
                    </a:lnTo>
                    <a:lnTo>
                      <a:pt x="553" y="242"/>
                    </a:lnTo>
                    <a:lnTo>
                      <a:pt x="553" y="233"/>
                    </a:lnTo>
                    <a:lnTo>
                      <a:pt x="551" y="224"/>
                    </a:lnTo>
                    <a:lnTo>
                      <a:pt x="551" y="220"/>
                    </a:lnTo>
                    <a:lnTo>
                      <a:pt x="553" y="216"/>
                    </a:lnTo>
                    <a:lnTo>
                      <a:pt x="555" y="214"/>
                    </a:lnTo>
                    <a:lnTo>
                      <a:pt x="558" y="211"/>
                    </a:lnTo>
                    <a:lnTo>
                      <a:pt x="562" y="209"/>
                    </a:lnTo>
                    <a:lnTo>
                      <a:pt x="569" y="209"/>
                    </a:lnTo>
                    <a:lnTo>
                      <a:pt x="573" y="209"/>
                    </a:lnTo>
                    <a:lnTo>
                      <a:pt x="577" y="211"/>
                    </a:lnTo>
                    <a:lnTo>
                      <a:pt x="580" y="214"/>
                    </a:lnTo>
                    <a:lnTo>
                      <a:pt x="582" y="220"/>
                    </a:lnTo>
                    <a:lnTo>
                      <a:pt x="585" y="222"/>
                    </a:lnTo>
                    <a:lnTo>
                      <a:pt x="587" y="224"/>
                    </a:lnTo>
                    <a:lnTo>
                      <a:pt x="593" y="229"/>
                    </a:lnTo>
                    <a:lnTo>
                      <a:pt x="595" y="231"/>
                    </a:lnTo>
                    <a:lnTo>
                      <a:pt x="604" y="233"/>
                    </a:lnTo>
                    <a:lnTo>
                      <a:pt x="616" y="235"/>
                    </a:lnTo>
                    <a:lnTo>
                      <a:pt x="620" y="237"/>
                    </a:lnTo>
                    <a:lnTo>
                      <a:pt x="624" y="240"/>
                    </a:lnTo>
                    <a:lnTo>
                      <a:pt x="631" y="242"/>
                    </a:lnTo>
                    <a:lnTo>
                      <a:pt x="638" y="250"/>
                    </a:lnTo>
                    <a:lnTo>
                      <a:pt x="640" y="257"/>
                    </a:lnTo>
                    <a:lnTo>
                      <a:pt x="644" y="261"/>
                    </a:lnTo>
                    <a:lnTo>
                      <a:pt x="647" y="263"/>
                    </a:lnTo>
                    <a:lnTo>
                      <a:pt x="653" y="261"/>
                    </a:lnTo>
                    <a:lnTo>
                      <a:pt x="662" y="254"/>
                    </a:lnTo>
                    <a:lnTo>
                      <a:pt x="664" y="254"/>
                    </a:lnTo>
                    <a:lnTo>
                      <a:pt x="664" y="252"/>
                    </a:lnTo>
                    <a:lnTo>
                      <a:pt x="682" y="250"/>
                    </a:lnTo>
                    <a:lnTo>
                      <a:pt x="698" y="250"/>
                    </a:lnTo>
                    <a:lnTo>
                      <a:pt x="700" y="250"/>
                    </a:lnTo>
                    <a:lnTo>
                      <a:pt x="706" y="254"/>
                    </a:lnTo>
                    <a:lnTo>
                      <a:pt x="709" y="261"/>
                    </a:lnTo>
                    <a:lnTo>
                      <a:pt x="711" y="280"/>
                    </a:lnTo>
                    <a:lnTo>
                      <a:pt x="711" y="285"/>
                    </a:lnTo>
                    <a:lnTo>
                      <a:pt x="713" y="298"/>
                    </a:lnTo>
                    <a:lnTo>
                      <a:pt x="713" y="315"/>
                    </a:lnTo>
                    <a:lnTo>
                      <a:pt x="713" y="317"/>
                    </a:lnTo>
                    <a:lnTo>
                      <a:pt x="716" y="319"/>
                    </a:lnTo>
                    <a:lnTo>
                      <a:pt x="726" y="332"/>
                    </a:lnTo>
                    <a:lnTo>
                      <a:pt x="731" y="334"/>
                    </a:lnTo>
                    <a:lnTo>
                      <a:pt x="736" y="339"/>
                    </a:lnTo>
                    <a:lnTo>
                      <a:pt x="740" y="341"/>
                    </a:lnTo>
                    <a:lnTo>
                      <a:pt x="747" y="341"/>
                    </a:lnTo>
                    <a:lnTo>
                      <a:pt x="751" y="341"/>
                    </a:lnTo>
                    <a:lnTo>
                      <a:pt x="753" y="341"/>
                    </a:lnTo>
                    <a:lnTo>
                      <a:pt x="757" y="339"/>
                    </a:lnTo>
                    <a:lnTo>
                      <a:pt x="757" y="334"/>
                    </a:lnTo>
                    <a:lnTo>
                      <a:pt x="757" y="328"/>
                    </a:lnTo>
                    <a:lnTo>
                      <a:pt x="764" y="306"/>
                    </a:lnTo>
                    <a:lnTo>
                      <a:pt x="764" y="302"/>
                    </a:lnTo>
                    <a:lnTo>
                      <a:pt x="764" y="298"/>
                    </a:lnTo>
                    <a:lnTo>
                      <a:pt x="764" y="291"/>
                    </a:lnTo>
                    <a:lnTo>
                      <a:pt x="764" y="285"/>
                    </a:lnTo>
                    <a:lnTo>
                      <a:pt x="769" y="278"/>
                    </a:lnTo>
                    <a:lnTo>
                      <a:pt x="771" y="276"/>
                    </a:lnTo>
                    <a:lnTo>
                      <a:pt x="778" y="274"/>
                    </a:lnTo>
                    <a:lnTo>
                      <a:pt x="791" y="267"/>
                    </a:lnTo>
                    <a:lnTo>
                      <a:pt x="802" y="265"/>
                    </a:lnTo>
                    <a:lnTo>
                      <a:pt x="806" y="263"/>
                    </a:lnTo>
                    <a:lnTo>
                      <a:pt x="809" y="254"/>
                    </a:lnTo>
                    <a:lnTo>
                      <a:pt x="809" y="250"/>
                    </a:lnTo>
                    <a:lnTo>
                      <a:pt x="806" y="246"/>
                    </a:lnTo>
                    <a:lnTo>
                      <a:pt x="800" y="242"/>
                    </a:lnTo>
                    <a:lnTo>
                      <a:pt x="795" y="237"/>
                    </a:lnTo>
                    <a:lnTo>
                      <a:pt x="791" y="237"/>
                    </a:lnTo>
                    <a:lnTo>
                      <a:pt x="787" y="237"/>
                    </a:lnTo>
                    <a:lnTo>
                      <a:pt x="785" y="235"/>
                    </a:lnTo>
                    <a:lnTo>
                      <a:pt x="780" y="233"/>
                    </a:lnTo>
                    <a:lnTo>
                      <a:pt x="778" y="222"/>
                    </a:lnTo>
                    <a:lnTo>
                      <a:pt x="775" y="209"/>
                    </a:lnTo>
                    <a:lnTo>
                      <a:pt x="773" y="205"/>
                    </a:lnTo>
                    <a:lnTo>
                      <a:pt x="771" y="201"/>
                    </a:lnTo>
                    <a:lnTo>
                      <a:pt x="771" y="195"/>
                    </a:lnTo>
                    <a:lnTo>
                      <a:pt x="773" y="192"/>
                    </a:lnTo>
                    <a:lnTo>
                      <a:pt x="780" y="184"/>
                    </a:lnTo>
                    <a:lnTo>
                      <a:pt x="787" y="171"/>
                    </a:lnTo>
                    <a:lnTo>
                      <a:pt x="789" y="164"/>
                    </a:lnTo>
                    <a:lnTo>
                      <a:pt x="791" y="158"/>
                    </a:lnTo>
                    <a:lnTo>
                      <a:pt x="791" y="151"/>
                    </a:lnTo>
                    <a:lnTo>
                      <a:pt x="789" y="143"/>
                    </a:lnTo>
                    <a:lnTo>
                      <a:pt x="785" y="130"/>
                    </a:lnTo>
                    <a:lnTo>
                      <a:pt x="782" y="123"/>
                    </a:lnTo>
                    <a:lnTo>
                      <a:pt x="782" y="117"/>
                    </a:lnTo>
                    <a:lnTo>
                      <a:pt x="778" y="115"/>
                    </a:lnTo>
                    <a:lnTo>
                      <a:pt x="775" y="110"/>
                    </a:lnTo>
                    <a:lnTo>
                      <a:pt x="773" y="108"/>
                    </a:lnTo>
                    <a:lnTo>
                      <a:pt x="775" y="102"/>
                    </a:lnTo>
                    <a:lnTo>
                      <a:pt x="778" y="96"/>
                    </a:lnTo>
                    <a:lnTo>
                      <a:pt x="780" y="91"/>
                    </a:lnTo>
                    <a:lnTo>
                      <a:pt x="785" y="89"/>
                    </a:lnTo>
                    <a:lnTo>
                      <a:pt x="787" y="85"/>
                    </a:lnTo>
                    <a:lnTo>
                      <a:pt x="787" y="80"/>
                    </a:lnTo>
                    <a:lnTo>
                      <a:pt x="787" y="72"/>
                    </a:lnTo>
                    <a:lnTo>
                      <a:pt x="789" y="59"/>
                    </a:lnTo>
                    <a:lnTo>
                      <a:pt x="789" y="59"/>
                    </a:lnTo>
                    <a:lnTo>
                      <a:pt x="789" y="56"/>
                    </a:lnTo>
                    <a:lnTo>
                      <a:pt x="785" y="54"/>
                    </a:lnTo>
                    <a:lnTo>
                      <a:pt x="780" y="52"/>
                    </a:lnTo>
                    <a:lnTo>
                      <a:pt x="773" y="52"/>
                    </a:lnTo>
                    <a:lnTo>
                      <a:pt x="764" y="52"/>
                    </a:lnTo>
                    <a:lnTo>
                      <a:pt x="747" y="52"/>
                    </a:lnTo>
                    <a:lnTo>
                      <a:pt x="724" y="52"/>
                    </a:lnTo>
                    <a:lnTo>
                      <a:pt x="711" y="52"/>
                    </a:lnTo>
                    <a:lnTo>
                      <a:pt x="706" y="52"/>
                    </a:lnTo>
                    <a:lnTo>
                      <a:pt x="704" y="48"/>
                    </a:lnTo>
                    <a:lnTo>
                      <a:pt x="700" y="44"/>
                    </a:lnTo>
                    <a:lnTo>
                      <a:pt x="689" y="42"/>
                    </a:lnTo>
                    <a:lnTo>
                      <a:pt x="680" y="42"/>
                    </a:lnTo>
                    <a:lnTo>
                      <a:pt x="669" y="42"/>
                    </a:lnTo>
                    <a:lnTo>
                      <a:pt x="662" y="44"/>
                    </a:lnTo>
                    <a:lnTo>
                      <a:pt x="655" y="52"/>
                    </a:lnTo>
                    <a:lnTo>
                      <a:pt x="653" y="52"/>
                    </a:lnTo>
                    <a:lnTo>
                      <a:pt x="651" y="54"/>
                    </a:lnTo>
                    <a:lnTo>
                      <a:pt x="647" y="56"/>
                    </a:lnTo>
                    <a:lnTo>
                      <a:pt x="644" y="61"/>
                    </a:lnTo>
                    <a:lnTo>
                      <a:pt x="638" y="65"/>
                    </a:lnTo>
                    <a:lnTo>
                      <a:pt x="633" y="65"/>
                    </a:lnTo>
                    <a:lnTo>
                      <a:pt x="622" y="65"/>
                    </a:lnTo>
                    <a:lnTo>
                      <a:pt x="609" y="65"/>
                    </a:lnTo>
                    <a:lnTo>
                      <a:pt x="600" y="65"/>
                    </a:lnTo>
                    <a:lnTo>
                      <a:pt x="593" y="65"/>
                    </a:lnTo>
                    <a:lnTo>
                      <a:pt x="589" y="65"/>
                    </a:lnTo>
                    <a:lnTo>
                      <a:pt x="587" y="61"/>
                    </a:lnTo>
                    <a:lnTo>
                      <a:pt x="582" y="59"/>
                    </a:lnTo>
                    <a:lnTo>
                      <a:pt x="580" y="54"/>
                    </a:lnTo>
                    <a:lnTo>
                      <a:pt x="575" y="52"/>
                    </a:lnTo>
                    <a:lnTo>
                      <a:pt x="571" y="52"/>
                    </a:lnTo>
                    <a:lnTo>
                      <a:pt x="564" y="50"/>
                    </a:lnTo>
                    <a:lnTo>
                      <a:pt x="558" y="50"/>
                    </a:lnTo>
                    <a:lnTo>
                      <a:pt x="553" y="52"/>
                    </a:lnTo>
                    <a:lnTo>
                      <a:pt x="551" y="56"/>
                    </a:lnTo>
                    <a:lnTo>
                      <a:pt x="544" y="59"/>
                    </a:lnTo>
                    <a:lnTo>
                      <a:pt x="544" y="61"/>
                    </a:lnTo>
                    <a:lnTo>
                      <a:pt x="542" y="65"/>
                    </a:lnTo>
                    <a:lnTo>
                      <a:pt x="542" y="65"/>
                    </a:lnTo>
                    <a:lnTo>
                      <a:pt x="538" y="67"/>
                    </a:lnTo>
                    <a:lnTo>
                      <a:pt x="529" y="72"/>
                    </a:lnTo>
                    <a:lnTo>
                      <a:pt x="513" y="67"/>
                    </a:lnTo>
                    <a:lnTo>
                      <a:pt x="498" y="67"/>
                    </a:lnTo>
                    <a:lnTo>
                      <a:pt x="491" y="67"/>
                    </a:lnTo>
                    <a:lnTo>
                      <a:pt x="489" y="67"/>
                    </a:lnTo>
                    <a:lnTo>
                      <a:pt x="487" y="65"/>
                    </a:lnTo>
                    <a:lnTo>
                      <a:pt x="485" y="65"/>
                    </a:lnTo>
                    <a:lnTo>
                      <a:pt x="485" y="61"/>
                    </a:lnTo>
                    <a:lnTo>
                      <a:pt x="485" y="52"/>
                    </a:lnTo>
                    <a:lnTo>
                      <a:pt x="485" y="44"/>
                    </a:lnTo>
                    <a:lnTo>
                      <a:pt x="482" y="35"/>
                    </a:lnTo>
                    <a:lnTo>
                      <a:pt x="480" y="29"/>
                    </a:lnTo>
                    <a:lnTo>
                      <a:pt x="477" y="24"/>
                    </a:lnTo>
                    <a:lnTo>
                      <a:pt x="473" y="22"/>
                    </a:lnTo>
                    <a:lnTo>
                      <a:pt x="473" y="22"/>
                    </a:lnTo>
                    <a:lnTo>
                      <a:pt x="469" y="22"/>
                    </a:lnTo>
                    <a:lnTo>
                      <a:pt x="467" y="24"/>
                    </a:lnTo>
                    <a:lnTo>
                      <a:pt x="462" y="26"/>
                    </a:lnTo>
                    <a:lnTo>
                      <a:pt x="446" y="35"/>
                    </a:lnTo>
                    <a:lnTo>
                      <a:pt x="440" y="35"/>
                    </a:lnTo>
                    <a:lnTo>
                      <a:pt x="431" y="37"/>
                    </a:lnTo>
                    <a:lnTo>
                      <a:pt x="424" y="40"/>
                    </a:lnTo>
                    <a:lnTo>
                      <a:pt x="422" y="42"/>
                    </a:lnTo>
                    <a:lnTo>
                      <a:pt x="413" y="48"/>
                    </a:lnTo>
                    <a:lnTo>
                      <a:pt x="407" y="54"/>
                    </a:lnTo>
                    <a:lnTo>
                      <a:pt x="404" y="59"/>
                    </a:lnTo>
                    <a:lnTo>
                      <a:pt x="402" y="65"/>
                    </a:lnTo>
                    <a:lnTo>
                      <a:pt x="398" y="72"/>
                    </a:lnTo>
                    <a:lnTo>
                      <a:pt x="391" y="78"/>
                    </a:lnTo>
                    <a:lnTo>
                      <a:pt x="389" y="78"/>
                    </a:lnTo>
                    <a:lnTo>
                      <a:pt x="384" y="78"/>
                    </a:lnTo>
                    <a:lnTo>
                      <a:pt x="369" y="80"/>
                    </a:lnTo>
                    <a:lnTo>
                      <a:pt x="351" y="80"/>
                    </a:lnTo>
                    <a:lnTo>
                      <a:pt x="344" y="80"/>
                    </a:lnTo>
                    <a:lnTo>
                      <a:pt x="340" y="78"/>
                    </a:lnTo>
                    <a:lnTo>
                      <a:pt x="336" y="74"/>
                    </a:lnTo>
                    <a:lnTo>
                      <a:pt x="336" y="67"/>
                    </a:lnTo>
                    <a:lnTo>
                      <a:pt x="336" y="61"/>
                    </a:lnTo>
                    <a:lnTo>
                      <a:pt x="333" y="59"/>
                    </a:lnTo>
                    <a:lnTo>
                      <a:pt x="331" y="56"/>
                    </a:lnTo>
                    <a:lnTo>
                      <a:pt x="324" y="54"/>
                    </a:lnTo>
                    <a:lnTo>
                      <a:pt x="320" y="52"/>
                    </a:lnTo>
                    <a:lnTo>
                      <a:pt x="315" y="52"/>
                    </a:lnTo>
                    <a:lnTo>
                      <a:pt x="309" y="54"/>
                    </a:lnTo>
                    <a:lnTo>
                      <a:pt x="302" y="56"/>
                    </a:lnTo>
                    <a:lnTo>
                      <a:pt x="298" y="56"/>
                    </a:lnTo>
                    <a:lnTo>
                      <a:pt x="295" y="59"/>
                    </a:lnTo>
                    <a:lnTo>
                      <a:pt x="291" y="59"/>
                    </a:lnTo>
                    <a:lnTo>
                      <a:pt x="289" y="61"/>
                    </a:lnTo>
                    <a:lnTo>
                      <a:pt x="277" y="59"/>
                    </a:lnTo>
                    <a:lnTo>
                      <a:pt x="271" y="59"/>
                    </a:lnTo>
                    <a:lnTo>
                      <a:pt x="264" y="54"/>
                    </a:lnTo>
                    <a:lnTo>
                      <a:pt x="258" y="48"/>
                    </a:lnTo>
                    <a:lnTo>
                      <a:pt x="251" y="42"/>
                    </a:lnTo>
                    <a:lnTo>
                      <a:pt x="246" y="40"/>
                    </a:lnTo>
                    <a:lnTo>
                      <a:pt x="240" y="40"/>
                    </a:lnTo>
                    <a:lnTo>
                      <a:pt x="229" y="37"/>
                    </a:lnTo>
                    <a:lnTo>
                      <a:pt x="226" y="37"/>
                    </a:lnTo>
                    <a:lnTo>
                      <a:pt x="224" y="35"/>
                    </a:lnTo>
                    <a:lnTo>
                      <a:pt x="220" y="31"/>
                    </a:lnTo>
                    <a:lnTo>
                      <a:pt x="220" y="24"/>
                    </a:lnTo>
                    <a:lnTo>
                      <a:pt x="220" y="16"/>
                    </a:lnTo>
                    <a:lnTo>
                      <a:pt x="220" y="11"/>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Freeform 199">
                <a:extLst>
                  <a:ext uri="{FF2B5EF4-FFF2-40B4-BE49-F238E27FC236}">
                    <a16:creationId xmlns:a16="http://schemas.microsoft.com/office/drawing/2014/main" id="{BFB92FA6-1E11-428D-B475-C32924F1BC30}"/>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200">
                <a:extLst>
                  <a:ext uri="{FF2B5EF4-FFF2-40B4-BE49-F238E27FC236}">
                    <a16:creationId xmlns:a16="http://schemas.microsoft.com/office/drawing/2014/main" id="{CF2D77E6-6D2A-4ABB-8347-B4070445CEB0}"/>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Freeform 201">
                <a:extLst>
                  <a:ext uri="{FF2B5EF4-FFF2-40B4-BE49-F238E27FC236}">
                    <a16:creationId xmlns:a16="http://schemas.microsoft.com/office/drawing/2014/main" id="{CB2E0B5C-3B4F-4A63-AD44-7F51BBD4E79E}"/>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202">
                <a:extLst>
                  <a:ext uri="{FF2B5EF4-FFF2-40B4-BE49-F238E27FC236}">
                    <a16:creationId xmlns:a16="http://schemas.microsoft.com/office/drawing/2014/main" id="{AD11C86B-711D-4702-B5CE-CBCE82215C7D}"/>
                  </a:ext>
                </a:extLst>
              </p:cNvPr>
              <p:cNvSpPr>
                <a:spLocks/>
              </p:cNvSpPr>
              <p:nvPr/>
            </p:nvSpPr>
            <p:spPr bwMode="auto">
              <a:xfrm>
                <a:off x="5544" y="1790"/>
                <a:ext cx="826" cy="688"/>
              </a:xfrm>
              <a:custGeom>
                <a:avLst/>
                <a:gdLst>
                  <a:gd name="T0" fmla="*/ 203 w 826"/>
                  <a:gd name="T1" fmla="*/ 9 h 688"/>
                  <a:gd name="T2" fmla="*/ 188 w 826"/>
                  <a:gd name="T3" fmla="*/ 54 h 688"/>
                  <a:gd name="T4" fmla="*/ 155 w 826"/>
                  <a:gd name="T5" fmla="*/ 74 h 688"/>
                  <a:gd name="T6" fmla="*/ 157 w 826"/>
                  <a:gd name="T7" fmla="*/ 117 h 688"/>
                  <a:gd name="T8" fmla="*/ 126 w 826"/>
                  <a:gd name="T9" fmla="*/ 160 h 688"/>
                  <a:gd name="T10" fmla="*/ 128 w 826"/>
                  <a:gd name="T11" fmla="*/ 189 h 688"/>
                  <a:gd name="T12" fmla="*/ 122 w 826"/>
                  <a:gd name="T13" fmla="*/ 213 h 688"/>
                  <a:gd name="T14" fmla="*/ 120 w 826"/>
                  <a:gd name="T15" fmla="*/ 245 h 688"/>
                  <a:gd name="T16" fmla="*/ 115 w 826"/>
                  <a:gd name="T17" fmla="*/ 288 h 688"/>
                  <a:gd name="T18" fmla="*/ 100 w 826"/>
                  <a:gd name="T19" fmla="*/ 327 h 688"/>
                  <a:gd name="T20" fmla="*/ 93 w 826"/>
                  <a:gd name="T21" fmla="*/ 355 h 688"/>
                  <a:gd name="T22" fmla="*/ 115 w 826"/>
                  <a:gd name="T23" fmla="*/ 383 h 688"/>
                  <a:gd name="T24" fmla="*/ 57 w 826"/>
                  <a:gd name="T25" fmla="*/ 396 h 688"/>
                  <a:gd name="T26" fmla="*/ 69 w 826"/>
                  <a:gd name="T27" fmla="*/ 426 h 688"/>
                  <a:gd name="T28" fmla="*/ 42 w 826"/>
                  <a:gd name="T29" fmla="*/ 469 h 688"/>
                  <a:gd name="T30" fmla="*/ 15 w 826"/>
                  <a:gd name="T31" fmla="*/ 441 h 688"/>
                  <a:gd name="T32" fmla="*/ 7 w 826"/>
                  <a:gd name="T33" fmla="*/ 486 h 688"/>
                  <a:gd name="T34" fmla="*/ 7 w 826"/>
                  <a:gd name="T35" fmla="*/ 522 h 688"/>
                  <a:gd name="T36" fmla="*/ 7 w 826"/>
                  <a:gd name="T37" fmla="*/ 551 h 688"/>
                  <a:gd name="T38" fmla="*/ 77 w 826"/>
                  <a:gd name="T39" fmla="*/ 548 h 688"/>
                  <a:gd name="T40" fmla="*/ 77 w 826"/>
                  <a:gd name="T41" fmla="*/ 574 h 688"/>
                  <a:gd name="T42" fmla="*/ 86 w 826"/>
                  <a:gd name="T43" fmla="*/ 606 h 688"/>
                  <a:gd name="T44" fmla="*/ 135 w 826"/>
                  <a:gd name="T45" fmla="*/ 596 h 688"/>
                  <a:gd name="T46" fmla="*/ 164 w 826"/>
                  <a:gd name="T47" fmla="*/ 602 h 688"/>
                  <a:gd name="T48" fmla="*/ 186 w 826"/>
                  <a:gd name="T49" fmla="*/ 621 h 688"/>
                  <a:gd name="T50" fmla="*/ 177 w 826"/>
                  <a:gd name="T51" fmla="*/ 682 h 688"/>
                  <a:gd name="T52" fmla="*/ 213 w 826"/>
                  <a:gd name="T53" fmla="*/ 688 h 688"/>
                  <a:gd name="T54" fmla="*/ 265 w 826"/>
                  <a:gd name="T55" fmla="*/ 669 h 688"/>
                  <a:gd name="T56" fmla="*/ 316 w 826"/>
                  <a:gd name="T57" fmla="*/ 653 h 688"/>
                  <a:gd name="T58" fmla="*/ 332 w 826"/>
                  <a:gd name="T59" fmla="*/ 613 h 688"/>
                  <a:gd name="T60" fmla="*/ 365 w 826"/>
                  <a:gd name="T61" fmla="*/ 628 h 688"/>
                  <a:gd name="T62" fmla="*/ 383 w 826"/>
                  <a:gd name="T63" fmla="*/ 628 h 688"/>
                  <a:gd name="T64" fmla="*/ 372 w 826"/>
                  <a:gd name="T65" fmla="*/ 561 h 688"/>
                  <a:gd name="T66" fmla="*/ 361 w 826"/>
                  <a:gd name="T67" fmla="*/ 456 h 688"/>
                  <a:gd name="T68" fmla="*/ 412 w 826"/>
                  <a:gd name="T69" fmla="*/ 409 h 688"/>
                  <a:gd name="T70" fmla="*/ 450 w 826"/>
                  <a:gd name="T71" fmla="*/ 396 h 688"/>
                  <a:gd name="T72" fmla="*/ 465 w 826"/>
                  <a:gd name="T73" fmla="*/ 364 h 688"/>
                  <a:gd name="T74" fmla="*/ 525 w 826"/>
                  <a:gd name="T75" fmla="*/ 361 h 688"/>
                  <a:gd name="T76" fmla="*/ 592 w 826"/>
                  <a:gd name="T77" fmla="*/ 312 h 688"/>
                  <a:gd name="T78" fmla="*/ 620 w 826"/>
                  <a:gd name="T79" fmla="*/ 275 h 688"/>
                  <a:gd name="T80" fmla="*/ 656 w 826"/>
                  <a:gd name="T81" fmla="*/ 243 h 688"/>
                  <a:gd name="T82" fmla="*/ 684 w 826"/>
                  <a:gd name="T83" fmla="*/ 230 h 688"/>
                  <a:gd name="T84" fmla="*/ 722 w 826"/>
                  <a:gd name="T85" fmla="*/ 189 h 688"/>
                  <a:gd name="T86" fmla="*/ 769 w 826"/>
                  <a:gd name="T87" fmla="*/ 144 h 688"/>
                  <a:gd name="T88" fmla="*/ 804 w 826"/>
                  <a:gd name="T89" fmla="*/ 127 h 688"/>
                  <a:gd name="T90" fmla="*/ 782 w 826"/>
                  <a:gd name="T91" fmla="*/ 99 h 688"/>
                  <a:gd name="T92" fmla="*/ 735 w 826"/>
                  <a:gd name="T93" fmla="*/ 101 h 688"/>
                  <a:gd name="T94" fmla="*/ 706 w 826"/>
                  <a:gd name="T95" fmla="*/ 93 h 688"/>
                  <a:gd name="T96" fmla="*/ 673 w 826"/>
                  <a:gd name="T97" fmla="*/ 117 h 688"/>
                  <a:gd name="T98" fmla="*/ 653 w 826"/>
                  <a:gd name="T99" fmla="*/ 160 h 688"/>
                  <a:gd name="T100" fmla="*/ 618 w 826"/>
                  <a:gd name="T101" fmla="*/ 160 h 688"/>
                  <a:gd name="T102" fmla="*/ 587 w 826"/>
                  <a:gd name="T103" fmla="*/ 174 h 688"/>
                  <a:gd name="T104" fmla="*/ 560 w 826"/>
                  <a:gd name="T105" fmla="*/ 192 h 688"/>
                  <a:gd name="T106" fmla="*/ 505 w 826"/>
                  <a:gd name="T107" fmla="*/ 200 h 688"/>
                  <a:gd name="T108" fmla="*/ 465 w 826"/>
                  <a:gd name="T109" fmla="*/ 200 h 688"/>
                  <a:gd name="T110" fmla="*/ 436 w 826"/>
                  <a:gd name="T111" fmla="*/ 153 h 688"/>
                  <a:gd name="T112" fmla="*/ 405 w 826"/>
                  <a:gd name="T113" fmla="*/ 136 h 688"/>
                  <a:gd name="T114" fmla="*/ 378 w 826"/>
                  <a:gd name="T115" fmla="*/ 123 h 688"/>
                  <a:gd name="T116" fmla="*/ 359 w 826"/>
                  <a:gd name="T117" fmla="*/ 52 h 688"/>
                  <a:gd name="T118" fmla="*/ 312 w 826"/>
                  <a:gd name="T119" fmla="*/ 45 h 688"/>
                  <a:gd name="T120" fmla="*/ 275 w 826"/>
                  <a:gd name="T121" fmla="*/ 31 h 688"/>
                  <a:gd name="T122" fmla="*/ 234 w 826"/>
                  <a:gd name="T123" fmla="*/ 13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6" h="688">
                    <a:moveTo>
                      <a:pt x="219" y="0"/>
                    </a:moveTo>
                    <a:lnTo>
                      <a:pt x="219" y="0"/>
                    </a:lnTo>
                    <a:lnTo>
                      <a:pt x="213" y="0"/>
                    </a:lnTo>
                    <a:lnTo>
                      <a:pt x="210" y="2"/>
                    </a:lnTo>
                    <a:lnTo>
                      <a:pt x="206" y="2"/>
                    </a:lnTo>
                    <a:lnTo>
                      <a:pt x="206" y="7"/>
                    </a:lnTo>
                    <a:lnTo>
                      <a:pt x="203" y="9"/>
                    </a:lnTo>
                    <a:lnTo>
                      <a:pt x="203" y="15"/>
                    </a:lnTo>
                    <a:lnTo>
                      <a:pt x="206" y="24"/>
                    </a:lnTo>
                    <a:lnTo>
                      <a:pt x="206" y="33"/>
                    </a:lnTo>
                    <a:lnTo>
                      <a:pt x="203" y="37"/>
                    </a:lnTo>
                    <a:lnTo>
                      <a:pt x="199" y="45"/>
                    </a:lnTo>
                    <a:lnTo>
                      <a:pt x="195" y="52"/>
                    </a:lnTo>
                    <a:lnTo>
                      <a:pt x="188" y="54"/>
                    </a:lnTo>
                    <a:lnTo>
                      <a:pt x="184" y="56"/>
                    </a:lnTo>
                    <a:lnTo>
                      <a:pt x="182" y="56"/>
                    </a:lnTo>
                    <a:lnTo>
                      <a:pt x="177" y="56"/>
                    </a:lnTo>
                    <a:lnTo>
                      <a:pt x="168" y="61"/>
                    </a:lnTo>
                    <a:lnTo>
                      <a:pt x="164" y="65"/>
                    </a:lnTo>
                    <a:lnTo>
                      <a:pt x="162" y="69"/>
                    </a:lnTo>
                    <a:lnTo>
                      <a:pt x="155" y="74"/>
                    </a:lnTo>
                    <a:lnTo>
                      <a:pt x="155" y="82"/>
                    </a:lnTo>
                    <a:lnTo>
                      <a:pt x="153" y="86"/>
                    </a:lnTo>
                    <a:lnTo>
                      <a:pt x="153" y="93"/>
                    </a:lnTo>
                    <a:lnTo>
                      <a:pt x="153" y="101"/>
                    </a:lnTo>
                    <a:lnTo>
                      <a:pt x="155" y="108"/>
                    </a:lnTo>
                    <a:lnTo>
                      <a:pt x="157" y="112"/>
                    </a:lnTo>
                    <a:lnTo>
                      <a:pt x="157" y="117"/>
                    </a:lnTo>
                    <a:lnTo>
                      <a:pt x="155" y="119"/>
                    </a:lnTo>
                    <a:lnTo>
                      <a:pt x="153" y="125"/>
                    </a:lnTo>
                    <a:lnTo>
                      <a:pt x="148" y="129"/>
                    </a:lnTo>
                    <a:lnTo>
                      <a:pt x="144" y="136"/>
                    </a:lnTo>
                    <a:lnTo>
                      <a:pt x="137" y="147"/>
                    </a:lnTo>
                    <a:lnTo>
                      <a:pt x="131" y="155"/>
                    </a:lnTo>
                    <a:lnTo>
                      <a:pt x="126" y="160"/>
                    </a:lnTo>
                    <a:lnTo>
                      <a:pt x="124" y="162"/>
                    </a:lnTo>
                    <a:lnTo>
                      <a:pt x="122" y="174"/>
                    </a:lnTo>
                    <a:lnTo>
                      <a:pt x="124" y="179"/>
                    </a:lnTo>
                    <a:lnTo>
                      <a:pt x="124" y="183"/>
                    </a:lnTo>
                    <a:lnTo>
                      <a:pt x="124" y="185"/>
                    </a:lnTo>
                    <a:lnTo>
                      <a:pt x="126" y="185"/>
                    </a:lnTo>
                    <a:lnTo>
                      <a:pt x="128" y="189"/>
                    </a:lnTo>
                    <a:lnTo>
                      <a:pt x="124" y="192"/>
                    </a:lnTo>
                    <a:lnTo>
                      <a:pt x="122" y="194"/>
                    </a:lnTo>
                    <a:lnTo>
                      <a:pt x="120" y="196"/>
                    </a:lnTo>
                    <a:lnTo>
                      <a:pt x="117" y="198"/>
                    </a:lnTo>
                    <a:lnTo>
                      <a:pt x="117" y="203"/>
                    </a:lnTo>
                    <a:lnTo>
                      <a:pt x="120" y="209"/>
                    </a:lnTo>
                    <a:lnTo>
                      <a:pt x="122" y="213"/>
                    </a:lnTo>
                    <a:lnTo>
                      <a:pt x="126" y="219"/>
                    </a:lnTo>
                    <a:lnTo>
                      <a:pt x="131" y="226"/>
                    </a:lnTo>
                    <a:lnTo>
                      <a:pt x="131" y="235"/>
                    </a:lnTo>
                    <a:lnTo>
                      <a:pt x="131" y="241"/>
                    </a:lnTo>
                    <a:lnTo>
                      <a:pt x="131" y="243"/>
                    </a:lnTo>
                    <a:lnTo>
                      <a:pt x="128" y="243"/>
                    </a:lnTo>
                    <a:lnTo>
                      <a:pt x="120" y="245"/>
                    </a:lnTo>
                    <a:lnTo>
                      <a:pt x="110" y="252"/>
                    </a:lnTo>
                    <a:lnTo>
                      <a:pt x="110" y="252"/>
                    </a:lnTo>
                    <a:lnTo>
                      <a:pt x="108" y="258"/>
                    </a:lnTo>
                    <a:lnTo>
                      <a:pt x="108" y="269"/>
                    </a:lnTo>
                    <a:lnTo>
                      <a:pt x="110" y="275"/>
                    </a:lnTo>
                    <a:lnTo>
                      <a:pt x="113" y="282"/>
                    </a:lnTo>
                    <a:lnTo>
                      <a:pt x="115" y="288"/>
                    </a:lnTo>
                    <a:lnTo>
                      <a:pt x="117" y="293"/>
                    </a:lnTo>
                    <a:lnTo>
                      <a:pt x="120" y="297"/>
                    </a:lnTo>
                    <a:lnTo>
                      <a:pt x="120" y="303"/>
                    </a:lnTo>
                    <a:lnTo>
                      <a:pt x="120" y="323"/>
                    </a:lnTo>
                    <a:lnTo>
                      <a:pt x="115" y="323"/>
                    </a:lnTo>
                    <a:lnTo>
                      <a:pt x="106" y="325"/>
                    </a:lnTo>
                    <a:lnTo>
                      <a:pt x="100" y="327"/>
                    </a:lnTo>
                    <a:lnTo>
                      <a:pt x="93" y="329"/>
                    </a:lnTo>
                    <a:lnTo>
                      <a:pt x="88" y="334"/>
                    </a:lnTo>
                    <a:lnTo>
                      <a:pt x="86" y="338"/>
                    </a:lnTo>
                    <a:lnTo>
                      <a:pt x="86" y="342"/>
                    </a:lnTo>
                    <a:lnTo>
                      <a:pt x="86" y="348"/>
                    </a:lnTo>
                    <a:lnTo>
                      <a:pt x="88" y="350"/>
                    </a:lnTo>
                    <a:lnTo>
                      <a:pt x="93" y="355"/>
                    </a:lnTo>
                    <a:lnTo>
                      <a:pt x="102" y="359"/>
                    </a:lnTo>
                    <a:lnTo>
                      <a:pt x="110" y="361"/>
                    </a:lnTo>
                    <a:lnTo>
                      <a:pt x="113" y="364"/>
                    </a:lnTo>
                    <a:lnTo>
                      <a:pt x="117" y="366"/>
                    </a:lnTo>
                    <a:lnTo>
                      <a:pt x="120" y="370"/>
                    </a:lnTo>
                    <a:lnTo>
                      <a:pt x="120" y="377"/>
                    </a:lnTo>
                    <a:lnTo>
                      <a:pt x="115" y="383"/>
                    </a:lnTo>
                    <a:lnTo>
                      <a:pt x="110" y="387"/>
                    </a:lnTo>
                    <a:lnTo>
                      <a:pt x="106" y="391"/>
                    </a:lnTo>
                    <a:lnTo>
                      <a:pt x="100" y="391"/>
                    </a:lnTo>
                    <a:lnTo>
                      <a:pt x="93" y="393"/>
                    </a:lnTo>
                    <a:lnTo>
                      <a:pt x="77" y="393"/>
                    </a:lnTo>
                    <a:lnTo>
                      <a:pt x="62" y="396"/>
                    </a:lnTo>
                    <a:lnTo>
                      <a:pt x="57" y="396"/>
                    </a:lnTo>
                    <a:lnTo>
                      <a:pt x="57" y="400"/>
                    </a:lnTo>
                    <a:lnTo>
                      <a:pt x="55" y="406"/>
                    </a:lnTo>
                    <a:lnTo>
                      <a:pt x="55" y="411"/>
                    </a:lnTo>
                    <a:lnTo>
                      <a:pt x="55" y="415"/>
                    </a:lnTo>
                    <a:lnTo>
                      <a:pt x="57" y="420"/>
                    </a:lnTo>
                    <a:lnTo>
                      <a:pt x="62" y="422"/>
                    </a:lnTo>
                    <a:lnTo>
                      <a:pt x="69" y="426"/>
                    </a:lnTo>
                    <a:lnTo>
                      <a:pt x="73" y="432"/>
                    </a:lnTo>
                    <a:lnTo>
                      <a:pt x="73" y="439"/>
                    </a:lnTo>
                    <a:lnTo>
                      <a:pt x="69" y="445"/>
                    </a:lnTo>
                    <a:lnTo>
                      <a:pt x="64" y="452"/>
                    </a:lnTo>
                    <a:lnTo>
                      <a:pt x="48" y="467"/>
                    </a:lnTo>
                    <a:lnTo>
                      <a:pt x="46" y="469"/>
                    </a:lnTo>
                    <a:lnTo>
                      <a:pt x="42" y="469"/>
                    </a:lnTo>
                    <a:lnTo>
                      <a:pt x="40" y="467"/>
                    </a:lnTo>
                    <a:lnTo>
                      <a:pt x="38" y="462"/>
                    </a:lnTo>
                    <a:lnTo>
                      <a:pt x="35" y="458"/>
                    </a:lnTo>
                    <a:lnTo>
                      <a:pt x="33" y="454"/>
                    </a:lnTo>
                    <a:lnTo>
                      <a:pt x="26" y="449"/>
                    </a:lnTo>
                    <a:lnTo>
                      <a:pt x="20" y="443"/>
                    </a:lnTo>
                    <a:lnTo>
                      <a:pt x="15" y="441"/>
                    </a:lnTo>
                    <a:lnTo>
                      <a:pt x="7" y="439"/>
                    </a:lnTo>
                    <a:lnTo>
                      <a:pt x="7" y="439"/>
                    </a:lnTo>
                    <a:lnTo>
                      <a:pt x="7" y="441"/>
                    </a:lnTo>
                    <a:lnTo>
                      <a:pt x="4" y="445"/>
                    </a:lnTo>
                    <a:lnTo>
                      <a:pt x="4" y="447"/>
                    </a:lnTo>
                    <a:lnTo>
                      <a:pt x="4" y="469"/>
                    </a:lnTo>
                    <a:lnTo>
                      <a:pt x="7" y="486"/>
                    </a:lnTo>
                    <a:lnTo>
                      <a:pt x="7" y="499"/>
                    </a:lnTo>
                    <a:lnTo>
                      <a:pt x="11" y="505"/>
                    </a:lnTo>
                    <a:lnTo>
                      <a:pt x="11" y="508"/>
                    </a:lnTo>
                    <a:lnTo>
                      <a:pt x="11" y="512"/>
                    </a:lnTo>
                    <a:lnTo>
                      <a:pt x="11" y="514"/>
                    </a:lnTo>
                    <a:lnTo>
                      <a:pt x="7" y="518"/>
                    </a:lnTo>
                    <a:lnTo>
                      <a:pt x="7" y="522"/>
                    </a:lnTo>
                    <a:lnTo>
                      <a:pt x="4" y="524"/>
                    </a:lnTo>
                    <a:lnTo>
                      <a:pt x="4" y="529"/>
                    </a:lnTo>
                    <a:lnTo>
                      <a:pt x="0" y="533"/>
                    </a:lnTo>
                    <a:lnTo>
                      <a:pt x="0" y="538"/>
                    </a:lnTo>
                    <a:lnTo>
                      <a:pt x="4" y="542"/>
                    </a:lnTo>
                    <a:lnTo>
                      <a:pt x="4" y="546"/>
                    </a:lnTo>
                    <a:lnTo>
                      <a:pt x="7" y="551"/>
                    </a:lnTo>
                    <a:lnTo>
                      <a:pt x="13" y="553"/>
                    </a:lnTo>
                    <a:lnTo>
                      <a:pt x="26" y="555"/>
                    </a:lnTo>
                    <a:lnTo>
                      <a:pt x="42" y="555"/>
                    </a:lnTo>
                    <a:lnTo>
                      <a:pt x="64" y="551"/>
                    </a:lnTo>
                    <a:lnTo>
                      <a:pt x="69" y="548"/>
                    </a:lnTo>
                    <a:lnTo>
                      <a:pt x="75" y="548"/>
                    </a:lnTo>
                    <a:lnTo>
                      <a:pt x="77" y="548"/>
                    </a:lnTo>
                    <a:lnTo>
                      <a:pt x="79" y="553"/>
                    </a:lnTo>
                    <a:lnTo>
                      <a:pt x="79" y="555"/>
                    </a:lnTo>
                    <a:lnTo>
                      <a:pt x="79" y="561"/>
                    </a:lnTo>
                    <a:lnTo>
                      <a:pt x="82" y="565"/>
                    </a:lnTo>
                    <a:lnTo>
                      <a:pt x="82" y="567"/>
                    </a:lnTo>
                    <a:lnTo>
                      <a:pt x="79" y="572"/>
                    </a:lnTo>
                    <a:lnTo>
                      <a:pt x="77" y="574"/>
                    </a:lnTo>
                    <a:lnTo>
                      <a:pt x="75" y="578"/>
                    </a:lnTo>
                    <a:lnTo>
                      <a:pt x="75" y="583"/>
                    </a:lnTo>
                    <a:lnTo>
                      <a:pt x="73" y="589"/>
                    </a:lnTo>
                    <a:lnTo>
                      <a:pt x="73" y="596"/>
                    </a:lnTo>
                    <a:lnTo>
                      <a:pt x="75" y="598"/>
                    </a:lnTo>
                    <a:lnTo>
                      <a:pt x="82" y="604"/>
                    </a:lnTo>
                    <a:lnTo>
                      <a:pt x="86" y="606"/>
                    </a:lnTo>
                    <a:lnTo>
                      <a:pt x="93" y="608"/>
                    </a:lnTo>
                    <a:lnTo>
                      <a:pt x="100" y="608"/>
                    </a:lnTo>
                    <a:lnTo>
                      <a:pt x="106" y="608"/>
                    </a:lnTo>
                    <a:lnTo>
                      <a:pt x="108" y="606"/>
                    </a:lnTo>
                    <a:lnTo>
                      <a:pt x="113" y="604"/>
                    </a:lnTo>
                    <a:lnTo>
                      <a:pt x="124" y="598"/>
                    </a:lnTo>
                    <a:lnTo>
                      <a:pt x="135" y="596"/>
                    </a:lnTo>
                    <a:lnTo>
                      <a:pt x="144" y="591"/>
                    </a:lnTo>
                    <a:lnTo>
                      <a:pt x="151" y="589"/>
                    </a:lnTo>
                    <a:lnTo>
                      <a:pt x="153" y="589"/>
                    </a:lnTo>
                    <a:lnTo>
                      <a:pt x="155" y="589"/>
                    </a:lnTo>
                    <a:lnTo>
                      <a:pt x="157" y="589"/>
                    </a:lnTo>
                    <a:lnTo>
                      <a:pt x="162" y="596"/>
                    </a:lnTo>
                    <a:lnTo>
                      <a:pt x="164" y="602"/>
                    </a:lnTo>
                    <a:lnTo>
                      <a:pt x="166" y="608"/>
                    </a:lnTo>
                    <a:lnTo>
                      <a:pt x="168" y="613"/>
                    </a:lnTo>
                    <a:lnTo>
                      <a:pt x="172" y="615"/>
                    </a:lnTo>
                    <a:lnTo>
                      <a:pt x="175" y="619"/>
                    </a:lnTo>
                    <a:lnTo>
                      <a:pt x="182" y="619"/>
                    </a:lnTo>
                    <a:lnTo>
                      <a:pt x="184" y="619"/>
                    </a:lnTo>
                    <a:lnTo>
                      <a:pt x="186" y="621"/>
                    </a:lnTo>
                    <a:lnTo>
                      <a:pt x="188" y="623"/>
                    </a:lnTo>
                    <a:lnTo>
                      <a:pt x="188" y="632"/>
                    </a:lnTo>
                    <a:lnTo>
                      <a:pt x="182" y="656"/>
                    </a:lnTo>
                    <a:lnTo>
                      <a:pt x="175" y="682"/>
                    </a:lnTo>
                    <a:lnTo>
                      <a:pt x="175" y="686"/>
                    </a:lnTo>
                    <a:lnTo>
                      <a:pt x="177" y="684"/>
                    </a:lnTo>
                    <a:lnTo>
                      <a:pt x="177" y="682"/>
                    </a:lnTo>
                    <a:lnTo>
                      <a:pt x="179" y="684"/>
                    </a:lnTo>
                    <a:lnTo>
                      <a:pt x="182" y="684"/>
                    </a:lnTo>
                    <a:lnTo>
                      <a:pt x="184" y="686"/>
                    </a:lnTo>
                    <a:lnTo>
                      <a:pt x="186" y="686"/>
                    </a:lnTo>
                    <a:lnTo>
                      <a:pt x="188" y="686"/>
                    </a:lnTo>
                    <a:lnTo>
                      <a:pt x="190" y="688"/>
                    </a:lnTo>
                    <a:lnTo>
                      <a:pt x="213" y="688"/>
                    </a:lnTo>
                    <a:lnTo>
                      <a:pt x="232" y="688"/>
                    </a:lnTo>
                    <a:lnTo>
                      <a:pt x="237" y="688"/>
                    </a:lnTo>
                    <a:lnTo>
                      <a:pt x="239" y="686"/>
                    </a:lnTo>
                    <a:lnTo>
                      <a:pt x="244" y="679"/>
                    </a:lnTo>
                    <a:lnTo>
                      <a:pt x="250" y="675"/>
                    </a:lnTo>
                    <a:lnTo>
                      <a:pt x="257" y="671"/>
                    </a:lnTo>
                    <a:lnTo>
                      <a:pt x="265" y="669"/>
                    </a:lnTo>
                    <a:lnTo>
                      <a:pt x="283" y="664"/>
                    </a:lnTo>
                    <a:lnTo>
                      <a:pt x="292" y="664"/>
                    </a:lnTo>
                    <a:lnTo>
                      <a:pt x="301" y="664"/>
                    </a:lnTo>
                    <a:lnTo>
                      <a:pt x="308" y="664"/>
                    </a:lnTo>
                    <a:lnTo>
                      <a:pt x="310" y="662"/>
                    </a:lnTo>
                    <a:lnTo>
                      <a:pt x="314" y="658"/>
                    </a:lnTo>
                    <a:lnTo>
                      <a:pt x="316" y="653"/>
                    </a:lnTo>
                    <a:lnTo>
                      <a:pt x="321" y="645"/>
                    </a:lnTo>
                    <a:lnTo>
                      <a:pt x="321" y="641"/>
                    </a:lnTo>
                    <a:lnTo>
                      <a:pt x="321" y="626"/>
                    </a:lnTo>
                    <a:lnTo>
                      <a:pt x="321" y="621"/>
                    </a:lnTo>
                    <a:lnTo>
                      <a:pt x="323" y="619"/>
                    </a:lnTo>
                    <a:lnTo>
                      <a:pt x="328" y="615"/>
                    </a:lnTo>
                    <a:lnTo>
                      <a:pt x="332" y="613"/>
                    </a:lnTo>
                    <a:lnTo>
                      <a:pt x="339" y="610"/>
                    </a:lnTo>
                    <a:lnTo>
                      <a:pt x="343" y="610"/>
                    </a:lnTo>
                    <a:lnTo>
                      <a:pt x="347" y="613"/>
                    </a:lnTo>
                    <a:lnTo>
                      <a:pt x="352" y="615"/>
                    </a:lnTo>
                    <a:lnTo>
                      <a:pt x="357" y="619"/>
                    </a:lnTo>
                    <a:lnTo>
                      <a:pt x="361" y="626"/>
                    </a:lnTo>
                    <a:lnTo>
                      <a:pt x="365" y="628"/>
                    </a:lnTo>
                    <a:lnTo>
                      <a:pt x="370" y="632"/>
                    </a:lnTo>
                    <a:lnTo>
                      <a:pt x="372" y="634"/>
                    </a:lnTo>
                    <a:lnTo>
                      <a:pt x="374" y="634"/>
                    </a:lnTo>
                    <a:lnTo>
                      <a:pt x="378" y="634"/>
                    </a:lnTo>
                    <a:lnTo>
                      <a:pt x="383" y="634"/>
                    </a:lnTo>
                    <a:lnTo>
                      <a:pt x="383" y="632"/>
                    </a:lnTo>
                    <a:lnTo>
                      <a:pt x="383" y="628"/>
                    </a:lnTo>
                    <a:lnTo>
                      <a:pt x="383" y="619"/>
                    </a:lnTo>
                    <a:lnTo>
                      <a:pt x="381" y="606"/>
                    </a:lnTo>
                    <a:lnTo>
                      <a:pt x="378" y="598"/>
                    </a:lnTo>
                    <a:lnTo>
                      <a:pt x="374" y="589"/>
                    </a:lnTo>
                    <a:lnTo>
                      <a:pt x="372" y="578"/>
                    </a:lnTo>
                    <a:lnTo>
                      <a:pt x="372" y="570"/>
                    </a:lnTo>
                    <a:lnTo>
                      <a:pt x="372" y="561"/>
                    </a:lnTo>
                    <a:lnTo>
                      <a:pt x="370" y="553"/>
                    </a:lnTo>
                    <a:lnTo>
                      <a:pt x="370" y="540"/>
                    </a:lnTo>
                    <a:lnTo>
                      <a:pt x="370" y="512"/>
                    </a:lnTo>
                    <a:lnTo>
                      <a:pt x="368" y="499"/>
                    </a:lnTo>
                    <a:lnTo>
                      <a:pt x="363" y="486"/>
                    </a:lnTo>
                    <a:lnTo>
                      <a:pt x="363" y="479"/>
                    </a:lnTo>
                    <a:lnTo>
                      <a:pt x="361" y="456"/>
                    </a:lnTo>
                    <a:lnTo>
                      <a:pt x="361" y="454"/>
                    </a:lnTo>
                    <a:lnTo>
                      <a:pt x="372" y="445"/>
                    </a:lnTo>
                    <a:lnTo>
                      <a:pt x="383" y="432"/>
                    </a:lnTo>
                    <a:lnTo>
                      <a:pt x="390" y="426"/>
                    </a:lnTo>
                    <a:lnTo>
                      <a:pt x="399" y="422"/>
                    </a:lnTo>
                    <a:lnTo>
                      <a:pt x="407" y="413"/>
                    </a:lnTo>
                    <a:lnTo>
                      <a:pt x="412" y="409"/>
                    </a:lnTo>
                    <a:lnTo>
                      <a:pt x="416" y="406"/>
                    </a:lnTo>
                    <a:lnTo>
                      <a:pt x="427" y="402"/>
                    </a:lnTo>
                    <a:lnTo>
                      <a:pt x="434" y="402"/>
                    </a:lnTo>
                    <a:lnTo>
                      <a:pt x="438" y="400"/>
                    </a:lnTo>
                    <a:lnTo>
                      <a:pt x="445" y="400"/>
                    </a:lnTo>
                    <a:lnTo>
                      <a:pt x="450" y="398"/>
                    </a:lnTo>
                    <a:lnTo>
                      <a:pt x="450" y="396"/>
                    </a:lnTo>
                    <a:lnTo>
                      <a:pt x="452" y="391"/>
                    </a:lnTo>
                    <a:lnTo>
                      <a:pt x="452" y="385"/>
                    </a:lnTo>
                    <a:lnTo>
                      <a:pt x="452" y="377"/>
                    </a:lnTo>
                    <a:lnTo>
                      <a:pt x="456" y="372"/>
                    </a:lnTo>
                    <a:lnTo>
                      <a:pt x="458" y="368"/>
                    </a:lnTo>
                    <a:lnTo>
                      <a:pt x="461" y="366"/>
                    </a:lnTo>
                    <a:lnTo>
                      <a:pt x="465" y="364"/>
                    </a:lnTo>
                    <a:lnTo>
                      <a:pt x="476" y="364"/>
                    </a:lnTo>
                    <a:lnTo>
                      <a:pt x="485" y="366"/>
                    </a:lnTo>
                    <a:lnTo>
                      <a:pt x="496" y="368"/>
                    </a:lnTo>
                    <a:lnTo>
                      <a:pt x="509" y="368"/>
                    </a:lnTo>
                    <a:lnTo>
                      <a:pt x="516" y="366"/>
                    </a:lnTo>
                    <a:lnTo>
                      <a:pt x="522" y="366"/>
                    </a:lnTo>
                    <a:lnTo>
                      <a:pt x="525" y="361"/>
                    </a:lnTo>
                    <a:lnTo>
                      <a:pt x="536" y="355"/>
                    </a:lnTo>
                    <a:lnTo>
                      <a:pt x="543" y="353"/>
                    </a:lnTo>
                    <a:lnTo>
                      <a:pt x="587" y="329"/>
                    </a:lnTo>
                    <a:lnTo>
                      <a:pt x="589" y="327"/>
                    </a:lnTo>
                    <a:lnTo>
                      <a:pt x="592" y="325"/>
                    </a:lnTo>
                    <a:lnTo>
                      <a:pt x="592" y="323"/>
                    </a:lnTo>
                    <a:lnTo>
                      <a:pt x="592" y="312"/>
                    </a:lnTo>
                    <a:lnTo>
                      <a:pt x="592" y="303"/>
                    </a:lnTo>
                    <a:lnTo>
                      <a:pt x="596" y="295"/>
                    </a:lnTo>
                    <a:lnTo>
                      <a:pt x="598" y="286"/>
                    </a:lnTo>
                    <a:lnTo>
                      <a:pt x="605" y="278"/>
                    </a:lnTo>
                    <a:lnTo>
                      <a:pt x="609" y="275"/>
                    </a:lnTo>
                    <a:lnTo>
                      <a:pt x="613" y="275"/>
                    </a:lnTo>
                    <a:lnTo>
                      <a:pt x="620" y="275"/>
                    </a:lnTo>
                    <a:lnTo>
                      <a:pt x="625" y="273"/>
                    </a:lnTo>
                    <a:lnTo>
                      <a:pt x="631" y="269"/>
                    </a:lnTo>
                    <a:lnTo>
                      <a:pt x="633" y="267"/>
                    </a:lnTo>
                    <a:lnTo>
                      <a:pt x="640" y="258"/>
                    </a:lnTo>
                    <a:lnTo>
                      <a:pt x="646" y="250"/>
                    </a:lnTo>
                    <a:lnTo>
                      <a:pt x="651" y="245"/>
                    </a:lnTo>
                    <a:lnTo>
                      <a:pt x="656" y="243"/>
                    </a:lnTo>
                    <a:lnTo>
                      <a:pt x="660" y="241"/>
                    </a:lnTo>
                    <a:lnTo>
                      <a:pt x="664" y="239"/>
                    </a:lnTo>
                    <a:lnTo>
                      <a:pt x="671" y="239"/>
                    </a:lnTo>
                    <a:lnTo>
                      <a:pt x="675" y="237"/>
                    </a:lnTo>
                    <a:lnTo>
                      <a:pt x="677" y="237"/>
                    </a:lnTo>
                    <a:lnTo>
                      <a:pt x="680" y="235"/>
                    </a:lnTo>
                    <a:lnTo>
                      <a:pt x="684" y="230"/>
                    </a:lnTo>
                    <a:lnTo>
                      <a:pt x="687" y="226"/>
                    </a:lnTo>
                    <a:lnTo>
                      <a:pt x="691" y="222"/>
                    </a:lnTo>
                    <a:lnTo>
                      <a:pt x="693" y="215"/>
                    </a:lnTo>
                    <a:lnTo>
                      <a:pt x="695" y="213"/>
                    </a:lnTo>
                    <a:lnTo>
                      <a:pt x="706" y="203"/>
                    </a:lnTo>
                    <a:lnTo>
                      <a:pt x="715" y="196"/>
                    </a:lnTo>
                    <a:lnTo>
                      <a:pt x="722" y="189"/>
                    </a:lnTo>
                    <a:lnTo>
                      <a:pt x="731" y="185"/>
                    </a:lnTo>
                    <a:lnTo>
                      <a:pt x="737" y="183"/>
                    </a:lnTo>
                    <a:lnTo>
                      <a:pt x="744" y="179"/>
                    </a:lnTo>
                    <a:lnTo>
                      <a:pt x="749" y="174"/>
                    </a:lnTo>
                    <a:lnTo>
                      <a:pt x="751" y="168"/>
                    </a:lnTo>
                    <a:lnTo>
                      <a:pt x="757" y="155"/>
                    </a:lnTo>
                    <a:lnTo>
                      <a:pt x="769" y="144"/>
                    </a:lnTo>
                    <a:lnTo>
                      <a:pt x="773" y="142"/>
                    </a:lnTo>
                    <a:lnTo>
                      <a:pt x="780" y="142"/>
                    </a:lnTo>
                    <a:lnTo>
                      <a:pt x="784" y="142"/>
                    </a:lnTo>
                    <a:lnTo>
                      <a:pt x="788" y="142"/>
                    </a:lnTo>
                    <a:lnTo>
                      <a:pt x="795" y="140"/>
                    </a:lnTo>
                    <a:lnTo>
                      <a:pt x="795" y="138"/>
                    </a:lnTo>
                    <a:lnTo>
                      <a:pt x="804" y="127"/>
                    </a:lnTo>
                    <a:lnTo>
                      <a:pt x="811" y="117"/>
                    </a:lnTo>
                    <a:lnTo>
                      <a:pt x="819" y="106"/>
                    </a:lnTo>
                    <a:lnTo>
                      <a:pt x="826" y="95"/>
                    </a:lnTo>
                    <a:lnTo>
                      <a:pt x="819" y="95"/>
                    </a:lnTo>
                    <a:lnTo>
                      <a:pt x="797" y="95"/>
                    </a:lnTo>
                    <a:lnTo>
                      <a:pt x="790" y="95"/>
                    </a:lnTo>
                    <a:lnTo>
                      <a:pt x="782" y="99"/>
                    </a:lnTo>
                    <a:lnTo>
                      <a:pt x="775" y="101"/>
                    </a:lnTo>
                    <a:lnTo>
                      <a:pt x="769" y="106"/>
                    </a:lnTo>
                    <a:lnTo>
                      <a:pt x="759" y="108"/>
                    </a:lnTo>
                    <a:lnTo>
                      <a:pt x="751" y="110"/>
                    </a:lnTo>
                    <a:lnTo>
                      <a:pt x="746" y="108"/>
                    </a:lnTo>
                    <a:lnTo>
                      <a:pt x="737" y="106"/>
                    </a:lnTo>
                    <a:lnTo>
                      <a:pt x="735" y="101"/>
                    </a:lnTo>
                    <a:lnTo>
                      <a:pt x="731" y="99"/>
                    </a:lnTo>
                    <a:lnTo>
                      <a:pt x="729" y="99"/>
                    </a:lnTo>
                    <a:lnTo>
                      <a:pt x="724" y="99"/>
                    </a:lnTo>
                    <a:lnTo>
                      <a:pt x="720" y="95"/>
                    </a:lnTo>
                    <a:lnTo>
                      <a:pt x="718" y="93"/>
                    </a:lnTo>
                    <a:lnTo>
                      <a:pt x="711" y="93"/>
                    </a:lnTo>
                    <a:lnTo>
                      <a:pt x="706" y="93"/>
                    </a:lnTo>
                    <a:lnTo>
                      <a:pt x="702" y="93"/>
                    </a:lnTo>
                    <a:lnTo>
                      <a:pt x="700" y="93"/>
                    </a:lnTo>
                    <a:lnTo>
                      <a:pt x="695" y="95"/>
                    </a:lnTo>
                    <a:lnTo>
                      <a:pt x="691" y="99"/>
                    </a:lnTo>
                    <a:lnTo>
                      <a:pt x="682" y="106"/>
                    </a:lnTo>
                    <a:lnTo>
                      <a:pt x="680" y="108"/>
                    </a:lnTo>
                    <a:lnTo>
                      <a:pt x="673" y="117"/>
                    </a:lnTo>
                    <a:lnTo>
                      <a:pt x="662" y="123"/>
                    </a:lnTo>
                    <a:lnTo>
                      <a:pt x="660" y="127"/>
                    </a:lnTo>
                    <a:lnTo>
                      <a:pt x="656" y="136"/>
                    </a:lnTo>
                    <a:lnTo>
                      <a:pt x="656" y="147"/>
                    </a:lnTo>
                    <a:lnTo>
                      <a:pt x="656" y="149"/>
                    </a:lnTo>
                    <a:lnTo>
                      <a:pt x="656" y="155"/>
                    </a:lnTo>
                    <a:lnTo>
                      <a:pt x="653" y="160"/>
                    </a:lnTo>
                    <a:lnTo>
                      <a:pt x="649" y="160"/>
                    </a:lnTo>
                    <a:lnTo>
                      <a:pt x="642" y="162"/>
                    </a:lnTo>
                    <a:lnTo>
                      <a:pt x="636" y="166"/>
                    </a:lnTo>
                    <a:lnTo>
                      <a:pt x="631" y="166"/>
                    </a:lnTo>
                    <a:lnTo>
                      <a:pt x="625" y="166"/>
                    </a:lnTo>
                    <a:lnTo>
                      <a:pt x="623" y="166"/>
                    </a:lnTo>
                    <a:lnTo>
                      <a:pt x="618" y="160"/>
                    </a:lnTo>
                    <a:lnTo>
                      <a:pt x="613" y="155"/>
                    </a:lnTo>
                    <a:lnTo>
                      <a:pt x="602" y="155"/>
                    </a:lnTo>
                    <a:lnTo>
                      <a:pt x="592" y="155"/>
                    </a:lnTo>
                    <a:lnTo>
                      <a:pt x="589" y="160"/>
                    </a:lnTo>
                    <a:lnTo>
                      <a:pt x="587" y="166"/>
                    </a:lnTo>
                    <a:lnTo>
                      <a:pt x="587" y="172"/>
                    </a:lnTo>
                    <a:lnTo>
                      <a:pt x="587" y="174"/>
                    </a:lnTo>
                    <a:lnTo>
                      <a:pt x="587" y="176"/>
                    </a:lnTo>
                    <a:lnTo>
                      <a:pt x="582" y="185"/>
                    </a:lnTo>
                    <a:lnTo>
                      <a:pt x="578" y="189"/>
                    </a:lnTo>
                    <a:lnTo>
                      <a:pt x="574" y="189"/>
                    </a:lnTo>
                    <a:lnTo>
                      <a:pt x="567" y="189"/>
                    </a:lnTo>
                    <a:lnTo>
                      <a:pt x="560" y="192"/>
                    </a:lnTo>
                    <a:lnTo>
                      <a:pt x="560" y="192"/>
                    </a:lnTo>
                    <a:lnTo>
                      <a:pt x="536" y="194"/>
                    </a:lnTo>
                    <a:lnTo>
                      <a:pt x="525" y="196"/>
                    </a:lnTo>
                    <a:lnTo>
                      <a:pt x="522" y="196"/>
                    </a:lnTo>
                    <a:lnTo>
                      <a:pt x="512" y="196"/>
                    </a:lnTo>
                    <a:lnTo>
                      <a:pt x="509" y="196"/>
                    </a:lnTo>
                    <a:lnTo>
                      <a:pt x="509" y="198"/>
                    </a:lnTo>
                    <a:lnTo>
                      <a:pt x="505" y="200"/>
                    </a:lnTo>
                    <a:lnTo>
                      <a:pt x="500" y="203"/>
                    </a:lnTo>
                    <a:lnTo>
                      <a:pt x="496" y="203"/>
                    </a:lnTo>
                    <a:lnTo>
                      <a:pt x="491" y="203"/>
                    </a:lnTo>
                    <a:lnTo>
                      <a:pt x="478" y="205"/>
                    </a:lnTo>
                    <a:lnTo>
                      <a:pt x="471" y="205"/>
                    </a:lnTo>
                    <a:lnTo>
                      <a:pt x="469" y="203"/>
                    </a:lnTo>
                    <a:lnTo>
                      <a:pt x="465" y="200"/>
                    </a:lnTo>
                    <a:lnTo>
                      <a:pt x="463" y="198"/>
                    </a:lnTo>
                    <a:lnTo>
                      <a:pt x="458" y="194"/>
                    </a:lnTo>
                    <a:lnTo>
                      <a:pt x="452" y="183"/>
                    </a:lnTo>
                    <a:lnTo>
                      <a:pt x="445" y="168"/>
                    </a:lnTo>
                    <a:lnTo>
                      <a:pt x="443" y="166"/>
                    </a:lnTo>
                    <a:lnTo>
                      <a:pt x="440" y="160"/>
                    </a:lnTo>
                    <a:lnTo>
                      <a:pt x="436" y="153"/>
                    </a:lnTo>
                    <a:lnTo>
                      <a:pt x="434" y="149"/>
                    </a:lnTo>
                    <a:lnTo>
                      <a:pt x="427" y="147"/>
                    </a:lnTo>
                    <a:lnTo>
                      <a:pt x="425" y="147"/>
                    </a:lnTo>
                    <a:lnTo>
                      <a:pt x="421" y="147"/>
                    </a:lnTo>
                    <a:lnTo>
                      <a:pt x="414" y="144"/>
                    </a:lnTo>
                    <a:lnTo>
                      <a:pt x="407" y="140"/>
                    </a:lnTo>
                    <a:lnTo>
                      <a:pt x="405" y="136"/>
                    </a:lnTo>
                    <a:lnTo>
                      <a:pt x="403" y="129"/>
                    </a:lnTo>
                    <a:lnTo>
                      <a:pt x="401" y="129"/>
                    </a:lnTo>
                    <a:lnTo>
                      <a:pt x="396" y="129"/>
                    </a:lnTo>
                    <a:lnTo>
                      <a:pt x="390" y="129"/>
                    </a:lnTo>
                    <a:lnTo>
                      <a:pt x="385" y="129"/>
                    </a:lnTo>
                    <a:lnTo>
                      <a:pt x="381" y="125"/>
                    </a:lnTo>
                    <a:lnTo>
                      <a:pt x="378" y="123"/>
                    </a:lnTo>
                    <a:lnTo>
                      <a:pt x="365" y="110"/>
                    </a:lnTo>
                    <a:lnTo>
                      <a:pt x="363" y="108"/>
                    </a:lnTo>
                    <a:lnTo>
                      <a:pt x="363" y="106"/>
                    </a:lnTo>
                    <a:lnTo>
                      <a:pt x="363" y="88"/>
                    </a:lnTo>
                    <a:lnTo>
                      <a:pt x="361" y="76"/>
                    </a:lnTo>
                    <a:lnTo>
                      <a:pt x="361" y="71"/>
                    </a:lnTo>
                    <a:lnTo>
                      <a:pt x="359" y="52"/>
                    </a:lnTo>
                    <a:lnTo>
                      <a:pt x="357" y="45"/>
                    </a:lnTo>
                    <a:lnTo>
                      <a:pt x="352" y="42"/>
                    </a:lnTo>
                    <a:lnTo>
                      <a:pt x="347" y="42"/>
                    </a:lnTo>
                    <a:lnTo>
                      <a:pt x="332" y="42"/>
                    </a:lnTo>
                    <a:lnTo>
                      <a:pt x="316" y="43"/>
                    </a:lnTo>
                    <a:lnTo>
                      <a:pt x="314" y="45"/>
                    </a:lnTo>
                    <a:lnTo>
                      <a:pt x="312" y="45"/>
                    </a:lnTo>
                    <a:lnTo>
                      <a:pt x="303" y="52"/>
                    </a:lnTo>
                    <a:lnTo>
                      <a:pt x="299" y="54"/>
                    </a:lnTo>
                    <a:lnTo>
                      <a:pt x="294" y="52"/>
                    </a:lnTo>
                    <a:lnTo>
                      <a:pt x="290" y="48"/>
                    </a:lnTo>
                    <a:lnTo>
                      <a:pt x="288" y="42"/>
                    </a:lnTo>
                    <a:lnTo>
                      <a:pt x="283" y="33"/>
                    </a:lnTo>
                    <a:lnTo>
                      <a:pt x="275" y="31"/>
                    </a:lnTo>
                    <a:lnTo>
                      <a:pt x="270" y="28"/>
                    </a:lnTo>
                    <a:lnTo>
                      <a:pt x="265" y="26"/>
                    </a:lnTo>
                    <a:lnTo>
                      <a:pt x="257" y="24"/>
                    </a:lnTo>
                    <a:lnTo>
                      <a:pt x="246" y="20"/>
                    </a:lnTo>
                    <a:lnTo>
                      <a:pt x="244" y="20"/>
                    </a:lnTo>
                    <a:lnTo>
                      <a:pt x="239" y="15"/>
                    </a:lnTo>
                    <a:lnTo>
                      <a:pt x="234" y="13"/>
                    </a:lnTo>
                    <a:lnTo>
                      <a:pt x="232" y="9"/>
                    </a:lnTo>
                    <a:lnTo>
                      <a:pt x="232" y="5"/>
                    </a:lnTo>
                    <a:lnTo>
                      <a:pt x="228" y="2"/>
                    </a:lnTo>
                    <a:lnTo>
                      <a:pt x="223" y="0"/>
                    </a:lnTo>
                    <a:lnTo>
                      <a:pt x="219" y="0"/>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Freeform 203">
                <a:extLst>
                  <a:ext uri="{FF2B5EF4-FFF2-40B4-BE49-F238E27FC236}">
                    <a16:creationId xmlns:a16="http://schemas.microsoft.com/office/drawing/2014/main" id="{B7D7F63E-788A-461C-B5C0-29F79FA48AC8}"/>
                  </a:ext>
                </a:extLst>
              </p:cNvPr>
              <p:cNvSpPr>
                <a:spLocks/>
              </p:cNvSpPr>
              <p:nvPr/>
            </p:nvSpPr>
            <p:spPr bwMode="auto">
              <a:xfrm>
                <a:off x="5309" y="1947"/>
                <a:ext cx="417" cy="652"/>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204">
                <a:extLst>
                  <a:ext uri="{FF2B5EF4-FFF2-40B4-BE49-F238E27FC236}">
                    <a16:creationId xmlns:a16="http://schemas.microsoft.com/office/drawing/2014/main" id="{DE752166-0C2A-4AF4-9FFC-4D5891761D36}"/>
                  </a:ext>
                </a:extLst>
              </p:cNvPr>
              <p:cNvSpPr>
                <a:spLocks/>
              </p:cNvSpPr>
              <p:nvPr/>
            </p:nvSpPr>
            <p:spPr bwMode="auto">
              <a:xfrm>
                <a:off x="5309" y="1947"/>
                <a:ext cx="417" cy="652"/>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4" name="Freeform 206">
              <a:extLst>
                <a:ext uri="{FF2B5EF4-FFF2-40B4-BE49-F238E27FC236}">
                  <a16:creationId xmlns:a16="http://schemas.microsoft.com/office/drawing/2014/main" id="{561D6CA3-B086-4701-AC08-2C187D22CEBA}"/>
                </a:ext>
              </a:extLst>
            </p:cNvPr>
            <p:cNvSpPr>
              <a:spLocks/>
            </p:cNvSpPr>
            <p:nvPr/>
          </p:nvSpPr>
          <p:spPr bwMode="auto">
            <a:xfrm>
              <a:off x="8403762" y="3086100"/>
              <a:ext cx="661987" cy="1035050"/>
            </a:xfrm>
            <a:custGeom>
              <a:avLst/>
              <a:gdLst>
                <a:gd name="T0" fmla="*/ 354 w 417"/>
                <a:gd name="T1" fmla="*/ 9 h 652"/>
                <a:gd name="T2" fmla="*/ 319 w 417"/>
                <a:gd name="T3" fmla="*/ 0 h 652"/>
                <a:gd name="T4" fmla="*/ 286 w 417"/>
                <a:gd name="T5" fmla="*/ 28 h 652"/>
                <a:gd name="T6" fmla="*/ 257 w 417"/>
                <a:gd name="T7" fmla="*/ 56 h 652"/>
                <a:gd name="T8" fmla="*/ 231 w 417"/>
                <a:gd name="T9" fmla="*/ 73 h 652"/>
                <a:gd name="T10" fmla="*/ 198 w 417"/>
                <a:gd name="T11" fmla="*/ 94 h 652"/>
                <a:gd name="T12" fmla="*/ 167 w 417"/>
                <a:gd name="T13" fmla="*/ 84 h 652"/>
                <a:gd name="T14" fmla="*/ 143 w 417"/>
                <a:gd name="T15" fmla="*/ 112 h 652"/>
                <a:gd name="T16" fmla="*/ 127 w 417"/>
                <a:gd name="T17" fmla="*/ 127 h 652"/>
                <a:gd name="T18" fmla="*/ 79 w 417"/>
                <a:gd name="T19" fmla="*/ 131 h 652"/>
                <a:gd name="T20" fmla="*/ 57 w 417"/>
                <a:gd name="T21" fmla="*/ 155 h 652"/>
                <a:gd name="T22" fmla="*/ 33 w 417"/>
                <a:gd name="T23" fmla="*/ 185 h 652"/>
                <a:gd name="T24" fmla="*/ 20 w 417"/>
                <a:gd name="T25" fmla="*/ 228 h 652"/>
                <a:gd name="T26" fmla="*/ 13 w 417"/>
                <a:gd name="T27" fmla="*/ 258 h 652"/>
                <a:gd name="T28" fmla="*/ 7 w 417"/>
                <a:gd name="T29" fmla="*/ 328 h 652"/>
                <a:gd name="T30" fmla="*/ 5 w 417"/>
                <a:gd name="T31" fmla="*/ 359 h 652"/>
                <a:gd name="T32" fmla="*/ 26 w 417"/>
                <a:gd name="T33" fmla="*/ 408 h 652"/>
                <a:gd name="T34" fmla="*/ 44 w 417"/>
                <a:gd name="T35" fmla="*/ 445 h 652"/>
                <a:gd name="T36" fmla="*/ 57 w 417"/>
                <a:gd name="T37" fmla="*/ 483 h 652"/>
                <a:gd name="T38" fmla="*/ 66 w 417"/>
                <a:gd name="T39" fmla="*/ 539 h 652"/>
                <a:gd name="T40" fmla="*/ 86 w 417"/>
                <a:gd name="T41" fmla="*/ 547 h 652"/>
                <a:gd name="T42" fmla="*/ 114 w 417"/>
                <a:gd name="T43" fmla="*/ 580 h 652"/>
                <a:gd name="T44" fmla="*/ 163 w 417"/>
                <a:gd name="T45" fmla="*/ 610 h 652"/>
                <a:gd name="T46" fmla="*/ 208 w 417"/>
                <a:gd name="T47" fmla="*/ 636 h 652"/>
                <a:gd name="T48" fmla="*/ 215 w 417"/>
                <a:gd name="T49" fmla="*/ 642 h 652"/>
                <a:gd name="T50" fmla="*/ 237 w 417"/>
                <a:gd name="T51" fmla="*/ 652 h 652"/>
                <a:gd name="T52" fmla="*/ 307 w 417"/>
                <a:gd name="T53" fmla="*/ 629 h 652"/>
                <a:gd name="T54" fmla="*/ 332 w 417"/>
                <a:gd name="T55" fmla="*/ 608 h 652"/>
                <a:gd name="T56" fmla="*/ 330 w 417"/>
                <a:gd name="T57" fmla="*/ 580 h 652"/>
                <a:gd name="T58" fmla="*/ 332 w 417"/>
                <a:gd name="T59" fmla="*/ 554 h 652"/>
                <a:gd name="T60" fmla="*/ 380 w 417"/>
                <a:gd name="T61" fmla="*/ 532 h 652"/>
                <a:gd name="T62" fmla="*/ 413 w 417"/>
                <a:gd name="T63" fmla="*/ 524 h 652"/>
                <a:gd name="T64" fmla="*/ 413 w 417"/>
                <a:gd name="T65" fmla="*/ 498 h 652"/>
                <a:gd name="T66" fmla="*/ 406 w 417"/>
                <a:gd name="T67" fmla="*/ 462 h 652"/>
                <a:gd name="T68" fmla="*/ 389 w 417"/>
                <a:gd name="T69" fmla="*/ 432 h 652"/>
                <a:gd name="T70" fmla="*/ 356 w 417"/>
                <a:gd name="T71" fmla="*/ 440 h 652"/>
                <a:gd name="T72" fmla="*/ 319 w 417"/>
                <a:gd name="T73" fmla="*/ 449 h 652"/>
                <a:gd name="T74" fmla="*/ 305 w 417"/>
                <a:gd name="T75" fmla="*/ 421 h 652"/>
                <a:gd name="T76" fmla="*/ 312 w 417"/>
                <a:gd name="T77" fmla="*/ 397 h 652"/>
                <a:gd name="T78" fmla="*/ 273 w 417"/>
                <a:gd name="T79" fmla="*/ 397 h 652"/>
                <a:gd name="T80" fmla="*/ 231 w 417"/>
                <a:gd name="T81" fmla="*/ 380 h 652"/>
                <a:gd name="T82" fmla="*/ 239 w 417"/>
                <a:gd name="T83" fmla="*/ 357 h 652"/>
                <a:gd name="T84" fmla="*/ 235 w 417"/>
                <a:gd name="T85" fmla="*/ 311 h 652"/>
                <a:gd name="T86" fmla="*/ 244 w 417"/>
                <a:gd name="T87" fmla="*/ 284 h 652"/>
                <a:gd name="T88" fmla="*/ 270 w 417"/>
                <a:gd name="T89" fmla="*/ 309 h 652"/>
                <a:gd name="T90" fmla="*/ 303 w 417"/>
                <a:gd name="T91" fmla="*/ 282 h 652"/>
                <a:gd name="T92" fmla="*/ 286 w 417"/>
                <a:gd name="T93" fmla="*/ 253 h 652"/>
                <a:gd name="T94" fmla="*/ 323 w 417"/>
                <a:gd name="T95" fmla="*/ 239 h 652"/>
                <a:gd name="T96" fmla="*/ 349 w 417"/>
                <a:gd name="T97" fmla="*/ 215 h 652"/>
                <a:gd name="T98" fmla="*/ 319 w 417"/>
                <a:gd name="T99" fmla="*/ 196 h 652"/>
                <a:gd name="T100" fmla="*/ 330 w 417"/>
                <a:gd name="T101" fmla="*/ 172 h 652"/>
                <a:gd name="T102" fmla="*/ 347 w 417"/>
                <a:gd name="T103" fmla="*/ 137 h 652"/>
                <a:gd name="T104" fmla="*/ 341 w 417"/>
                <a:gd name="T105" fmla="*/ 99 h 652"/>
                <a:gd name="T106" fmla="*/ 362 w 417"/>
                <a:gd name="T107" fmla="*/ 80 h 652"/>
                <a:gd name="T108" fmla="*/ 347 w 417"/>
                <a:gd name="T109" fmla="*/ 43 h 652"/>
                <a:gd name="T110" fmla="*/ 356 w 417"/>
                <a:gd name="T111" fmla="*/ 3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7" h="652">
                  <a:moveTo>
                    <a:pt x="356" y="32"/>
                  </a:moveTo>
                  <a:lnTo>
                    <a:pt x="356" y="32"/>
                  </a:lnTo>
                  <a:lnTo>
                    <a:pt x="356" y="30"/>
                  </a:lnTo>
                  <a:lnTo>
                    <a:pt x="354" y="26"/>
                  </a:lnTo>
                  <a:lnTo>
                    <a:pt x="351" y="19"/>
                  </a:lnTo>
                  <a:lnTo>
                    <a:pt x="354" y="9"/>
                  </a:lnTo>
                  <a:lnTo>
                    <a:pt x="347" y="9"/>
                  </a:lnTo>
                  <a:lnTo>
                    <a:pt x="343" y="9"/>
                  </a:lnTo>
                  <a:lnTo>
                    <a:pt x="336" y="6"/>
                  </a:lnTo>
                  <a:lnTo>
                    <a:pt x="332" y="2"/>
                  </a:lnTo>
                  <a:lnTo>
                    <a:pt x="325" y="0"/>
                  </a:lnTo>
                  <a:lnTo>
                    <a:pt x="319" y="0"/>
                  </a:lnTo>
                  <a:lnTo>
                    <a:pt x="312" y="2"/>
                  </a:lnTo>
                  <a:lnTo>
                    <a:pt x="305" y="6"/>
                  </a:lnTo>
                  <a:lnTo>
                    <a:pt x="299" y="11"/>
                  </a:lnTo>
                  <a:lnTo>
                    <a:pt x="292" y="17"/>
                  </a:lnTo>
                  <a:lnTo>
                    <a:pt x="288" y="19"/>
                  </a:lnTo>
                  <a:lnTo>
                    <a:pt x="286" y="28"/>
                  </a:lnTo>
                  <a:lnTo>
                    <a:pt x="281" y="37"/>
                  </a:lnTo>
                  <a:lnTo>
                    <a:pt x="281" y="41"/>
                  </a:lnTo>
                  <a:lnTo>
                    <a:pt x="279" y="43"/>
                  </a:lnTo>
                  <a:lnTo>
                    <a:pt x="273" y="49"/>
                  </a:lnTo>
                  <a:lnTo>
                    <a:pt x="259" y="54"/>
                  </a:lnTo>
                  <a:lnTo>
                    <a:pt x="257" y="56"/>
                  </a:lnTo>
                  <a:lnTo>
                    <a:pt x="250" y="56"/>
                  </a:lnTo>
                  <a:lnTo>
                    <a:pt x="244" y="56"/>
                  </a:lnTo>
                  <a:lnTo>
                    <a:pt x="237" y="60"/>
                  </a:lnTo>
                  <a:lnTo>
                    <a:pt x="233" y="67"/>
                  </a:lnTo>
                  <a:lnTo>
                    <a:pt x="231" y="71"/>
                  </a:lnTo>
                  <a:lnTo>
                    <a:pt x="231" y="73"/>
                  </a:lnTo>
                  <a:lnTo>
                    <a:pt x="229" y="78"/>
                  </a:lnTo>
                  <a:lnTo>
                    <a:pt x="224" y="78"/>
                  </a:lnTo>
                  <a:lnTo>
                    <a:pt x="211" y="90"/>
                  </a:lnTo>
                  <a:lnTo>
                    <a:pt x="206" y="92"/>
                  </a:lnTo>
                  <a:lnTo>
                    <a:pt x="202" y="94"/>
                  </a:lnTo>
                  <a:lnTo>
                    <a:pt x="198" y="94"/>
                  </a:lnTo>
                  <a:lnTo>
                    <a:pt x="191" y="92"/>
                  </a:lnTo>
                  <a:lnTo>
                    <a:pt x="187" y="90"/>
                  </a:lnTo>
                  <a:lnTo>
                    <a:pt x="185" y="86"/>
                  </a:lnTo>
                  <a:lnTo>
                    <a:pt x="178" y="84"/>
                  </a:lnTo>
                  <a:lnTo>
                    <a:pt x="171" y="84"/>
                  </a:lnTo>
                  <a:lnTo>
                    <a:pt x="167" y="84"/>
                  </a:lnTo>
                  <a:lnTo>
                    <a:pt x="163" y="84"/>
                  </a:lnTo>
                  <a:lnTo>
                    <a:pt x="154" y="84"/>
                  </a:lnTo>
                  <a:lnTo>
                    <a:pt x="147" y="90"/>
                  </a:lnTo>
                  <a:lnTo>
                    <a:pt x="143" y="97"/>
                  </a:lnTo>
                  <a:lnTo>
                    <a:pt x="140" y="105"/>
                  </a:lnTo>
                  <a:lnTo>
                    <a:pt x="143" y="112"/>
                  </a:lnTo>
                  <a:lnTo>
                    <a:pt x="145" y="118"/>
                  </a:lnTo>
                  <a:lnTo>
                    <a:pt x="145" y="122"/>
                  </a:lnTo>
                  <a:lnTo>
                    <a:pt x="145" y="122"/>
                  </a:lnTo>
                  <a:lnTo>
                    <a:pt x="143" y="124"/>
                  </a:lnTo>
                  <a:lnTo>
                    <a:pt x="138" y="127"/>
                  </a:lnTo>
                  <a:lnTo>
                    <a:pt x="127" y="127"/>
                  </a:lnTo>
                  <a:lnTo>
                    <a:pt x="117" y="131"/>
                  </a:lnTo>
                  <a:lnTo>
                    <a:pt x="105" y="127"/>
                  </a:lnTo>
                  <a:lnTo>
                    <a:pt x="92" y="127"/>
                  </a:lnTo>
                  <a:lnTo>
                    <a:pt x="83" y="127"/>
                  </a:lnTo>
                  <a:lnTo>
                    <a:pt x="81" y="127"/>
                  </a:lnTo>
                  <a:lnTo>
                    <a:pt x="79" y="131"/>
                  </a:lnTo>
                  <a:lnTo>
                    <a:pt x="77" y="133"/>
                  </a:lnTo>
                  <a:lnTo>
                    <a:pt x="75" y="144"/>
                  </a:lnTo>
                  <a:lnTo>
                    <a:pt x="73" y="150"/>
                  </a:lnTo>
                  <a:lnTo>
                    <a:pt x="68" y="153"/>
                  </a:lnTo>
                  <a:lnTo>
                    <a:pt x="66" y="155"/>
                  </a:lnTo>
                  <a:lnTo>
                    <a:pt x="57" y="155"/>
                  </a:lnTo>
                  <a:lnTo>
                    <a:pt x="39" y="157"/>
                  </a:lnTo>
                  <a:lnTo>
                    <a:pt x="37" y="157"/>
                  </a:lnTo>
                  <a:lnTo>
                    <a:pt x="35" y="163"/>
                  </a:lnTo>
                  <a:lnTo>
                    <a:pt x="33" y="170"/>
                  </a:lnTo>
                  <a:lnTo>
                    <a:pt x="33" y="176"/>
                  </a:lnTo>
                  <a:lnTo>
                    <a:pt x="33" y="185"/>
                  </a:lnTo>
                  <a:lnTo>
                    <a:pt x="35" y="193"/>
                  </a:lnTo>
                  <a:lnTo>
                    <a:pt x="39" y="208"/>
                  </a:lnTo>
                  <a:lnTo>
                    <a:pt x="37" y="212"/>
                  </a:lnTo>
                  <a:lnTo>
                    <a:pt x="33" y="217"/>
                  </a:lnTo>
                  <a:lnTo>
                    <a:pt x="31" y="219"/>
                  </a:lnTo>
                  <a:lnTo>
                    <a:pt x="20" y="228"/>
                  </a:lnTo>
                  <a:lnTo>
                    <a:pt x="7" y="236"/>
                  </a:lnTo>
                  <a:lnTo>
                    <a:pt x="2" y="234"/>
                  </a:lnTo>
                  <a:lnTo>
                    <a:pt x="9" y="243"/>
                  </a:lnTo>
                  <a:lnTo>
                    <a:pt x="11" y="247"/>
                  </a:lnTo>
                  <a:lnTo>
                    <a:pt x="13" y="251"/>
                  </a:lnTo>
                  <a:lnTo>
                    <a:pt x="13" y="258"/>
                  </a:lnTo>
                  <a:lnTo>
                    <a:pt x="15" y="311"/>
                  </a:lnTo>
                  <a:lnTo>
                    <a:pt x="15" y="318"/>
                  </a:lnTo>
                  <a:lnTo>
                    <a:pt x="13" y="325"/>
                  </a:lnTo>
                  <a:lnTo>
                    <a:pt x="11" y="326"/>
                  </a:lnTo>
                  <a:lnTo>
                    <a:pt x="9" y="328"/>
                  </a:lnTo>
                  <a:lnTo>
                    <a:pt x="7" y="328"/>
                  </a:lnTo>
                  <a:lnTo>
                    <a:pt x="5" y="328"/>
                  </a:lnTo>
                  <a:lnTo>
                    <a:pt x="2" y="328"/>
                  </a:lnTo>
                  <a:lnTo>
                    <a:pt x="0" y="335"/>
                  </a:lnTo>
                  <a:lnTo>
                    <a:pt x="2" y="341"/>
                  </a:lnTo>
                  <a:lnTo>
                    <a:pt x="2" y="354"/>
                  </a:lnTo>
                  <a:lnTo>
                    <a:pt x="5" y="359"/>
                  </a:lnTo>
                  <a:lnTo>
                    <a:pt x="7" y="361"/>
                  </a:lnTo>
                  <a:lnTo>
                    <a:pt x="13" y="371"/>
                  </a:lnTo>
                  <a:lnTo>
                    <a:pt x="20" y="380"/>
                  </a:lnTo>
                  <a:lnTo>
                    <a:pt x="20" y="384"/>
                  </a:lnTo>
                  <a:lnTo>
                    <a:pt x="20" y="397"/>
                  </a:lnTo>
                  <a:lnTo>
                    <a:pt x="26" y="408"/>
                  </a:lnTo>
                  <a:lnTo>
                    <a:pt x="26" y="410"/>
                  </a:lnTo>
                  <a:lnTo>
                    <a:pt x="28" y="419"/>
                  </a:lnTo>
                  <a:lnTo>
                    <a:pt x="33" y="427"/>
                  </a:lnTo>
                  <a:lnTo>
                    <a:pt x="39" y="438"/>
                  </a:lnTo>
                  <a:lnTo>
                    <a:pt x="42" y="443"/>
                  </a:lnTo>
                  <a:lnTo>
                    <a:pt x="44" y="445"/>
                  </a:lnTo>
                  <a:lnTo>
                    <a:pt x="46" y="445"/>
                  </a:lnTo>
                  <a:lnTo>
                    <a:pt x="48" y="449"/>
                  </a:lnTo>
                  <a:lnTo>
                    <a:pt x="50" y="455"/>
                  </a:lnTo>
                  <a:lnTo>
                    <a:pt x="52" y="462"/>
                  </a:lnTo>
                  <a:lnTo>
                    <a:pt x="55" y="472"/>
                  </a:lnTo>
                  <a:lnTo>
                    <a:pt x="57" y="483"/>
                  </a:lnTo>
                  <a:lnTo>
                    <a:pt x="59" y="488"/>
                  </a:lnTo>
                  <a:lnTo>
                    <a:pt x="62" y="498"/>
                  </a:lnTo>
                  <a:lnTo>
                    <a:pt x="64" y="509"/>
                  </a:lnTo>
                  <a:lnTo>
                    <a:pt x="64" y="511"/>
                  </a:lnTo>
                  <a:lnTo>
                    <a:pt x="66" y="528"/>
                  </a:lnTo>
                  <a:lnTo>
                    <a:pt x="66" y="539"/>
                  </a:lnTo>
                  <a:lnTo>
                    <a:pt x="66" y="541"/>
                  </a:lnTo>
                  <a:lnTo>
                    <a:pt x="70" y="541"/>
                  </a:lnTo>
                  <a:lnTo>
                    <a:pt x="70" y="545"/>
                  </a:lnTo>
                  <a:lnTo>
                    <a:pt x="75" y="545"/>
                  </a:lnTo>
                  <a:lnTo>
                    <a:pt x="81" y="545"/>
                  </a:lnTo>
                  <a:lnTo>
                    <a:pt x="86" y="547"/>
                  </a:lnTo>
                  <a:lnTo>
                    <a:pt x="103" y="561"/>
                  </a:lnTo>
                  <a:lnTo>
                    <a:pt x="105" y="563"/>
                  </a:lnTo>
                  <a:lnTo>
                    <a:pt x="108" y="567"/>
                  </a:lnTo>
                  <a:lnTo>
                    <a:pt x="108" y="571"/>
                  </a:lnTo>
                  <a:lnTo>
                    <a:pt x="108" y="575"/>
                  </a:lnTo>
                  <a:lnTo>
                    <a:pt x="114" y="580"/>
                  </a:lnTo>
                  <a:lnTo>
                    <a:pt x="117" y="584"/>
                  </a:lnTo>
                  <a:lnTo>
                    <a:pt x="127" y="590"/>
                  </a:lnTo>
                  <a:lnTo>
                    <a:pt x="138" y="601"/>
                  </a:lnTo>
                  <a:lnTo>
                    <a:pt x="147" y="606"/>
                  </a:lnTo>
                  <a:lnTo>
                    <a:pt x="154" y="608"/>
                  </a:lnTo>
                  <a:lnTo>
                    <a:pt x="163" y="610"/>
                  </a:lnTo>
                  <a:lnTo>
                    <a:pt x="171" y="610"/>
                  </a:lnTo>
                  <a:lnTo>
                    <a:pt x="178" y="610"/>
                  </a:lnTo>
                  <a:lnTo>
                    <a:pt x="185" y="612"/>
                  </a:lnTo>
                  <a:lnTo>
                    <a:pt x="195" y="620"/>
                  </a:lnTo>
                  <a:lnTo>
                    <a:pt x="204" y="629"/>
                  </a:lnTo>
                  <a:lnTo>
                    <a:pt x="208" y="636"/>
                  </a:lnTo>
                  <a:lnTo>
                    <a:pt x="211" y="636"/>
                  </a:lnTo>
                  <a:lnTo>
                    <a:pt x="211" y="638"/>
                  </a:lnTo>
                  <a:lnTo>
                    <a:pt x="211" y="636"/>
                  </a:lnTo>
                  <a:lnTo>
                    <a:pt x="211" y="640"/>
                  </a:lnTo>
                  <a:lnTo>
                    <a:pt x="213" y="642"/>
                  </a:lnTo>
                  <a:lnTo>
                    <a:pt x="215" y="642"/>
                  </a:lnTo>
                  <a:lnTo>
                    <a:pt x="218" y="649"/>
                  </a:lnTo>
                  <a:lnTo>
                    <a:pt x="218" y="649"/>
                  </a:lnTo>
                  <a:lnTo>
                    <a:pt x="220" y="649"/>
                  </a:lnTo>
                  <a:lnTo>
                    <a:pt x="224" y="652"/>
                  </a:lnTo>
                  <a:lnTo>
                    <a:pt x="233" y="652"/>
                  </a:lnTo>
                  <a:lnTo>
                    <a:pt x="237" y="652"/>
                  </a:lnTo>
                  <a:lnTo>
                    <a:pt x="239" y="651"/>
                  </a:lnTo>
                  <a:lnTo>
                    <a:pt x="244" y="649"/>
                  </a:lnTo>
                  <a:lnTo>
                    <a:pt x="250" y="638"/>
                  </a:lnTo>
                  <a:lnTo>
                    <a:pt x="264" y="629"/>
                  </a:lnTo>
                  <a:lnTo>
                    <a:pt x="266" y="629"/>
                  </a:lnTo>
                  <a:lnTo>
                    <a:pt x="307" y="629"/>
                  </a:lnTo>
                  <a:lnTo>
                    <a:pt x="317" y="629"/>
                  </a:lnTo>
                  <a:lnTo>
                    <a:pt x="321" y="631"/>
                  </a:lnTo>
                  <a:lnTo>
                    <a:pt x="325" y="629"/>
                  </a:lnTo>
                  <a:lnTo>
                    <a:pt x="327" y="627"/>
                  </a:lnTo>
                  <a:lnTo>
                    <a:pt x="327" y="623"/>
                  </a:lnTo>
                  <a:lnTo>
                    <a:pt x="332" y="608"/>
                  </a:lnTo>
                  <a:lnTo>
                    <a:pt x="332" y="606"/>
                  </a:lnTo>
                  <a:lnTo>
                    <a:pt x="334" y="601"/>
                  </a:lnTo>
                  <a:lnTo>
                    <a:pt x="336" y="599"/>
                  </a:lnTo>
                  <a:lnTo>
                    <a:pt x="336" y="593"/>
                  </a:lnTo>
                  <a:lnTo>
                    <a:pt x="332" y="584"/>
                  </a:lnTo>
                  <a:lnTo>
                    <a:pt x="330" y="580"/>
                  </a:lnTo>
                  <a:lnTo>
                    <a:pt x="327" y="575"/>
                  </a:lnTo>
                  <a:lnTo>
                    <a:pt x="327" y="571"/>
                  </a:lnTo>
                  <a:lnTo>
                    <a:pt x="325" y="567"/>
                  </a:lnTo>
                  <a:lnTo>
                    <a:pt x="327" y="561"/>
                  </a:lnTo>
                  <a:lnTo>
                    <a:pt x="330" y="558"/>
                  </a:lnTo>
                  <a:lnTo>
                    <a:pt x="332" y="554"/>
                  </a:lnTo>
                  <a:lnTo>
                    <a:pt x="336" y="547"/>
                  </a:lnTo>
                  <a:lnTo>
                    <a:pt x="343" y="541"/>
                  </a:lnTo>
                  <a:lnTo>
                    <a:pt x="351" y="539"/>
                  </a:lnTo>
                  <a:lnTo>
                    <a:pt x="358" y="534"/>
                  </a:lnTo>
                  <a:lnTo>
                    <a:pt x="367" y="532"/>
                  </a:lnTo>
                  <a:lnTo>
                    <a:pt x="380" y="532"/>
                  </a:lnTo>
                  <a:lnTo>
                    <a:pt x="395" y="532"/>
                  </a:lnTo>
                  <a:lnTo>
                    <a:pt x="402" y="532"/>
                  </a:lnTo>
                  <a:lnTo>
                    <a:pt x="413" y="528"/>
                  </a:lnTo>
                  <a:lnTo>
                    <a:pt x="413" y="528"/>
                  </a:lnTo>
                  <a:lnTo>
                    <a:pt x="415" y="528"/>
                  </a:lnTo>
                  <a:lnTo>
                    <a:pt x="413" y="524"/>
                  </a:lnTo>
                  <a:lnTo>
                    <a:pt x="408" y="524"/>
                  </a:lnTo>
                  <a:lnTo>
                    <a:pt x="408" y="524"/>
                  </a:lnTo>
                  <a:lnTo>
                    <a:pt x="408" y="524"/>
                  </a:lnTo>
                  <a:lnTo>
                    <a:pt x="406" y="528"/>
                  </a:lnTo>
                  <a:lnTo>
                    <a:pt x="406" y="522"/>
                  </a:lnTo>
                  <a:lnTo>
                    <a:pt x="413" y="498"/>
                  </a:lnTo>
                  <a:lnTo>
                    <a:pt x="417" y="472"/>
                  </a:lnTo>
                  <a:lnTo>
                    <a:pt x="417" y="466"/>
                  </a:lnTo>
                  <a:lnTo>
                    <a:pt x="417" y="462"/>
                  </a:lnTo>
                  <a:lnTo>
                    <a:pt x="415" y="462"/>
                  </a:lnTo>
                  <a:lnTo>
                    <a:pt x="413" y="462"/>
                  </a:lnTo>
                  <a:lnTo>
                    <a:pt x="406" y="462"/>
                  </a:lnTo>
                  <a:lnTo>
                    <a:pt x="402" y="457"/>
                  </a:lnTo>
                  <a:lnTo>
                    <a:pt x="400" y="455"/>
                  </a:lnTo>
                  <a:lnTo>
                    <a:pt x="395" y="451"/>
                  </a:lnTo>
                  <a:lnTo>
                    <a:pt x="395" y="445"/>
                  </a:lnTo>
                  <a:lnTo>
                    <a:pt x="391" y="438"/>
                  </a:lnTo>
                  <a:lnTo>
                    <a:pt x="389" y="432"/>
                  </a:lnTo>
                  <a:lnTo>
                    <a:pt x="387" y="432"/>
                  </a:lnTo>
                  <a:lnTo>
                    <a:pt x="382" y="432"/>
                  </a:lnTo>
                  <a:lnTo>
                    <a:pt x="380" y="432"/>
                  </a:lnTo>
                  <a:lnTo>
                    <a:pt x="374" y="434"/>
                  </a:lnTo>
                  <a:lnTo>
                    <a:pt x="364" y="438"/>
                  </a:lnTo>
                  <a:lnTo>
                    <a:pt x="356" y="440"/>
                  </a:lnTo>
                  <a:lnTo>
                    <a:pt x="343" y="445"/>
                  </a:lnTo>
                  <a:lnTo>
                    <a:pt x="338" y="449"/>
                  </a:lnTo>
                  <a:lnTo>
                    <a:pt x="336" y="451"/>
                  </a:lnTo>
                  <a:lnTo>
                    <a:pt x="332" y="451"/>
                  </a:lnTo>
                  <a:lnTo>
                    <a:pt x="323" y="451"/>
                  </a:lnTo>
                  <a:lnTo>
                    <a:pt x="319" y="449"/>
                  </a:lnTo>
                  <a:lnTo>
                    <a:pt x="312" y="447"/>
                  </a:lnTo>
                  <a:lnTo>
                    <a:pt x="305" y="440"/>
                  </a:lnTo>
                  <a:lnTo>
                    <a:pt x="303" y="438"/>
                  </a:lnTo>
                  <a:lnTo>
                    <a:pt x="303" y="432"/>
                  </a:lnTo>
                  <a:lnTo>
                    <a:pt x="305" y="425"/>
                  </a:lnTo>
                  <a:lnTo>
                    <a:pt x="305" y="421"/>
                  </a:lnTo>
                  <a:lnTo>
                    <a:pt x="307" y="416"/>
                  </a:lnTo>
                  <a:lnTo>
                    <a:pt x="312" y="414"/>
                  </a:lnTo>
                  <a:lnTo>
                    <a:pt x="312" y="410"/>
                  </a:lnTo>
                  <a:lnTo>
                    <a:pt x="312" y="408"/>
                  </a:lnTo>
                  <a:lnTo>
                    <a:pt x="312" y="404"/>
                  </a:lnTo>
                  <a:lnTo>
                    <a:pt x="312" y="397"/>
                  </a:lnTo>
                  <a:lnTo>
                    <a:pt x="310" y="395"/>
                  </a:lnTo>
                  <a:lnTo>
                    <a:pt x="307" y="391"/>
                  </a:lnTo>
                  <a:lnTo>
                    <a:pt x="305" y="391"/>
                  </a:lnTo>
                  <a:lnTo>
                    <a:pt x="299" y="391"/>
                  </a:lnTo>
                  <a:lnTo>
                    <a:pt x="294" y="393"/>
                  </a:lnTo>
                  <a:lnTo>
                    <a:pt x="273" y="397"/>
                  </a:lnTo>
                  <a:lnTo>
                    <a:pt x="257" y="397"/>
                  </a:lnTo>
                  <a:lnTo>
                    <a:pt x="244" y="395"/>
                  </a:lnTo>
                  <a:lnTo>
                    <a:pt x="237" y="393"/>
                  </a:lnTo>
                  <a:lnTo>
                    <a:pt x="235" y="391"/>
                  </a:lnTo>
                  <a:lnTo>
                    <a:pt x="233" y="387"/>
                  </a:lnTo>
                  <a:lnTo>
                    <a:pt x="231" y="380"/>
                  </a:lnTo>
                  <a:lnTo>
                    <a:pt x="231" y="378"/>
                  </a:lnTo>
                  <a:lnTo>
                    <a:pt x="233" y="371"/>
                  </a:lnTo>
                  <a:lnTo>
                    <a:pt x="235" y="367"/>
                  </a:lnTo>
                  <a:lnTo>
                    <a:pt x="237" y="365"/>
                  </a:lnTo>
                  <a:lnTo>
                    <a:pt x="237" y="361"/>
                  </a:lnTo>
                  <a:lnTo>
                    <a:pt x="239" y="357"/>
                  </a:lnTo>
                  <a:lnTo>
                    <a:pt x="242" y="354"/>
                  </a:lnTo>
                  <a:lnTo>
                    <a:pt x="239" y="350"/>
                  </a:lnTo>
                  <a:lnTo>
                    <a:pt x="239" y="348"/>
                  </a:lnTo>
                  <a:lnTo>
                    <a:pt x="237" y="341"/>
                  </a:lnTo>
                  <a:lnTo>
                    <a:pt x="237" y="331"/>
                  </a:lnTo>
                  <a:lnTo>
                    <a:pt x="235" y="311"/>
                  </a:lnTo>
                  <a:lnTo>
                    <a:pt x="235" y="290"/>
                  </a:lnTo>
                  <a:lnTo>
                    <a:pt x="235" y="288"/>
                  </a:lnTo>
                  <a:lnTo>
                    <a:pt x="237" y="284"/>
                  </a:lnTo>
                  <a:lnTo>
                    <a:pt x="237" y="284"/>
                  </a:lnTo>
                  <a:lnTo>
                    <a:pt x="237" y="284"/>
                  </a:lnTo>
                  <a:lnTo>
                    <a:pt x="244" y="284"/>
                  </a:lnTo>
                  <a:lnTo>
                    <a:pt x="250" y="285"/>
                  </a:lnTo>
                  <a:lnTo>
                    <a:pt x="257" y="292"/>
                  </a:lnTo>
                  <a:lnTo>
                    <a:pt x="264" y="296"/>
                  </a:lnTo>
                  <a:lnTo>
                    <a:pt x="266" y="301"/>
                  </a:lnTo>
                  <a:lnTo>
                    <a:pt x="268" y="307"/>
                  </a:lnTo>
                  <a:lnTo>
                    <a:pt x="270" y="309"/>
                  </a:lnTo>
                  <a:lnTo>
                    <a:pt x="273" y="314"/>
                  </a:lnTo>
                  <a:lnTo>
                    <a:pt x="277" y="314"/>
                  </a:lnTo>
                  <a:lnTo>
                    <a:pt x="279" y="309"/>
                  </a:lnTo>
                  <a:lnTo>
                    <a:pt x="296" y="294"/>
                  </a:lnTo>
                  <a:lnTo>
                    <a:pt x="299" y="290"/>
                  </a:lnTo>
                  <a:lnTo>
                    <a:pt x="303" y="282"/>
                  </a:lnTo>
                  <a:lnTo>
                    <a:pt x="303" y="277"/>
                  </a:lnTo>
                  <a:lnTo>
                    <a:pt x="299" y="271"/>
                  </a:lnTo>
                  <a:lnTo>
                    <a:pt x="292" y="266"/>
                  </a:lnTo>
                  <a:lnTo>
                    <a:pt x="288" y="264"/>
                  </a:lnTo>
                  <a:lnTo>
                    <a:pt x="286" y="260"/>
                  </a:lnTo>
                  <a:lnTo>
                    <a:pt x="286" y="253"/>
                  </a:lnTo>
                  <a:lnTo>
                    <a:pt x="286" y="251"/>
                  </a:lnTo>
                  <a:lnTo>
                    <a:pt x="288" y="245"/>
                  </a:lnTo>
                  <a:lnTo>
                    <a:pt x="288" y="241"/>
                  </a:lnTo>
                  <a:lnTo>
                    <a:pt x="292" y="241"/>
                  </a:lnTo>
                  <a:lnTo>
                    <a:pt x="307" y="239"/>
                  </a:lnTo>
                  <a:lnTo>
                    <a:pt x="323" y="239"/>
                  </a:lnTo>
                  <a:lnTo>
                    <a:pt x="330" y="236"/>
                  </a:lnTo>
                  <a:lnTo>
                    <a:pt x="336" y="234"/>
                  </a:lnTo>
                  <a:lnTo>
                    <a:pt x="343" y="232"/>
                  </a:lnTo>
                  <a:lnTo>
                    <a:pt x="345" y="228"/>
                  </a:lnTo>
                  <a:lnTo>
                    <a:pt x="349" y="221"/>
                  </a:lnTo>
                  <a:lnTo>
                    <a:pt x="349" y="215"/>
                  </a:lnTo>
                  <a:lnTo>
                    <a:pt x="347" y="210"/>
                  </a:lnTo>
                  <a:lnTo>
                    <a:pt x="343" y="208"/>
                  </a:lnTo>
                  <a:lnTo>
                    <a:pt x="341" y="206"/>
                  </a:lnTo>
                  <a:lnTo>
                    <a:pt x="332" y="204"/>
                  </a:lnTo>
                  <a:lnTo>
                    <a:pt x="325" y="200"/>
                  </a:lnTo>
                  <a:lnTo>
                    <a:pt x="319" y="196"/>
                  </a:lnTo>
                  <a:lnTo>
                    <a:pt x="319" y="193"/>
                  </a:lnTo>
                  <a:lnTo>
                    <a:pt x="319" y="187"/>
                  </a:lnTo>
                  <a:lnTo>
                    <a:pt x="319" y="183"/>
                  </a:lnTo>
                  <a:lnTo>
                    <a:pt x="319" y="178"/>
                  </a:lnTo>
                  <a:lnTo>
                    <a:pt x="323" y="176"/>
                  </a:lnTo>
                  <a:lnTo>
                    <a:pt x="330" y="172"/>
                  </a:lnTo>
                  <a:lnTo>
                    <a:pt x="336" y="170"/>
                  </a:lnTo>
                  <a:lnTo>
                    <a:pt x="345" y="170"/>
                  </a:lnTo>
                  <a:lnTo>
                    <a:pt x="349" y="170"/>
                  </a:lnTo>
                  <a:lnTo>
                    <a:pt x="351" y="148"/>
                  </a:lnTo>
                  <a:lnTo>
                    <a:pt x="351" y="144"/>
                  </a:lnTo>
                  <a:lnTo>
                    <a:pt x="347" y="137"/>
                  </a:lnTo>
                  <a:lnTo>
                    <a:pt x="345" y="135"/>
                  </a:lnTo>
                  <a:lnTo>
                    <a:pt x="343" y="127"/>
                  </a:lnTo>
                  <a:lnTo>
                    <a:pt x="341" y="121"/>
                  </a:lnTo>
                  <a:lnTo>
                    <a:pt x="338" y="114"/>
                  </a:lnTo>
                  <a:lnTo>
                    <a:pt x="338" y="105"/>
                  </a:lnTo>
                  <a:lnTo>
                    <a:pt x="341" y="99"/>
                  </a:lnTo>
                  <a:lnTo>
                    <a:pt x="343" y="97"/>
                  </a:lnTo>
                  <a:lnTo>
                    <a:pt x="351" y="92"/>
                  </a:lnTo>
                  <a:lnTo>
                    <a:pt x="358" y="90"/>
                  </a:lnTo>
                  <a:lnTo>
                    <a:pt x="360" y="90"/>
                  </a:lnTo>
                  <a:lnTo>
                    <a:pt x="360" y="86"/>
                  </a:lnTo>
                  <a:lnTo>
                    <a:pt x="362" y="80"/>
                  </a:lnTo>
                  <a:lnTo>
                    <a:pt x="362" y="73"/>
                  </a:lnTo>
                  <a:lnTo>
                    <a:pt x="358" y="67"/>
                  </a:lnTo>
                  <a:lnTo>
                    <a:pt x="351" y="60"/>
                  </a:lnTo>
                  <a:lnTo>
                    <a:pt x="349" y="56"/>
                  </a:lnTo>
                  <a:lnTo>
                    <a:pt x="347" y="49"/>
                  </a:lnTo>
                  <a:lnTo>
                    <a:pt x="347" y="43"/>
                  </a:lnTo>
                  <a:lnTo>
                    <a:pt x="349" y="43"/>
                  </a:lnTo>
                  <a:lnTo>
                    <a:pt x="351" y="41"/>
                  </a:lnTo>
                  <a:lnTo>
                    <a:pt x="356" y="39"/>
                  </a:lnTo>
                  <a:lnTo>
                    <a:pt x="358" y="35"/>
                  </a:lnTo>
                  <a:lnTo>
                    <a:pt x="358" y="32"/>
                  </a:lnTo>
                  <a:lnTo>
                    <a:pt x="356" y="32"/>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0">
              <a:extLst>
                <a:ext uri="{FF2B5EF4-FFF2-40B4-BE49-F238E27FC236}">
                  <a16:creationId xmlns:a16="http://schemas.microsoft.com/office/drawing/2014/main" id="{2D9FA209-D999-40AF-96D7-054369AE1671}"/>
                </a:ext>
              </a:extLst>
            </p:cNvPr>
            <p:cNvSpPr>
              <a:spLocks/>
            </p:cNvSpPr>
            <p:nvPr/>
          </p:nvSpPr>
          <p:spPr bwMode="auto">
            <a:xfrm>
              <a:off x="8748249" y="3803650"/>
              <a:ext cx="635000" cy="871538"/>
            </a:xfrm>
            <a:custGeom>
              <a:avLst/>
              <a:gdLst>
                <a:gd name="T0" fmla="*/ 328 w 400"/>
                <a:gd name="T1" fmla="*/ 52 h 549"/>
                <a:gd name="T2" fmla="*/ 299 w 400"/>
                <a:gd name="T3" fmla="*/ 54 h 549"/>
                <a:gd name="T4" fmla="*/ 262 w 400"/>
                <a:gd name="T5" fmla="*/ 69 h 549"/>
                <a:gd name="T6" fmla="*/ 229 w 400"/>
                <a:gd name="T7" fmla="*/ 78 h 549"/>
                <a:gd name="T8" fmla="*/ 200 w 400"/>
                <a:gd name="T9" fmla="*/ 76 h 549"/>
                <a:gd name="T10" fmla="*/ 183 w 400"/>
                <a:gd name="T11" fmla="*/ 80 h 549"/>
                <a:gd name="T12" fmla="*/ 139 w 400"/>
                <a:gd name="T13" fmla="*/ 87 h 549"/>
                <a:gd name="T14" fmla="*/ 117 w 400"/>
                <a:gd name="T15" fmla="*/ 106 h 549"/>
                <a:gd name="T16" fmla="*/ 115 w 400"/>
                <a:gd name="T17" fmla="*/ 123 h 549"/>
                <a:gd name="T18" fmla="*/ 124 w 400"/>
                <a:gd name="T19" fmla="*/ 149 h 549"/>
                <a:gd name="T20" fmla="*/ 115 w 400"/>
                <a:gd name="T21" fmla="*/ 173 h 549"/>
                <a:gd name="T22" fmla="*/ 104 w 400"/>
                <a:gd name="T23" fmla="*/ 179 h 549"/>
                <a:gd name="T24" fmla="*/ 40 w 400"/>
                <a:gd name="T25" fmla="*/ 185 h 549"/>
                <a:gd name="T26" fmla="*/ 22 w 400"/>
                <a:gd name="T27" fmla="*/ 203 h 549"/>
                <a:gd name="T28" fmla="*/ 12 w 400"/>
                <a:gd name="T29" fmla="*/ 203 h 549"/>
                <a:gd name="T30" fmla="*/ 14 w 400"/>
                <a:gd name="T31" fmla="*/ 228 h 549"/>
                <a:gd name="T32" fmla="*/ 22 w 400"/>
                <a:gd name="T33" fmla="*/ 250 h 549"/>
                <a:gd name="T34" fmla="*/ 31 w 400"/>
                <a:gd name="T35" fmla="*/ 280 h 549"/>
                <a:gd name="T36" fmla="*/ 38 w 400"/>
                <a:gd name="T37" fmla="*/ 315 h 549"/>
                <a:gd name="T38" fmla="*/ 51 w 400"/>
                <a:gd name="T39" fmla="*/ 317 h 549"/>
                <a:gd name="T40" fmla="*/ 73 w 400"/>
                <a:gd name="T41" fmla="*/ 315 h 549"/>
                <a:gd name="T42" fmla="*/ 88 w 400"/>
                <a:gd name="T43" fmla="*/ 332 h 549"/>
                <a:gd name="T44" fmla="*/ 79 w 400"/>
                <a:gd name="T45" fmla="*/ 362 h 549"/>
                <a:gd name="T46" fmla="*/ 62 w 400"/>
                <a:gd name="T47" fmla="*/ 374 h 549"/>
                <a:gd name="T48" fmla="*/ 66 w 400"/>
                <a:gd name="T49" fmla="*/ 407 h 549"/>
                <a:gd name="T50" fmla="*/ 79 w 400"/>
                <a:gd name="T51" fmla="*/ 435 h 549"/>
                <a:gd name="T52" fmla="*/ 79 w 400"/>
                <a:gd name="T53" fmla="*/ 469 h 549"/>
                <a:gd name="T54" fmla="*/ 73 w 400"/>
                <a:gd name="T55" fmla="*/ 514 h 549"/>
                <a:gd name="T56" fmla="*/ 82 w 400"/>
                <a:gd name="T57" fmla="*/ 545 h 549"/>
                <a:gd name="T58" fmla="*/ 95 w 400"/>
                <a:gd name="T59" fmla="*/ 545 h 549"/>
                <a:gd name="T60" fmla="*/ 132 w 400"/>
                <a:gd name="T61" fmla="*/ 536 h 549"/>
                <a:gd name="T62" fmla="*/ 150 w 400"/>
                <a:gd name="T63" fmla="*/ 521 h 549"/>
                <a:gd name="T64" fmla="*/ 174 w 400"/>
                <a:gd name="T65" fmla="*/ 497 h 549"/>
                <a:gd name="T66" fmla="*/ 183 w 400"/>
                <a:gd name="T67" fmla="*/ 469 h 549"/>
                <a:gd name="T68" fmla="*/ 233 w 400"/>
                <a:gd name="T69" fmla="*/ 446 h 549"/>
                <a:gd name="T70" fmla="*/ 249 w 400"/>
                <a:gd name="T71" fmla="*/ 422 h 549"/>
                <a:gd name="T72" fmla="*/ 256 w 400"/>
                <a:gd name="T73" fmla="*/ 379 h 549"/>
                <a:gd name="T74" fmla="*/ 280 w 400"/>
                <a:gd name="T75" fmla="*/ 347 h 549"/>
                <a:gd name="T76" fmla="*/ 308 w 400"/>
                <a:gd name="T77" fmla="*/ 340 h 549"/>
                <a:gd name="T78" fmla="*/ 337 w 400"/>
                <a:gd name="T79" fmla="*/ 329 h 549"/>
                <a:gd name="T80" fmla="*/ 339 w 400"/>
                <a:gd name="T81" fmla="*/ 272 h 549"/>
                <a:gd name="T82" fmla="*/ 339 w 400"/>
                <a:gd name="T83" fmla="*/ 183 h 549"/>
                <a:gd name="T84" fmla="*/ 357 w 400"/>
                <a:gd name="T85" fmla="*/ 149 h 549"/>
                <a:gd name="T86" fmla="*/ 381 w 400"/>
                <a:gd name="T87" fmla="*/ 123 h 549"/>
                <a:gd name="T88" fmla="*/ 400 w 400"/>
                <a:gd name="T89" fmla="*/ 101 h 549"/>
                <a:gd name="T90" fmla="*/ 398 w 400"/>
                <a:gd name="T91" fmla="*/ 63 h 549"/>
                <a:gd name="T92" fmla="*/ 400 w 400"/>
                <a:gd name="T93" fmla="*/ 24 h 549"/>
                <a:gd name="T94" fmla="*/ 389 w 400"/>
                <a:gd name="T95" fmla="*/ 22 h 549"/>
                <a:gd name="T96" fmla="*/ 374 w 400"/>
                <a:gd name="T97" fmla="*/ 9 h 549"/>
                <a:gd name="T98" fmla="*/ 357 w 400"/>
                <a:gd name="T99" fmla="*/ 0 h 549"/>
                <a:gd name="T100" fmla="*/ 339 w 400"/>
                <a:gd name="T101" fmla="*/ 11 h 549"/>
                <a:gd name="T102" fmla="*/ 334 w 400"/>
                <a:gd name="T103" fmla="*/ 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0" h="549">
                  <a:moveTo>
                    <a:pt x="334" y="44"/>
                  </a:moveTo>
                  <a:lnTo>
                    <a:pt x="334" y="44"/>
                  </a:lnTo>
                  <a:lnTo>
                    <a:pt x="330" y="48"/>
                  </a:lnTo>
                  <a:lnTo>
                    <a:pt x="328" y="52"/>
                  </a:lnTo>
                  <a:lnTo>
                    <a:pt x="326" y="54"/>
                  </a:lnTo>
                  <a:lnTo>
                    <a:pt x="319" y="54"/>
                  </a:lnTo>
                  <a:lnTo>
                    <a:pt x="308" y="54"/>
                  </a:lnTo>
                  <a:lnTo>
                    <a:pt x="299" y="54"/>
                  </a:lnTo>
                  <a:lnTo>
                    <a:pt x="284" y="56"/>
                  </a:lnTo>
                  <a:lnTo>
                    <a:pt x="275" y="61"/>
                  </a:lnTo>
                  <a:lnTo>
                    <a:pt x="269" y="65"/>
                  </a:lnTo>
                  <a:lnTo>
                    <a:pt x="262" y="69"/>
                  </a:lnTo>
                  <a:lnTo>
                    <a:pt x="256" y="76"/>
                  </a:lnTo>
                  <a:lnTo>
                    <a:pt x="256" y="76"/>
                  </a:lnTo>
                  <a:lnTo>
                    <a:pt x="251" y="76"/>
                  </a:lnTo>
                  <a:lnTo>
                    <a:pt x="229" y="78"/>
                  </a:lnTo>
                  <a:lnTo>
                    <a:pt x="207" y="76"/>
                  </a:lnTo>
                  <a:lnTo>
                    <a:pt x="205" y="76"/>
                  </a:lnTo>
                  <a:lnTo>
                    <a:pt x="205" y="76"/>
                  </a:lnTo>
                  <a:lnTo>
                    <a:pt x="200" y="76"/>
                  </a:lnTo>
                  <a:lnTo>
                    <a:pt x="200" y="76"/>
                  </a:lnTo>
                  <a:lnTo>
                    <a:pt x="198" y="76"/>
                  </a:lnTo>
                  <a:lnTo>
                    <a:pt x="189" y="80"/>
                  </a:lnTo>
                  <a:lnTo>
                    <a:pt x="183" y="80"/>
                  </a:lnTo>
                  <a:lnTo>
                    <a:pt x="168" y="80"/>
                  </a:lnTo>
                  <a:lnTo>
                    <a:pt x="155" y="82"/>
                  </a:lnTo>
                  <a:lnTo>
                    <a:pt x="145" y="82"/>
                  </a:lnTo>
                  <a:lnTo>
                    <a:pt x="139" y="87"/>
                  </a:lnTo>
                  <a:lnTo>
                    <a:pt x="130" y="91"/>
                  </a:lnTo>
                  <a:lnTo>
                    <a:pt x="126" y="97"/>
                  </a:lnTo>
                  <a:lnTo>
                    <a:pt x="119" y="101"/>
                  </a:lnTo>
                  <a:lnTo>
                    <a:pt x="117" y="106"/>
                  </a:lnTo>
                  <a:lnTo>
                    <a:pt x="115" y="110"/>
                  </a:lnTo>
                  <a:lnTo>
                    <a:pt x="113" y="115"/>
                  </a:lnTo>
                  <a:lnTo>
                    <a:pt x="115" y="119"/>
                  </a:lnTo>
                  <a:lnTo>
                    <a:pt x="115" y="123"/>
                  </a:lnTo>
                  <a:lnTo>
                    <a:pt x="117" y="130"/>
                  </a:lnTo>
                  <a:lnTo>
                    <a:pt x="119" y="132"/>
                  </a:lnTo>
                  <a:lnTo>
                    <a:pt x="124" y="142"/>
                  </a:lnTo>
                  <a:lnTo>
                    <a:pt x="124" y="149"/>
                  </a:lnTo>
                  <a:lnTo>
                    <a:pt x="121" y="151"/>
                  </a:lnTo>
                  <a:lnTo>
                    <a:pt x="119" y="155"/>
                  </a:lnTo>
                  <a:lnTo>
                    <a:pt x="119" y="157"/>
                  </a:lnTo>
                  <a:lnTo>
                    <a:pt x="115" y="173"/>
                  </a:lnTo>
                  <a:lnTo>
                    <a:pt x="115" y="175"/>
                  </a:lnTo>
                  <a:lnTo>
                    <a:pt x="113" y="179"/>
                  </a:lnTo>
                  <a:lnTo>
                    <a:pt x="108" y="181"/>
                  </a:lnTo>
                  <a:lnTo>
                    <a:pt x="104" y="179"/>
                  </a:lnTo>
                  <a:lnTo>
                    <a:pt x="95" y="179"/>
                  </a:lnTo>
                  <a:lnTo>
                    <a:pt x="56" y="177"/>
                  </a:lnTo>
                  <a:lnTo>
                    <a:pt x="51" y="179"/>
                  </a:lnTo>
                  <a:lnTo>
                    <a:pt x="40" y="185"/>
                  </a:lnTo>
                  <a:lnTo>
                    <a:pt x="31" y="196"/>
                  </a:lnTo>
                  <a:lnTo>
                    <a:pt x="29" y="198"/>
                  </a:lnTo>
                  <a:lnTo>
                    <a:pt x="25" y="203"/>
                  </a:lnTo>
                  <a:lnTo>
                    <a:pt x="22" y="203"/>
                  </a:lnTo>
                  <a:lnTo>
                    <a:pt x="14" y="203"/>
                  </a:lnTo>
                  <a:lnTo>
                    <a:pt x="7" y="198"/>
                  </a:lnTo>
                  <a:lnTo>
                    <a:pt x="7" y="198"/>
                  </a:lnTo>
                  <a:lnTo>
                    <a:pt x="12" y="203"/>
                  </a:lnTo>
                  <a:lnTo>
                    <a:pt x="7" y="198"/>
                  </a:lnTo>
                  <a:lnTo>
                    <a:pt x="0" y="192"/>
                  </a:lnTo>
                  <a:lnTo>
                    <a:pt x="12" y="216"/>
                  </a:lnTo>
                  <a:lnTo>
                    <a:pt x="14" y="228"/>
                  </a:lnTo>
                  <a:lnTo>
                    <a:pt x="14" y="235"/>
                  </a:lnTo>
                  <a:lnTo>
                    <a:pt x="18" y="241"/>
                  </a:lnTo>
                  <a:lnTo>
                    <a:pt x="20" y="246"/>
                  </a:lnTo>
                  <a:lnTo>
                    <a:pt x="22" y="250"/>
                  </a:lnTo>
                  <a:lnTo>
                    <a:pt x="29" y="259"/>
                  </a:lnTo>
                  <a:lnTo>
                    <a:pt x="31" y="263"/>
                  </a:lnTo>
                  <a:lnTo>
                    <a:pt x="31" y="267"/>
                  </a:lnTo>
                  <a:lnTo>
                    <a:pt x="31" y="280"/>
                  </a:lnTo>
                  <a:lnTo>
                    <a:pt x="29" y="291"/>
                  </a:lnTo>
                  <a:lnTo>
                    <a:pt x="31" y="302"/>
                  </a:lnTo>
                  <a:lnTo>
                    <a:pt x="33" y="310"/>
                  </a:lnTo>
                  <a:lnTo>
                    <a:pt x="38" y="315"/>
                  </a:lnTo>
                  <a:lnTo>
                    <a:pt x="40" y="317"/>
                  </a:lnTo>
                  <a:lnTo>
                    <a:pt x="42" y="319"/>
                  </a:lnTo>
                  <a:lnTo>
                    <a:pt x="49" y="319"/>
                  </a:lnTo>
                  <a:lnTo>
                    <a:pt x="51" y="317"/>
                  </a:lnTo>
                  <a:lnTo>
                    <a:pt x="56" y="315"/>
                  </a:lnTo>
                  <a:lnTo>
                    <a:pt x="62" y="312"/>
                  </a:lnTo>
                  <a:lnTo>
                    <a:pt x="69" y="312"/>
                  </a:lnTo>
                  <a:lnTo>
                    <a:pt x="73" y="315"/>
                  </a:lnTo>
                  <a:lnTo>
                    <a:pt x="77" y="317"/>
                  </a:lnTo>
                  <a:lnTo>
                    <a:pt x="79" y="319"/>
                  </a:lnTo>
                  <a:lnTo>
                    <a:pt x="86" y="325"/>
                  </a:lnTo>
                  <a:lnTo>
                    <a:pt x="88" y="332"/>
                  </a:lnTo>
                  <a:lnTo>
                    <a:pt x="88" y="338"/>
                  </a:lnTo>
                  <a:lnTo>
                    <a:pt x="84" y="349"/>
                  </a:lnTo>
                  <a:lnTo>
                    <a:pt x="79" y="358"/>
                  </a:lnTo>
                  <a:lnTo>
                    <a:pt x="79" y="362"/>
                  </a:lnTo>
                  <a:lnTo>
                    <a:pt x="75" y="362"/>
                  </a:lnTo>
                  <a:lnTo>
                    <a:pt x="71" y="364"/>
                  </a:lnTo>
                  <a:lnTo>
                    <a:pt x="69" y="368"/>
                  </a:lnTo>
                  <a:lnTo>
                    <a:pt x="62" y="374"/>
                  </a:lnTo>
                  <a:lnTo>
                    <a:pt x="62" y="381"/>
                  </a:lnTo>
                  <a:lnTo>
                    <a:pt x="62" y="392"/>
                  </a:lnTo>
                  <a:lnTo>
                    <a:pt x="64" y="405"/>
                  </a:lnTo>
                  <a:lnTo>
                    <a:pt x="66" y="407"/>
                  </a:lnTo>
                  <a:lnTo>
                    <a:pt x="73" y="413"/>
                  </a:lnTo>
                  <a:lnTo>
                    <a:pt x="73" y="420"/>
                  </a:lnTo>
                  <a:lnTo>
                    <a:pt x="75" y="422"/>
                  </a:lnTo>
                  <a:lnTo>
                    <a:pt x="79" y="435"/>
                  </a:lnTo>
                  <a:lnTo>
                    <a:pt x="82" y="446"/>
                  </a:lnTo>
                  <a:lnTo>
                    <a:pt x="82" y="452"/>
                  </a:lnTo>
                  <a:lnTo>
                    <a:pt x="82" y="460"/>
                  </a:lnTo>
                  <a:lnTo>
                    <a:pt x="79" y="469"/>
                  </a:lnTo>
                  <a:lnTo>
                    <a:pt x="79" y="478"/>
                  </a:lnTo>
                  <a:lnTo>
                    <a:pt x="79" y="489"/>
                  </a:lnTo>
                  <a:lnTo>
                    <a:pt x="79" y="500"/>
                  </a:lnTo>
                  <a:lnTo>
                    <a:pt x="73" y="514"/>
                  </a:lnTo>
                  <a:lnTo>
                    <a:pt x="73" y="534"/>
                  </a:lnTo>
                  <a:lnTo>
                    <a:pt x="73" y="543"/>
                  </a:lnTo>
                  <a:lnTo>
                    <a:pt x="73" y="547"/>
                  </a:lnTo>
                  <a:lnTo>
                    <a:pt x="82" y="545"/>
                  </a:lnTo>
                  <a:lnTo>
                    <a:pt x="73" y="549"/>
                  </a:lnTo>
                  <a:lnTo>
                    <a:pt x="75" y="549"/>
                  </a:lnTo>
                  <a:lnTo>
                    <a:pt x="79" y="547"/>
                  </a:lnTo>
                  <a:lnTo>
                    <a:pt x="95" y="545"/>
                  </a:lnTo>
                  <a:lnTo>
                    <a:pt x="104" y="545"/>
                  </a:lnTo>
                  <a:lnTo>
                    <a:pt x="117" y="543"/>
                  </a:lnTo>
                  <a:lnTo>
                    <a:pt x="126" y="538"/>
                  </a:lnTo>
                  <a:lnTo>
                    <a:pt x="132" y="536"/>
                  </a:lnTo>
                  <a:lnTo>
                    <a:pt x="137" y="534"/>
                  </a:lnTo>
                  <a:lnTo>
                    <a:pt x="141" y="529"/>
                  </a:lnTo>
                  <a:lnTo>
                    <a:pt x="145" y="523"/>
                  </a:lnTo>
                  <a:lnTo>
                    <a:pt x="150" y="521"/>
                  </a:lnTo>
                  <a:lnTo>
                    <a:pt x="170" y="502"/>
                  </a:lnTo>
                  <a:lnTo>
                    <a:pt x="170" y="502"/>
                  </a:lnTo>
                  <a:lnTo>
                    <a:pt x="172" y="500"/>
                  </a:lnTo>
                  <a:lnTo>
                    <a:pt x="174" y="497"/>
                  </a:lnTo>
                  <a:lnTo>
                    <a:pt x="176" y="489"/>
                  </a:lnTo>
                  <a:lnTo>
                    <a:pt x="176" y="478"/>
                  </a:lnTo>
                  <a:lnTo>
                    <a:pt x="178" y="471"/>
                  </a:lnTo>
                  <a:lnTo>
                    <a:pt x="183" y="469"/>
                  </a:lnTo>
                  <a:lnTo>
                    <a:pt x="214" y="454"/>
                  </a:lnTo>
                  <a:lnTo>
                    <a:pt x="220" y="452"/>
                  </a:lnTo>
                  <a:lnTo>
                    <a:pt x="229" y="446"/>
                  </a:lnTo>
                  <a:lnTo>
                    <a:pt x="233" y="446"/>
                  </a:lnTo>
                  <a:lnTo>
                    <a:pt x="238" y="441"/>
                  </a:lnTo>
                  <a:lnTo>
                    <a:pt x="249" y="426"/>
                  </a:lnTo>
                  <a:lnTo>
                    <a:pt x="249" y="424"/>
                  </a:lnTo>
                  <a:lnTo>
                    <a:pt x="249" y="422"/>
                  </a:lnTo>
                  <a:lnTo>
                    <a:pt x="251" y="409"/>
                  </a:lnTo>
                  <a:lnTo>
                    <a:pt x="251" y="396"/>
                  </a:lnTo>
                  <a:lnTo>
                    <a:pt x="253" y="388"/>
                  </a:lnTo>
                  <a:lnTo>
                    <a:pt x="256" y="379"/>
                  </a:lnTo>
                  <a:lnTo>
                    <a:pt x="264" y="362"/>
                  </a:lnTo>
                  <a:lnTo>
                    <a:pt x="273" y="349"/>
                  </a:lnTo>
                  <a:lnTo>
                    <a:pt x="277" y="349"/>
                  </a:lnTo>
                  <a:lnTo>
                    <a:pt x="280" y="347"/>
                  </a:lnTo>
                  <a:lnTo>
                    <a:pt x="288" y="342"/>
                  </a:lnTo>
                  <a:lnTo>
                    <a:pt x="295" y="342"/>
                  </a:lnTo>
                  <a:lnTo>
                    <a:pt x="299" y="342"/>
                  </a:lnTo>
                  <a:lnTo>
                    <a:pt x="308" y="340"/>
                  </a:lnTo>
                  <a:lnTo>
                    <a:pt x="315" y="338"/>
                  </a:lnTo>
                  <a:lnTo>
                    <a:pt x="326" y="336"/>
                  </a:lnTo>
                  <a:lnTo>
                    <a:pt x="332" y="332"/>
                  </a:lnTo>
                  <a:lnTo>
                    <a:pt x="337" y="329"/>
                  </a:lnTo>
                  <a:lnTo>
                    <a:pt x="339" y="325"/>
                  </a:lnTo>
                  <a:lnTo>
                    <a:pt x="339" y="306"/>
                  </a:lnTo>
                  <a:lnTo>
                    <a:pt x="339" y="284"/>
                  </a:lnTo>
                  <a:lnTo>
                    <a:pt x="339" y="272"/>
                  </a:lnTo>
                  <a:lnTo>
                    <a:pt x="339" y="250"/>
                  </a:lnTo>
                  <a:lnTo>
                    <a:pt x="339" y="228"/>
                  </a:lnTo>
                  <a:lnTo>
                    <a:pt x="339" y="190"/>
                  </a:lnTo>
                  <a:lnTo>
                    <a:pt x="339" y="183"/>
                  </a:lnTo>
                  <a:lnTo>
                    <a:pt x="339" y="179"/>
                  </a:lnTo>
                  <a:lnTo>
                    <a:pt x="339" y="168"/>
                  </a:lnTo>
                  <a:lnTo>
                    <a:pt x="345" y="162"/>
                  </a:lnTo>
                  <a:lnTo>
                    <a:pt x="357" y="149"/>
                  </a:lnTo>
                  <a:lnTo>
                    <a:pt x="368" y="136"/>
                  </a:lnTo>
                  <a:lnTo>
                    <a:pt x="374" y="130"/>
                  </a:lnTo>
                  <a:lnTo>
                    <a:pt x="376" y="125"/>
                  </a:lnTo>
                  <a:lnTo>
                    <a:pt x="381" y="123"/>
                  </a:lnTo>
                  <a:lnTo>
                    <a:pt x="387" y="117"/>
                  </a:lnTo>
                  <a:lnTo>
                    <a:pt x="394" y="110"/>
                  </a:lnTo>
                  <a:lnTo>
                    <a:pt x="396" y="106"/>
                  </a:lnTo>
                  <a:lnTo>
                    <a:pt x="400" y="101"/>
                  </a:lnTo>
                  <a:lnTo>
                    <a:pt x="400" y="99"/>
                  </a:lnTo>
                  <a:lnTo>
                    <a:pt x="400" y="93"/>
                  </a:lnTo>
                  <a:lnTo>
                    <a:pt x="400" y="80"/>
                  </a:lnTo>
                  <a:lnTo>
                    <a:pt x="398" y="63"/>
                  </a:lnTo>
                  <a:lnTo>
                    <a:pt x="398" y="45"/>
                  </a:lnTo>
                  <a:lnTo>
                    <a:pt x="400" y="39"/>
                  </a:lnTo>
                  <a:lnTo>
                    <a:pt x="400" y="35"/>
                  </a:lnTo>
                  <a:lnTo>
                    <a:pt x="400" y="24"/>
                  </a:lnTo>
                  <a:lnTo>
                    <a:pt x="400" y="22"/>
                  </a:lnTo>
                  <a:lnTo>
                    <a:pt x="396" y="24"/>
                  </a:lnTo>
                  <a:lnTo>
                    <a:pt x="392" y="22"/>
                  </a:lnTo>
                  <a:lnTo>
                    <a:pt x="389" y="22"/>
                  </a:lnTo>
                  <a:lnTo>
                    <a:pt x="387" y="22"/>
                  </a:lnTo>
                  <a:lnTo>
                    <a:pt x="383" y="18"/>
                  </a:lnTo>
                  <a:lnTo>
                    <a:pt x="378" y="16"/>
                  </a:lnTo>
                  <a:lnTo>
                    <a:pt x="374" y="9"/>
                  </a:lnTo>
                  <a:lnTo>
                    <a:pt x="370" y="5"/>
                  </a:lnTo>
                  <a:lnTo>
                    <a:pt x="365" y="2"/>
                  </a:lnTo>
                  <a:lnTo>
                    <a:pt x="361" y="0"/>
                  </a:lnTo>
                  <a:lnTo>
                    <a:pt x="357" y="0"/>
                  </a:lnTo>
                  <a:lnTo>
                    <a:pt x="350" y="2"/>
                  </a:lnTo>
                  <a:lnTo>
                    <a:pt x="345" y="2"/>
                  </a:lnTo>
                  <a:lnTo>
                    <a:pt x="341" y="9"/>
                  </a:lnTo>
                  <a:lnTo>
                    <a:pt x="339" y="11"/>
                  </a:lnTo>
                  <a:lnTo>
                    <a:pt x="339" y="16"/>
                  </a:lnTo>
                  <a:lnTo>
                    <a:pt x="339" y="31"/>
                  </a:lnTo>
                  <a:lnTo>
                    <a:pt x="339" y="35"/>
                  </a:lnTo>
                  <a:lnTo>
                    <a:pt x="334" y="44"/>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58" name="Group 257">
              <a:extLst>
                <a:ext uri="{FF2B5EF4-FFF2-40B4-BE49-F238E27FC236}">
                  <a16:creationId xmlns:a16="http://schemas.microsoft.com/office/drawing/2014/main" id="{4D60A479-6180-44AB-BE6C-52F44F853A68}"/>
                </a:ext>
              </a:extLst>
            </p:cNvPr>
            <p:cNvGrpSpPr/>
            <p:nvPr/>
          </p:nvGrpSpPr>
          <p:grpSpPr>
            <a:xfrm>
              <a:off x="8154524" y="2386013"/>
              <a:ext cx="3054350" cy="849312"/>
              <a:chOff x="8154524" y="2386013"/>
              <a:chExt cx="3054350" cy="849312"/>
            </a:xfrm>
          </p:grpSpPr>
          <p:sp>
            <p:nvSpPr>
              <p:cNvPr id="41" name="Rectangle 218">
                <a:extLst>
                  <a:ext uri="{FF2B5EF4-FFF2-40B4-BE49-F238E27FC236}">
                    <a16:creationId xmlns:a16="http://schemas.microsoft.com/office/drawing/2014/main" id="{5CE15C1B-C489-4CB7-B4BF-5DBD9A8FCA54}"/>
                  </a:ext>
                </a:extLst>
              </p:cNvPr>
              <p:cNvSpPr>
                <a:spLocks noChangeArrowheads="1"/>
              </p:cNvSpPr>
              <p:nvPr/>
            </p:nvSpPr>
            <p:spPr bwMode="auto">
              <a:xfrm>
                <a:off x="9072099" y="2773363"/>
                <a:ext cx="596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err="1">
                    <a:ln>
                      <a:noFill/>
                    </a:ln>
                    <a:solidFill>
                      <a:srgbClr val="404040"/>
                    </a:solidFill>
                    <a:effectLst/>
                    <a:latin typeface="Calibri" panose="020F0502020204030204" pitchFamily="34" charset="0"/>
                  </a:rPr>
                  <a:t>Mfg</a:t>
                </a:r>
                <a:r>
                  <a:rPr kumimoji="0" lang="en-US" altLang="en-US" sz="1300" b="0" i="0" u="none" strike="noStrike" cap="none" normalizeH="0" baseline="0" dirty="0">
                    <a:ln>
                      <a:noFill/>
                    </a:ln>
                    <a:solidFill>
                      <a:srgbClr val="404040"/>
                    </a:solidFill>
                    <a:effectLst/>
                    <a:latin typeface="Calibri" panose="020F0502020204030204" pitchFamily="34" charset="0"/>
                  </a:rPr>
                  <a:t> Site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Oval 219">
                <a:extLst>
                  <a:ext uri="{FF2B5EF4-FFF2-40B4-BE49-F238E27FC236}">
                    <a16:creationId xmlns:a16="http://schemas.microsoft.com/office/drawing/2014/main" id="{FD3864A8-469B-4390-B051-4F7D83C5AA13}"/>
                  </a:ext>
                </a:extLst>
              </p:cNvPr>
              <p:cNvSpPr>
                <a:spLocks noChangeArrowheads="1"/>
              </p:cNvSpPr>
              <p:nvPr/>
            </p:nvSpPr>
            <p:spPr bwMode="auto">
              <a:xfrm>
                <a:off x="9148299" y="2684463"/>
                <a:ext cx="84137" cy="84138"/>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22">
                <a:extLst>
                  <a:ext uri="{FF2B5EF4-FFF2-40B4-BE49-F238E27FC236}">
                    <a16:creationId xmlns:a16="http://schemas.microsoft.com/office/drawing/2014/main" id="{2E88F6EB-455A-493E-9671-44F5EF8F886D}"/>
                  </a:ext>
                </a:extLst>
              </p:cNvPr>
              <p:cNvSpPr>
                <a:spLocks noEditPoints="1"/>
              </p:cNvSpPr>
              <p:nvPr/>
            </p:nvSpPr>
            <p:spPr bwMode="auto">
              <a:xfrm>
                <a:off x="9065749" y="2601913"/>
                <a:ext cx="234950" cy="234950"/>
              </a:xfrm>
              <a:custGeom>
                <a:avLst/>
                <a:gdLst>
                  <a:gd name="T0" fmla="*/ 11 w 272"/>
                  <a:gd name="T1" fmla="*/ 188 h 272"/>
                  <a:gd name="T2" fmla="*/ 1 w 272"/>
                  <a:gd name="T3" fmla="*/ 140 h 272"/>
                  <a:gd name="T4" fmla="*/ 1 w 272"/>
                  <a:gd name="T5" fmla="*/ 134 h 272"/>
                  <a:gd name="T6" fmla="*/ 11 w 272"/>
                  <a:gd name="T7" fmla="*/ 85 h 272"/>
                  <a:gd name="T8" fmla="*/ 13 w 272"/>
                  <a:gd name="T9" fmla="*/ 81 h 272"/>
                  <a:gd name="T10" fmla="*/ 23 w 272"/>
                  <a:gd name="T11" fmla="*/ 65 h 272"/>
                  <a:gd name="T12" fmla="*/ 47 w 272"/>
                  <a:gd name="T13" fmla="*/ 82 h 272"/>
                  <a:gd name="T14" fmla="*/ 37 w 272"/>
                  <a:gd name="T15" fmla="*/ 96 h 272"/>
                  <a:gd name="T16" fmla="*/ 39 w 272"/>
                  <a:gd name="T17" fmla="*/ 92 h 272"/>
                  <a:gd name="T18" fmla="*/ 29 w 272"/>
                  <a:gd name="T19" fmla="*/ 140 h 272"/>
                  <a:gd name="T20" fmla="*/ 29 w 272"/>
                  <a:gd name="T21" fmla="*/ 134 h 272"/>
                  <a:gd name="T22" fmla="*/ 39 w 272"/>
                  <a:gd name="T23" fmla="*/ 182 h 272"/>
                  <a:gd name="T24" fmla="*/ 11 w 272"/>
                  <a:gd name="T25" fmla="*/ 188 h 272"/>
                  <a:gd name="T26" fmla="*/ 97 w 272"/>
                  <a:gd name="T27" fmla="*/ 6 h 272"/>
                  <a:gd name="T28" fmla="*/ 124 w 272"/>
                  <a:gd name="T29" fmla="*/ 0 h 272"/>
                  <a:gd name="T30" fmla="*/ 131 w 272"/>
                  <a:gd name="T31" fmla="*/ 29 h 272"/>
                  <a:gd name="T32" fmla="*/ 102 w 272"/>
                  <a:gd name="T33" fmla="*/ 35 h 272"/>
                  <a:gd name="T34" fmla="*/ 97 w 272"/>
                  <a:gd name="T35" fmla="*/ 6 h 272"/>
                  <a:gd name="T36" fmla="*/ 215 w 272"/>
                  <a:gd name="T37" fmla="*/ 27 h 272"/>
                  <a:gd name="T38" fmla="*/ 231 w 272"/>
                  <a:gd name="T39" fmla="*/ 37 h 272"/>
                  <a:gd name="T40" fmla="*/ 235 w 272"/>
                  <a:gd name="T41" fmla="*/ 42 h 272"/>
                  <a:gd name="T42" fmla="*/ 260 w 272"/>
                  <a:gd name="T43" fmla="*/ 81 h 272"/>
                  <a:gd name="T44" fmla="*/ 262 w 272"/>
                  <a:gd name="T45" fmla="*/ 85 h 272"/>
                  <a:gd name="T46" fmla="*/ 272 w 272"/>
                  <a:gd name="T47" fmla="*/ 134 h 272"/>
                  <a:gd name="T48" fmla="*/ 272 w 272"/>
                  <a:gd name="T49" fmla="*/ 140 h 272"/>
                  <a:gd name="T50" fmla="*/ 272 w 272"/>
                  <a:gd name="T51" fmla="*/ 141 h 272"/>
                  <a:gd name="T52" fmla="*/ 243 w 272"/>
                  <a:gd name="T53" fmla="*/ 136 h 272"/>
                  <a:gd name="T54" fmla="*/ 244 w 272"/>
                  <a:gd name="T55" fmla="*/ 134 h 272"/>
                  <a:gd name="T56" fmla="*/ 244 w 272"/>
                  <a:gd name="T57" fmla="*/ 140 h 272"/>
                  <a:gd name="T58" fmla="*/ 234 w 272"/>
                  <a:gd name="T59" fmla="*/ 92 h 272"/>
                  <a:gd name="T60" fmla="*/ 236 w 272"/>
                  <a:gd name="T61" fmla="*/ 96 h 272"/>
                  <a:gd name="T62" fmla="*/ 211 w 272"/>
                  <a:gd name="T63" fmla="*/ 57 h 272"/>
                  <a:gd name="T64" fmla="*/ 215 w 272"/>
                  <a:gd name="T65" fmla="*/ 62 h 272"/>
                  <a:gd name="T66" fmla="*/ 199 w 272"/>
                  <a:gd name="T67" fmla="*/ 51 h 272"/>
                  <a:gd name="T68" fmla="*/ 215 w 272"/>
                  <a:gd name="T69" fmla="*/ 27 h 272"/>
                  <a:gd name="T70" fmla="*/ 239 w 272"/>
                  <a:gd name="T71" fmla="*/ 227 h 272"/>
                  <a:gd name="T72" fmla="*/ 235 w 272"/>
                  <a:gd name="T73" fmla="*/ 233 h 272"/>
                  <a:gd name="T74" fmla="*/ 231 w 272"/>
                  <a:gd name="T75" fmla="*/ 238 h 272"/>
                  <a:gd name="T76" fmla="*/ 213 w 272"/>
                  <a:gd name="T77" fmla="*/ 249 h 272"/>
                  <a:gd name="T78" fmla="*/ 198 w 272"/>
                  <a:gd name="T79" fmla="*/ 224 h 272"/>
                  <a:gd name="T80" fmla="*/ 215 w 272"/>
                  <a:gd name="T81" fmla="*/ 213 h 272"/>
                  <a:gd name="T82" fmla="*/ 211 w 272"/>
                  <a:gd name="T83" fmla="*/ 218 h 272"/>
                  <a:gd name="T84" fmla="*/ 215 w 272"/>
                  <a:gd name="T85" fmla="*/ 211 h 272"/>
                  <a:gd name="T86" fmla="*/ 239 w 272"/>
                  <a:gd name="T87" fmla="*/ 227 h 272"/>
                  <a:gd name="T88" fmla="*/ 122 w 272"/>
                  <a:gd name="T89" fmla="*/ 272 h 272"/>
                  <a:gd name="T90" fmla="*/ 86 w 272"/>
                  <a:gd name="T91" fmla="*/ 265 h 272"/>
                  <a:gd name="T92" fmla="*/ 82 w 272"/>
                  <a:gd name="T93" fmla="*/ 263 h 272"/>
                  <a:gd name="T94" fmla="*/ 43 w 272"/>
                  <a:gd name="T95" fmla="*/ 238 h 272"/>
                  <a:gd name="T96" fmla="*/ 39 w 272"/>
                  <a:gd name="T97" fmla="*/ 233 h 272"/>
                  <a:gd name="T98" fmla="*/ 22 w 272"/>
                  <a:gd name="T99" fmla="*/ 207 h 272"/>
                  <a:gd name="T100" fmla="*/ 45 w 272"/>
                  <a:gd name="T101" fmla="*/ 190 h 272"/>
                  <a:gd name="T102" fmla="*/ 63 w 272"/>
                  <a:gd name="T103" fmla="*/ 218 h 272"/>
                  <a:gd name="T104" fmla="*/ 58 w 272"/>
                  <a:gd name="T105" fmla="*/ 213 h 272"/>
                  <a:gd name="T106" fmla="*/ 97 w 272"/>
                  <a:gd name="T107" fmla="*/ 239 h 272"/>
                  <a:gd name="T108" fmla="*/ 92 w 272"/>
                  <a:gd name="T109" fmla="*/ 237 h 272"/>
                  <a:gd name="T110" fmla="*/ 128 w 272"/>
                  <a:gd name="T111" fmla="*/ 244 h 272"/>
                  <a:gd name="T112" fmla="*/ 122 w 272"/>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 h="272">
                    <a:moveTo>
                      <a:pt x="11" y="188"/>
                    </a:moveTo>
                    <a:lnTo>
                      <a:pt x="1" y="140"/>
                    </a:lnTo>
                    <a:cubicBezTo>
                      <a:pt x="0" y="138"/>
                      <a:pt x="0" y="136"/>
                      <a:pt x="1" y="134"/>
                    </a:cubicBezTo>
                    <a:lnTo>
                      <a:pt x="11" y="85"/>
                    </a:lnTo>
                    <a:cubicBezTo>
                      <a:pt x="11" y="84"/>
                      <a:pt x="12" y="82"/>
                      <a:pt x="13" y="81"/>
                    </a:cubicBezTo>
                    <a:lnTo>
                      <a:pt x="23" y="65"/>
                    </a:lnTo>
                    <a:lnTo>
                      <a:pt x="47" y="82"/>
                    </a:lnTo>
                    <a:lnTo>
                      <a:pt x="37" y="96"/>
                    </a:lnTo>
                    <a:lnTo>
                      <a:pt x="39" y="92"/>
                    </a:lnTo>
                    <a:lnTo>
                      <a:pt x="29" y="140"/>
                    </a:lnTo>
                    <a:lnTo>
                      <a:pt x="29" y="134"/>
                    </a:lnTo>
                    <a:lnTo>
                      <a:pt x="39" y="182"/>
                    </a:lnTo>
                    <a:lnTo>
                      <a:pt x="11" y="188"/>
                    </a:lnTo>
                    <a:close/>
                    <a:moveTo>
                      <a:pt x="97" y="6"/>
                    </a:moveTo>
                    <a:lnTo>
                      <a:pt x="124" y="0"/>
                    </a:lnTo>
                    <a:lnTo>
                      <a:pt x="131" y="29"/>
                    </a:lnTo>
                    <a:lnTo>
                      <a:pt x="102" y="35"/>
                    </a:lnTo>
                    <a:lnTo>
                      <a:pt x="97" y="6"/>
                    </a:lnTo>
                    <a:close/>
                    <a:moveTo>
                      <a:pt x="215" y="27"/>
                    </a:moveTo>
                    <a:lnTo>
                      <a:pt x="231" y="37"/>
                    </a:lnTo>
                    <a:cubicBezTo>
                      <a:pt x="232" y="38"/>
                      <a:pt x="234" y="40"/>
                      <a:pt x="235" y="42"/>
                    </a:cubicBezTo>
                    <a:lnTo>
                      <a:pt x="260" y="81"/>
                    </a:lnTo>
                    <a:cubicBezTo>
                      <a:pt x="261" y="82"/>
                      <a:pt x="262" y="84"/>
                      <a:pt x="262" y="85"/>
                    </a:cubicBezTo>
                    <a:lnTo>
                      <a:pt x="272" y="134"/>
                    </a:lnTo>
                    <a:cubicBezTo>
                      <a:pt x="272" y="136"/>
                      <a:pt x="272" y="138"/>
                      <a:pt x="272" y="140"/>
                    </a:cubicBezTo>
                    <a:lnTo>
                      <a:pt x="272" y="141"/>
                    </a:lnTo>
                    <a:lnTo>
                      <a:pt x="243" y="136"/>
                    </a:lnTo>
                    <a:lnTo>
                      <a:pt x="244" y="134"/>
                    </a:lnTo>
                    <a:lnTo>
                      <a:pt x="244" y="140"/>
                    </a:lnTo>
                    <a:lnTo>
                      <a:pt x="234" y="92"/>
                    </a:lnTo>
                    <a:lnTo>
                      <a:pt x="236" y="96"/>
                    </a:lnTo>
                    <a:lnTo>
                      <a:pt x="211" y="57"/>
                    </a:lnTo>
                    <a:lnTo>
                      <a:pt x="215" y="62"/>
                    </a:lnTo>
                    <a:lnTo>
                      <a:pt x="199" y="51"/>
                    </a:lnTo>
                    <a:lnTo>
                      <a:pt x="215" y="27"/>
                    </a:lnTo>
                    <a:close/>
                    <a:moveTo>
                      <a:pt x="239" y="227"/>
                    </a:moveTo>
                    <a:lnTo>
                      <a:pt x="235" y="233"/>
                    </a:lnTo>
                    <a:cubicBezTo>
                      <a:pt x="234" y="235"/>
                      <a:pt x="232" y="237"/>
                      <a:pt x="231" y="238"/>
                    </a:cubicBezTo>
                    <a:lnTo>
                      <a:pt x="213" y="249"/>
                    </a:lnTo>
                    <a:lnTo>
                      <a:pt x="198" y="224"/>
                    </a:lnTo>
                    <a:lnTo>
                      <a:pt x="215" y="213"/>
                    </a:lnTo>
                    <a:lnTo>
                      <a:pt x="211" y="218"/>
                    </a:lnTo>
                    <a:lnTo>
                      <a:pt x="215" y="211"/>
                    </a:lnTo>
                    <a:lnTo>
                      <a:pt x="239" y="227"/>
                    </a:lnTo>
                    <a:close/>
                    <a:moveTo>
                      <a:pt x="122" y="272"/>
                    </a:moveTo>
                    <a:lnTo>
                      <a:pt x="86" y="265"/>
                    </a:lnTo>
                    <a:cubicBezTo>
                      <a:pt x="84" y="265"/>
                      <a:pt x="83" y="264"/>
                      <a:pt x="82" y="263"/>
                    </a:cubicBezTo>
                    <a:lnTo>
                      <a:pt x="43" y="238"/>
                    </a:lnTo>
                    <a:cubicBezTo>
                      <a:pt x="41" y="237"/>
                      <a:pt x="40" y="235"/>
                      <a:pt x="39" y="233"/>
                    </a:cubicBezTo>
                    <a:lnTo>
                      <a:pt x="22" y="207"/>
                    </a:lnTo>
                    <a:lnTo>
                      <a:pt x="45" y="190"/>
                    </a:lnTo>
                    <a:lnTo>
                      <a:pt x="63" y="218"/>
                    </a:lnTo>
                    <a:lnTo>
                      <a:pt x="58" y="213"/>
                    </a:lnTo>
                    <a:lnTo>
                      <a:pt x="97" y="239"/>
                    </a:lnTo>
                    <a:lnTo>
                      <a:pt x="92" y="237"/>
                    </a:lnTo>
                    <a:lnTo>
                      <a:pt x="128" y="244"/>
                    </a:lnTo>
                    <a:lnTo>
                      <a:pt x="122" y="27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Oval 223">
                <a:extLst>
                  <a:ext uri="{FF2B5EF4-FFF2-40B4-BE49-F238E27FC236}">
                    <a16:creationId xmlns:a16="http://schemas.microsoft.com/office/drawing/2014/main" id="{377F5E54-4974-44E0-8C9F-ABA60D027EEF}"/>
                  </a:ext>
                </a:extLst>
              </p:cNvPr>
              <p:cNvSpPr>
                <a:spLocks noChangeArrowheads="1"/>
              </p:cNvSpPr>
              <p:nvPr/>
            </p:nvSpPr>
            <p:spPr bwMode="auto">
              <a:xfrm>
                <a:off x="8237074" y="2865438"/>
                <a:ext cx="82550" cy="82550"/>
              </a:xfrm>
              <a:prstGeom prst="ellipse">
                <a:avLst/>
              </a:prstGeom>
              <a:solidFill>
                <a:srgbClr val="2E0C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226">
                <a:extLst>
                  <a:ext uri="{FF2B5EF4-FFF2-40B4-BE49-F238E27FC236}">
                    <a16:creationId xmlns:a16="http://schemas.microsoft.com/office/drawing/2014/main" id="{D14F827D-2A12-4F8C-872B-25919DED47FA}"/>
                  </a:ext>
                </a:extLst>
              </p:cNvPr>
              <p:cNvSpPr>
                <a:spLocks noEditPoints="1"/>
              </p:cNvSpPr>
              <p:nvPr/>
            </p:nvSpPr>
            <p:spPr bwMode="auto">
              <a:xfrm>
                <a:off x="8154524" y="2795588"/>
                <a:ext cx="249237" cy="234950"/>
              </a:xfrm>
              <a:custGeom>
                <a:avLst/>
                <a:gdLst>
                  <a:gd name="T0" fmla="*/ 12 w 288"/>
                  <a:gd name="T1" fmla="*/ 188 h 272"/>
                  <a:gd name="T2" fmla="*/ 1 w 288"/>
                  <a:gd name="T3" fmla="*/ 140 h 272"/>
                  <a:gd name="T4" fmla="*/ 1 w 288"/>
                  <a:gd name="T5" fmla="*/ 134 h 272"/>
                  <a:gd name="T6" fmla="*/ 12 w 288"/>
                  <a:gd name="T7" fmla="*/ 85 h 272"/>
                  <a:gd name="T8" fmla="*/ 14 w 288"/>
                  <a:gd name="T9" fmla="*/ 81 h 272"/>
                  <a:gd name="T10" fmla="*/ 24 w 288"/>
                  <a:gd name="T11" fmla="*/ 65 h 272"/>
                  <a:gd name="T12" fmla="*/ 50 w 288"/>
                  <a:gd name="T13" fmla="*/ 82 h 272"/>
                  <a:gd name="T14" fmla="*/ 39 w 288"/>
                  <a:gd name="T15" fmla="*/ 96 h 272"/>
                  <a:gd name="T16" fmla="*/ 41 w 288"/>
                  <a:gd name="T17" fmla="*/ 92 h 272"/>
                  <a:gd name="T18" fmla="*/ 31 w 288"/>
                  <a:gd name="T19" fmla="*/ 140 h 272"/>
                  <a:gd name="T20" fmla="*/ 31 w 288"/>
                  <a:gd name="T21" fmla="*/ 134 h 272"/>
                  <a:gd name="T22" fmla="*/ 41 w 288"/>
                  <a:gd name="T23" fmla="*/ 182 h 272"/>
                  <a:gd name="T24" fmla="*/ 12 w 288"/>
                  <a:gd name="T25" fmla="*/ 188 h 272"/>
                  <a:gd name="T26" fmla="*/ 102 w 288"/>
                  <a:gd name="T27" fmla="*/ 6 h 272"/>
                  <a:gd name="T28" fmla="*/ 132 w 288"/>
                  <a:gd name="T29" fmla="*/ 0 h 272"/>
                  <a:gd name="T30" fmla="*/ 138 w 288"/>
                  <a:gd name="T31" fmla="*/ 29 h 272"/>
                  <a:gd name="T32" fmla="*/ 108 w 288"/>
                  <a:gd name="T33" fmla="*/ 35 h 272"/>
                  <a:gd name="T34" fmla="*/ 102 w 288"/>
                  <a:gd name="T35" fmla="*/ 6 h 272"/>
                  <a:gd name="T36" fmla="*/ 228 w 288"/>
                  <a:gd name="T37" fmla="*/ 27 h 272"/>
                  <a:gd name="T38" fmla="*/ 244 w 288"/>
                  <a:gd name="T39" fmla="*/ 37 h 272"/>
                  <a:gd name="T40" fmla="*/ 249 w 288"/>
                  <a:gd name="T41" fmla="*/ 42 h 272"/>
                  <a:gd name="T42" fmla="*/ 275 w 288"/>
                  <a:gd name="T43" fmla="*/ 81 h 272"/>
                  <a:gd name="T44" fmla="*/ 277 w 288"/>
                  <a:gd name="T45" fmla="*/ 85 h 272"/>
                  <a:gd name="T46" fmla="*/ 288 w 288"/>
                  <a:gd name="T47" fmla="*/ 134 h 272"/>
                  <a:gd name="T48" fmla="*/ 288 w 288"/>
                  <a:gd name="T49" fmla="*/ 140 h 272"/>
                  <a:gd name="T50" fmla="*/ 288 w 288"/>
                  <a:gd name="T51" fmla="*/ 141 h 272"/>
                  <a:gd name="T52" fmla="*/ 257 w 288"/>
                  <a:gd name="T53" fmla="*/ 136 h 272"/>
                  <a:gd name="T54" fmla="*/ 258 w 288"/>
                  <a:gd name="T55" fmla="*/ 134 h 272"/>
                  <a:gd name="T56" fmla="*/ 258 w 288"/>
                  <a:gd name="T57" fmla="*/ 140 h 272"/>
                  <a:gd name="T58" fmla="*/ 248 w 288"/>
                  <a:gd name="T59" fmla="*/ 92 h 272"/>
                  <a:gd name="T60" fmla="*/ 250 w 288"/>
                  <a:gd name="T61" fmla="*/ 96 h 272"/>
                  <a:gd name="T62" fmla="*/ 223 w 288"/>
                  <a:gd name="T63" fmla="*/ 57 h 272"/>
                  <a:gd name="T64" fmla="*/ 228 w 288"/>
                  <a:gd name="T65" fmla="*/ 62 h 272"/>
                  <a:gd name="T66" fmla="*/ 211 w 288"/>
                  <a:gd name="T67" fmla="*/ 51 h 272"/>
                  <a:gd name="T68" fmla="*/ 228 w 288"/>
                  <a:gd name="T69" fmla="*/ 27 h 272"/>
                  <a:gd name="T70" fmla="*/ 254 w 288"/>
                  <a:gd name="T71" fmla="*/ 227 h 272"/>
                  <a:gd name="T72" fmla="*/ 249 w 288"/>
                  <a:gd name="T73" fmla="*/ 233 h 272"/>
                  <a:gd name="T74" fmla="*/ 244 w 288"/>
                  <a:gd name="T75" fmla="*/ 238 h 272"/>
                  <a:gd name="T76" fmla="*/ 225 w 288"/>
                  <a:gd name="T77" fmla="*/ 249 h 272"/>
                  <a:gd name="T78" fmla="*/ 209 w 288"/>
                  <a:gd name="T79" fmla="*/ 224 h 272"/>
                  <a:gd name="T80" fmla="*/ 228 w 288"/>
                  <a:gd name="T81" fmla="*/ 213 h 272"/>
                  <a:gd name="T82" fmla="*/ 223 w 288"/>
                  <a:gd name="T83" fmla="*/ 218 h 272"/>
                  <a:gd name="T84" fmla="*/ 228 w 288"/>
                  <a:gd name="T85" fmla="*/ 211 h 272"/>
                  <a:gd name="T86" fmla="*/ 254 w 288"/>
                  <a:gd name="T87" fmla="*/ 227 h 272"/>
                  <a:gd name="T88" fmla="*/ 129 w 288"/>
                  <a:gd name="T89" fmla="*/ 272 h 272"/>
                  <a:gd name="T90" fmla="*/ 91 w 288"/>
                  <a:gd name="T91" fmla="*/ 265 h 272"/>
                  <a:gd name="T92" fmla="*/ 86 w 288"/>
                  <a:gd name="T93" fmla="*/ 263 h 272"/>
                  <a:gd name="T94" fmla="*/ 46 w 288"/>
                  <a:gd name="T95" fmla="*/ 238 h 272"/>
                  <a:gd name="T96" fmla="*/ 41 w 288"/>
                  <a:gd name="T97" fmla="*/ 233 h 272"/>
                  <a:gd name="T98" fmla="*/ 23 w 288"/>
                  <a:gd name="T99" fmla="*/ 207 h 272"/>
                  <a:gd name="T100" fmla="*/ 48 w 288"/>
                  <a:gd name="T101" fmla="*/ 190 h 272"/>
                  <a:gd name="T102" fmla="*/ 67 w 288"/>
                  <a:gd name="T103" fmla="*/ 218 h 272"/>
                  <a:gd name="T104" fmla="*/ 62 w 288"/>
                  <a:gd name="T105" fmla="*/ 213 h 272"/>
                  <a:gd name="T106" fmla="*/ 102 w 288"/>
                  <a:gd name="T107" fmla="*/ 239 h 272"/>
                  <a:gd name="T108" fmla="*/ 98 w 288"/>
                  <a:gd name="T109" fmla="*/ 237 h 272"/>
                  <a:gd name="T110" fmla="*/ 135 w 288"/>
                  <a:gd name="T111" fmla="*/ 244 h 272"/>
                  <a:gd name="T112" fmla="*/ 129 w 288"/>
                  <a:gd name="T113"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 h="272">
                    <a:moveTo>
                      <a:pt x="12" y="188"/>
                    </a:moveTo>
                    <a:lnTo>
                      <a:pt x="1" y="140"/>
                    </a:lnTo>
                    <a:cubicBezTo>
                      <a:pt x="0" y="138"/>
                      <a:pt x="0" y="136"/>
                      <a:pt x="1" y="134"/>
                    </a:cubicBezTo>
                    <a:lnTo>
                      <a:pt x="12" y="85"/>
                    </a:lnTo>
                    <a:cubicBezTo>
                      <a:pt x="12" y="84"/>
                      <a:pt x="13" y="82"/>
                      <a:pt x="14" y="81"/>
                    </a:cubicBezTo>
                    <a:lnTo>
                      <a:pt x="24" y="65"/>
                    </a:lnTo>
                    <a:lnTo>
                      <a:pt x="50" y="82"/>
                    </a:lnTo>
                    <a:lnTo>
                      <a:pt x="39" y="96"/>
                    </a:lnTo>
                    <a:lnTo>
                      <a:pt x="41" y="92"/>
                    </a:lnTo>
                    <a:lnTo>
                      <a:pt x="31" y="140"/>
                    </a:lnTo>
                    <a:lnTo>
                      <a:pt x="31" y="134"/>
                    </a:lnTo>
                    <a:lnTo>
                      <a:pt x="41" y="182"/>
                    </a:lnTo>
                    <a:lnTo>
                      <a:pt x="12" y="188"/>
                    </a:lnTo>
                    <a:close/>
                    <a:moveTo>
                      <a:pt x="102" y="6"/>
                    </a:moveTo>
                    <a:lnTo>
                      <a:pt x="132" y="0"/>
                    </a:lnTo>
                    <a:lnTo>
                      <a:pt x="138" y="29"/>
                    </a:lnTo>
                    <a:lnTo>
                      <a:pt x="108" y="35"/>
                    </a:lnTo>
                    <a:lnTo>
                      <a:pt x="102" y="6"/>
                    </a:lnTo>
                    <a:close/>
                    <a:moveTo>
                      <a:pt x="228" y="27"/>
                    </a:moveTo>
                    <a:lnTo>
                      <a:pt x="244" y="37"/>
                    </a:lnTo>
                    <a:cubicBezTo>
                      <a:pt x="246" y="38"/>
                      <a:pt x="248" y="40"/>
                      <a:pt x="249" y="42"/>
                    </a:cubicBezTo>
                    <a:lnTo>
                      <a:pt x="275" y="81"/>
                    </a:lnTo>
                    <a:cubicBezTo>
                      <a:pt x="276" y="82"/>
                      <a:pt x="277" y="84"/>
                      <a:pt x="277" y="85"/>
                    </a:cubicBezTo>
                    <a:lnTo>
                      <a:pt x="288" y="134"/>
                    </a:lnTo>
                    <a:cubicBezTo>
                      <a:pt x="288" y="136"/>
                      <a:pt x="288" y="138"/>
                      <a:pt x="288" y="140"/>
                    </a:cubicBezTo>
                    <a:lnTo>
                      <a:pt x="288" y="141"/>
                    </a:lnTo>
                    <a:lnTo>
                      <a:pt x="257" y="136"/>
                    </a:lnTo>
                    <a:lnTo>
                      <a:pt x="258" y="134"/>
                    </a:lnTo>
                    <a:lnTo>
                      <a:pt x="258" y="140"/>
                    </a:lnTo>
                    <a:lnTo>
                      <a:pt x="248" y="92"/>
                    </a:lnTo>
                    <a:lnTo>
                      <a:pt x="250" y="96"/>
                    </a:lnTo>
                    <a:lnTo>
                      <a:pt x="223" y="57"/>
                    </a:lnTo>
                    <a:lnTo>
                      <a:pt x="228" y="62"/>
                    </a:lnTo>
                    <a:lnTo>
                      <a:pt x="211" y="51"/>
                    </a:lnTo>
                    <a:lnTo>
                      <a:pt x="228" y="27"/>
                    </a:lnTo>
                    <a:close/>
                    <a:moveTo>
                      <a:pt x="254" y="227"/>
                    </a:moveTo>
                    <a:lnTo>
                      <a:pt x="249" y="233"/>
                    </a:lnTo>
                    <a:cubicBezTo>
                      <a:pt x="248" y="235"/>
                      <a:pt x="246" y="237"/>
                      <a:pt x="244" y="238"/>
                    </a:cubicBezTo>
                    <a:lnTo>
                      <a:pt x="225" y="249"/>
                    </a:lnTo>
                    <a:lnTo>
                      <a:pt x="209" y="224"/>
                    </a:lnTo>
                    <a:lnTo>
                      <a:pt x="228" y="213"/>
                    </a:lnTo>
                    <a:lnTo>
                      <a:pt x="223" y="218"/>
                    </a:lnTo>
                    <a:lnTo>
                      <a:pt x="228" y="211"/>
                    </a:lnTo>
                    <a:lnTo>
                      <a:pt x="254" y="227"/>
                    </a:lnTo>
                    <a:close/>
                    <a:moveTo>
                      <a:pt x="129" y="272"/>
                    </a:moveTo>
                    <a:lnTo>
                      <a:pt x="91" y="265"/>
                    </a:lnTo>
                    <a:cubicBezTo>
                      <a:pt x="89" y="265"/>
                      <a:pt x="87" y="264"/>
                      <a:pt x="86" y="263"/>
                    </a:cubicBezTo>
                    <a:lnTo>
                      <a:pt x="46" y="238"/>
                    </a:lnTo>
                    <a:cubicBezTo>
                      <a:pt x="44" y="237"/>
                      <a:pt x="42" y="235"/>
                      <a:pt x="41" y="233"/>
                    </a:cubicBezTo>
                    <a:lnTo>
                      <a:pt x="23" y="207"/>
                    </a:lnTo>
                    <a:lnTo>
                      <a:pt x="48" y="190"/>
                    </a:lnTo>
                    <a:lnTo>
                      <a:pt x="67" y="218"/>
                    </a:lnTo>
                    <a:lnTo>
                      <a:pt x="62" y="213"/>
                    </a:lnTo>
                    <a:lnTo>
                      <a:pt x="102" y="239"/>
                    </a:lnTo>
                    <a:lnTo>
                      <a:pt x="98" y="237"/>
                    </a:lnTo>
                    <a:lnTo>
                      <a:pt x="135" y="244"/>
                    </a:lnTo>
                    <a:lnTo>
                      <a:pt x="129" y="272"/>
                    </a:lnTo>
                    <a:close/>
                  </a:path>
                </a:pathLst>
              </a:custGeom>
              <a:noFill/>
              <a:ln w="12700"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Rectangle 228">
                <a:extLst>
                  <a:ext uri="{FF2B5EF4-FFF2-40B4-BE49-F238E27FC236}">
                    <a16:creationId xmlns:a16="http://schemas.microsoft.com/office/drawing/2014/main" id="{A45C297A-1F68-4A58-B591-19FE8DE8F910}"/>
                  </a:ext>
                </a:extLst>
              </p:cNvPr>
              <p:cNvSpPr>
                <a:spLocks noChangeArrowheads="1"/>
              </p:cNvSpPr>
              <p:nvPr/>
            </p:nvSpPr>
            <p:spPr bwMode="auto">
              <a:xfrm>
                <a:off x="9151474" y="2386013"/>
                <a:ext cx="20574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Calibri" panose="020F0502020204030204" pitchFamily="34" charset="0"/>
                  </a:rPr>
                  <a:t>Butibori MIDC, Nagpur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233">
                <a:extLst>
                  <a:ext uri="{FF2B5EF4-FFF2-40B4-BE49-F238E27FC236}">
                    <a16:creationId xmlns:a16="http://schemas.microsoft.com/office/drawing/2014/main" id="{FDF97997-BD2B-4ABF-ABFB-84DE77C843B5}"/>
                  </a:ext>
                </a:extLst>
              </p:cNvPr>
              <p:cNvSpPr>
                <a:spLocks noChangeArrowheads="1"/>
              </p:cNvSpPr>
              <p:nvPr/>
            </p:nvSpPr>
            <p:spPr bwMode="auto">
              <a:xfrm>
                <a:off x="8264062" y="3035300"/>
                <a:ext cx="9366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404040"/>
                    </a:solidFill>
                    <a:effectLst/>
                    <a:latin typeface="Calibri" panose="020F0502020204030204" pitchFamily="34" charset="0"/>
                  </a:rPr>
                  <a:t>Corporate HQ</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31973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500"/>
                                        <p:tgtEl>
                                          <p:spTgt spid="261"/>
                                        </p:tgtEl>
                                      </p:cBhvr>
                                    </p:animEffect>
                                  </p:childTnLst>
                                  <p:subTnLst>
                                    <p:set>
                                      <p:cBhvr override="childStyle">
                                        <p:cTn dur="1" fill="hold" display="0" masterRel="nextClick" afterEffect="1"/>
                                        <p:tgtEl>
                                          <p:spTgt spid="26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6" name="Freeform: Shape 195">
            <a:extLst>
              <a:ext uri="{FF2B5EF4-FFF2-40B4-BE49-F238E27FC236}">
                <a16:creationId xmlns:a16="http://schemas.microsoft.com/office/drawing/2014/main" id="{39BB4E18-5A87-4F01-8F0E-7AD3BEB6A8CE}"/>
              </a:ext>
            </a:extLst>
          </p:cNvPr>
          <p:cNvSpPr/>
          <p:nvPr/>
        </p:nvSpPr>
        <p:spPr>
          <a:xfrm flipV="1">
            <a:off x="6898753" y="-2290"/>
            <a:ext cx="5293247" cy="4823049"/>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6" name="Group 5">
            <a:extLst>
              <a:ext uri="{FF2B5EF4-FFF2-40B4-BE49-F238E27FC236}">
                <a16:creationId xmlns:a16="http://schemas.microsoft.com/office/drawing/2014/main" id="{35C16387-BB6B-4FBA-9AC1-71C889F496B5}"/>
              </a:ext>
            </a:extLst>
          </p:cNvPr>
          <p:cNvGrpSpPr/>
          <p:nvPr/>
        </p:nvGrpSpPr>
        <p:grpSpPr>
          <a:xfrm>
            <a:off x="0" y="5230941"/>
            <a:ext cx="12191998" cy="958821"/>
            <a:chOff x="0" y="5230941"/>
            <a:chExt cx="12191998" cy="958821"/>
          </a:xfrm>
        </p:grpSpPr>
        <p:sp>
          <p:nvSpPr>
            <p:cNvPr id="194" name="Rectangle 193">
              <a:extLst>
                <a:ext uri="{FF2B5EF4-FFF2-40B4-BE49-F238E27FC236}">
                  <a16:creationId xmlns:a16="http://schemas.microsoft.com/office/drawing/2014/main" id="{CA0C51F1-D06C-4627-8B2D-C64ECF8BC7E2}"/>
                </a:ext>
              </a:extLst>
            </p:cNvPr>
            <p:cNvSpPr/>
            <p:nvPr/>
          </p:nvSpPr>
          <p:spPr>
            <a:xfrm>
              <a:off x="0" y="5230941"/>
              <a:ext cx="12191998" cy="9588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95" name="TextBox 194">
              <a:extLst>
                <a:ext uri="{FF2B5EF4-FFF2-40B4-BE49-F238E27FC236}">
                  <a16:creationId xmlns:a16="http://schemas.microsoft.com/office/drawing/2014/main" id="{88A4B920-409F-4A13-985C-5E9A2DD5436B}"/>
                </a:ext>
              </a:extLst>
            </p:cNvPr>
            <p:cNvSpPr txBox="1"/>
            <p:nvPr/>
          </p:nvSpPr>
          <p:spPr>
            <a:xfrm>
              <a:off x="783320" y="5289731"/>
              <a:ext cx="10812027"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n-cs"/>
                </a:rPr>
                <a:t>Inventys manufacturing capacity expected </a:t>
              </a:r>
              <a:r>
                <a:rPr kumimoji="0" lang="en-US" sz="1800" b="1" i="0" u="none" strike="noStrike" kern="1200" cap="none" spc="0" normalizeH="0" baseline="0" noProof="0">
                  <a:ln>
                    <a:noFill/>
                  </a:ln>
                  <a:solidFill>
                    <a:prstClr val="white"/>
                  </a:solidFill>
                  <a:effectLst/>
                  <a:uLnTx/>
                  <a:uFillTx/>
                  <a:latin typeface="Segoe UI"/>
                  <a:ea typeface="Microsoft JhengHei UI" panose="020B0604030504040204" pitchFamily="34" charset="-120"/>
                  <a:cs typeface="+mn-cs"/>
                </a:rPr>
                <a:t>increase ~9x </a:t>
              </a: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n-cs"/>
                </a:rPr>
                <a:t>in </a:t>
              </a:r>
              <a:r>
                <a:rPr kumimoji="0" lang="en-US" sz="1800" b="1" i="0" u="none" strike="noStrike" kern="1200" cap="none" spc="0" normalizeH="0" baseline="0" noProof="0">
                  <a:ln>
                    <a:noFill/>
                  </a:ln>
                  <a:solidFill>
                    <a:prstClr val="white"/>
                  </a:solidFill>
                  <a:effectLst/>
                  <a:uLnTx/>
                  <a:uFillTx/>
                  <a:latin typeface="Segoe UI"/>
                  <a:ea typeface="Microsoft JhengHei UI" panose="020B0604030504040204" pitchFamily="34" charset="-120"/>
                  <a:cs typeface="+mn-cs"/>
                </a:rPr>
                <a:t>next ~6 </a:t>
              </a: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n-cs"/>
                </a:rPr>
                <a:t>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n-cs"/>
                </a:rPr>
                <a:t>Necessary permissions in place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n-cs"/>
                </a:rPr>
                <a:t>DEBT FREE </a:t>
              </a:r>
            </a:p>
          </p:txBody>
        </p:sp>
      </p:grpSp>
      <p:sp>
        <p:nvSpPr>
          <p:cNvPr id="193" name="Rectangle: Rounded Corners 192">
            <a:extLst>
              <a:ext uri="{FF2B5EF4-FFF2-40B4-BE49-F238E27FC236}">
                <a16:creationId xmlns:a16="http://schemas.microsoft.com/office/drawing/2014/main" id="{BAAF1337-6F36-44BA-A766-81C5228F20F4}"/>
              </a:ext>
            </a:extLst>
          </p:cNvPr>
          <p:cNvSpPr/>
          <p:nvPr/>
        </p:nvSpPr>
        <p:spPr>
          <a:xfrm>
            <a:off x="796952" y="1196288"/>
            <a:ext cx="10798396" cy="3899503"/>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2" name="Title 1">
            <a:extLst>
              <a:ext uri="{FF2B5EF4-FFF2-40B4-BE49-F238E27FC236}">
                <a16:creationId xmlns:a16="http://schemas.microsoft.com/office/drawing/2014/main" id="{14BBA487-97BB-4DD0-9FF8-6C233213D27D}"/>
              </a:ext>
            </a:extLst>
          </p:cNvPr>
          <p:cNvSpPr>
            <a:spLocks noGrp="1"/>
          </p:cNvSpPr>
          <p:nvPr>
            <p:ph type="title"/>
          </p:nvPr>
        </p:nvSpPr>
        <p:spPr>
          <a:xfrm>
            <a:off x="838200" y="540646"/>
            <a:ext cx="10668000" cy="443198"/>
          </a:xfrm>
        </p:spPr>
        <p:txBody>
          <a:bodyPr/>
          <a:lstStyle/>
          <a:p>
            <a:r>
              <a:rPr lang="en-US" dirty="0">
                <a:solidFill>
                  <a:schemeClr val="bg1"/>
                </a:solidFill>
              </a:rPr>
              <a:t>Inventys </a:t>
            </a:r>
            <a:r>
              <a:rPr lang="en-US" dirty="0">
                <a:solidFill>
                  <a:srgbClr val="FBB425"/>
                </a:solidFill>
              </a:rPr>
              <a:t>Manufacturing Infrastructure</a:t>
            </a:r>
          </a:p>
        </p:txBody>
      </p:sp>
      <p:sp>
        <p:nvSpPr>
          <p:cNvPr id="4" name="Footer Placeholder 3">
            <a:extLst>
              <a:ext uri="{FF2B5EF4-FFF2-40B4-BE49-F238E27FC236}">
                <a16:creationId xmlns:a16="http://schemas.microsoft.com/office/drawing/2014/main" id="{51FD9E8D-9B85-4061-9530-ADCA8FA9A80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Segoe UI"/>
                <a:ea typeface="+mn-ea"/>
                <a:cs typeface="+mn-cs"/>
              </a:rPr>
              <a:t>Copyright © 2005-2024  Inventys Research Company, All Rights Reserved. </a:t>
            </a:r>
          </a:p>
        </p:txBody>
      </p:sp>
      <p:sp>
        <p:nvSpPr>
          <p:cNvPr id="5" name="Slide Number Placeholder 4">
            <a:extLst>
              <a:ext uri="{FF2B5EF4-FFF2-40B4-BE49-F238E27FC236}">
                <a16:creationId xmlns:a16="http://schemas.microsoft.com/office/drawing/2014/main" id="{C566FC6A-98D0-4BEC-8398-9BD44C3FB7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B4B795DD-1E77-4D42-97B9-7CC23F6357A0}"/>
              </a:ext>
            </a:extLst>
          </p:cNvPr>
          <p:cNvGrpSpPr/>
          <p:nvPr/>
        </p:nvGrpSpPr>
        <p:grpSpPr>
          <a:xfrm>
            <a:off x="1012799" y="1284524"/>
            <a:ext cx="10382249" cy="3729517"/>
            <a:chOff x="838197" y="907675"/>
            <a:chExt cx="10515601" cy="3729517"/>
          </a:xfrm>
        </p:grpSpPr>
        <p:sp>
          <p:nvSpPr>
            <p:cNvPr id="11" name="Rectangle: Top Corners Rounded 10">
              <a:extLst>
                <a:ext uri="{FF2B5EF4-FFF2-40B4-BE49-F238E27FC236}">
                  <a16:creationId xmlns:a16="http://schemas.microsoft.com/office/drawing/2014/main" id="{4BC105CE-47FE-4235-90BE-2058F7EA8748}"/>
                </a:ext>
              </a:extLst>
            </p:cNvPr>
            <p:cNvSpPr/>
            <p:nvPr/>
          </p:nvSpPr>
          <p:spPr>
            <a:xfrm>
              <a:off x="838199" y="907675"/>
              <a:ext cx="2628900" cy="275905"/>
            </a:xfrm>
            <a:prstGeom prst="round2SameRect">
              <a:avLst>
                <a:gd name="adj1" fmla="val 22345"/>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a:ea typeface="+mn-ea"/>
                  <a:cs typeface="+mn-cs"/>
                </a:rPr>
                <a:t>SITE I</a:t>
              </a:r>
            </a:p>
          </p:txBody>
        </p:sp>
        <p:sp>
          <p:nvSpPr>
            <p:cNvPr id="12" name="Rectangle: Top Corners Rounded 11">
              <a:extLst>
                <a:ext uri="{FF2B5EF4-FFF2-40B4-BE49-F238E27FC236}">
                  <a16:creationId xmlns:a16="http://schemas.microsoft.com/office/drawing/2014/main" id="{F9F8C29C-0991-4301-B768-FE2A37C9E536}"/>
                </a:ext>
              </a:extLst>
            </p:cNvPr>
            <p:cNvSpPr/>
            <p:nvPr/>
          </p:nvSpPr>
          <p:spPr>
            <a:xfrm>
              <a:off x="3467099" y="907675"/>
              <a:ext cx="2628900" cy="275905"/>
            </a:xfrm>
            <a:prstGeom prst="round2SameRect">
              <a:avLst>
                <a:gd name="adj1" fmla="val 20452"/>
                <a:gd name="adj2" fmla="val 0"/>
              </a:avLst>
            </a:prstGeom>
            <a:solidFill>
              <a:srgbClr val="FBB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Segoe UI"/>
                  <a:ea typeface="+mn-ea"/>
                  <a:cs typeface="+mn-cs"/>
                </a:rPr>
                <a:t>SITE II</a:t>
              </a:r>
            </a:p>
          </p:txBody>
        </p:sp>
        <p:sp>
          <p:nvSpPr>
            <p:cNvPr id="13" name="Rectangle: Top Corners Rounded 12">
              <a:extLst>
                <a:ext uri="{FF2B5EF4-FFF2-40B4-BE49-F238E27FC236}">
                  <a16:creationId xmlns:a16="http://schemas.microsoft.com/office/drawing/2014/main" id="{A1C73764-8F02-49BB-A7F1-5B525056E44A}"/>
                </a:ext>
              </a:extLst>
            </p:cNvPr>
            <p:cNvSpPr/>
            <p:nvPr/>
          </p:nvSpPr>
          <p:spPr>
            <a:xfrm>
              <a:off x="6095999" y="907675"/>
              <a:ext cx="2628900" cy="275905"/>
            </a:xfrm>
            <a:prstGeom prst="round2SameRect">
              <a:avLst>
                <a:gd name="adj1" fmla="val 22345"/>
                <a:gd name="adj2" fmla="val 0"/>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Segoe UI"/>
                  <a:ea typeface="+mn-ea"/>
                  <a:cs typeface="+mn-cs"/>
                </a:rPr>
                <a:t>SITE III</a:t>
              </a:r>
            </a:p>
          </p:txBody>
        </p:sp>
        <p:sp>
          <p:nvSpPr>
            <p:cNvPr id="14" name="Rectangle: Top Corners Rounded 13">
              <a:extLst>
                <a:ext uri="{FF2B5EF4-FFF2-40B4-BE49-F238E27FC236}">
                  <a16:creationId xmlns:a16="http://schemas.microsoft.com/office/drawing/2014/main" id="{A3C3CE9E-869D-473A-B5F8-5E0E4677BDCB}"/>
                </a:ext>
              </a:extLst>
            </p:cNvPr>
            <p:cNvSpPr/>
            <p:nvPr/>
          </p:nvSpPr>
          <p:spPr>
            <a:xfrm>
              <a:off x="8724898" y="907675"/>
              <a:ext cx="2628900" cy="275905"/>
            </a:xfrm>
            <a:prstGeom prst="round2SameRect">
              <a:avLst>
                <a:gd name="adj1" fmla="val 26130"/>
                <a:gd name="adj2" fmla="val 0"/>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Segoe UI"/>
                  <a:ea typeface="+mn-ea"/>
                  <a:cs typeface="+mn-cs"/>
                </a:rPr>
                <a:t>SITE IV (FUTURE)</a:t>
              </a:r>
            </a:p>
          </p:txBody>
        </p:sp>
        <p:grpSp>
          <p:nvGrpSpPr>
            <p:cNvPr id="36" name="Group 35">
              <a:extLst>
                <a:ext uri="{FF2B5EF4-FFF2-40B4-BE49-F238E27FC236}">
                  <a16:creationId xmlns:a16="http://schemas.microsoft.com/office/drawing/2014/main" id="{95D660EF-43A6-4345-8FF5-FA20A14DFD5C}"/>
                </a:ext>
              </a:extLst>
            </p:cNvPr>
            <p:cNvGrpSpPr/>
            <p:nvPr/>
          </p:nvGrpSpPr>
          <p:grpSpPr>
            <a:xfrm>
              <a:off x="838198" y="1224774"/>
              <a:ext cx="10515600" cy="294418"/>
              <a:chOff x="838198" y="2038497"/>
              <a:chExt cx="10515600" cy="356690"/>
            </a:xfrm>
          </p:grpSpPr>
          <p:cxnSp>
            <p:nvCxnSpPr>
              <p:cNvPr id="10" name="Straight Connector 9">
                <a:extLst>
                  <a:ext uri="{FF2B5EF4-FFF2-40B4-BE49-F238E27FC236}">
                    <a16:creationId xmlns:a16="http://schemas.microsoft.com/office/drawing/2014/main" id="{7575FE79-5FB3-4B39-A426-D6CB65961B22}"/>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B62076EA-3635-4E03-9AC8-F68C73B20B49}"/>
                  </a:ext>
                </a:extLst>
              </p:cNvPr>
              <p:cNvGrpSpPr/>
              <p:nvPr/>
            </p:nvGrpSpPr>
            <p:grpSpPr>
              <a:xfrm>
                <a:off x="838198" y="2038497"/>
                <a:ext cx="2628900" cy="356690"/>
                <a:chOff x="838198" y="2038497"/>
                <a:chExt cx="2628900" cy="356690"/>
              </a:xfrm>
            </p:grpSpPr>
            <p:sp>
              <p:nvSpPr>
                <p:cNvPr id="22" name="TextBox 21">
                  <a:extLst>
                    <a:ext uri="{FF2B5EF4-FFF2-40B4-BE49-F238E27FC236}">
                      <a16:creationId xmlns:a16="http://schemas.microsoft.com/office/drawing/2014/main" id="{B19A51E0-D3AD-463F-9029-B99B76BD08CA}"/>
                    </a:ext>
                  </a:extLst>
                </p:cNvPr>
                <p:cNvSpPr txBox="1"/>
                <p:nvPr/>
              </p:nvSpPr>
              <p:spPr>
                <a:xfrm>
                  <a:off x="838198" y="2038497"/>
                  <a:ext cx="2628900" cy="1677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7 Acres</a:t>
                  </a:r>
                </a:p>
              </p:txBody>
            </p:sp>
            <p:cxnSp>
              <p:nvCxnSpPr>
                <p:cNvPr id="24" name="Straight Connector 23">
                  <a:extLst>
                    <a:ext uri="{FF2B5EF4-FFF2-40B4-BE49-F238E27FC236}">
                      <a16:creationId xmlns:a16="http://schemas.microsoft.com/office/drawing/2014/main" id="{DBAEB191-5863-45B2-A170-C55CB931253D}"/>
                    </a:ext>
                  </a:extLst>
                </p:cNvPr>
                <p:cNvCxnSpPr>
                  <a:cxnSpLocks/>
                  <a:endCxn id="21" idx="2"/>
                </p:cNvCxnSpPr>
                <p:nvPr/>
              </p:nvCxnSpPr>
              <p:spPr>
                <a:xfrm flipV="1">
                  <a:off x="838198" y="2310580"/>
                  <a:ext cx="2436697" cy="9833"/>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175C51C-BBAD-480E-A8AE-0E31B159D85E}"/>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B7F3FB9B-A832-4D4F-8DA8-4F0CCFBD6B19}"/>
                  </a:ext>
                </a:extLst>
              </p:cNvPr>
              <p:cNvGrpSpPr/>
              <p:nvPr/>
            </p:nvGrpSpPr>
            <p:grpSpPr>
              <a:xfrm>
                <a:off x="3611385" y="2038497"/>
                <a:ext cx="5012312" cy="356690"/>
                <a:chOff x="880266" y="2038497"/>
                <a:chExt cx="5012312" cy="356690"/>
              </a:xfrm>
            </p:grpSpPr>
            <p:sp>
              <p:nvSpPr>
                <p:cNvPr id="28" name="TextBox 27">
                  <a:extLst>
                    <a:ext uri="{FF2B5EF4-FFF2-40B4-BE49-F238E27FC236}">
                      <a16:creationId xmlns:a16="http://schemas.microsoft.com/office/drawing/2014/main" id="{5C34530F-079E-450D-AE79-C52C46613528}"/>
                    </a:ext>
                  </a:extLst>
                </p:cNvPr>
                <p:cNvSpPr txBox="1"/>
                <p:nvPr/>
              </p:nvSpPr>
              <p:spPr>
                <a:xfrm>
                  <a:off x="2002511" y="2038497"/>
                  <a:ext cx="2628900" cy="1677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12 Acres</a:t>
                  </a:r>
                </a:p>
              </p:txBody>
            </p:sp>
            <p:cxnSp>
              <p:nvCxnSpPr>
                <p:cNvPr id="29" name="Straight Connector 28">
                  <a:extLst>
                    <a:ext uri="{FF2B5EF4-FFF2-40B4-BE49-F238E27FC236}">
                      <a16:creationId xmlns:a16="http://schemas.microsoft.com/office/drawing/2014/main" id="{3FFCBE93-CAFA-4E6D-BB35-6482A0D427E2}"/>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558384D-7E88-4234-A372-9DB1FEF77327}"/>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1" name="Group 30">
                <a:extLst>
                  <a:ext uri="{FF2B5EF4-FFF2-40B4-BE49-F238E27FC236}">
                    <a16:creationId xmlns:a16="http://schemas.microsoft.com/office/drawing/2014/main" id="{A1ACDE95-E8E6-4395-A0B4-736A3DC1416A}"/>
                  </a:ext>
                </a:extLst>
              </p:cNvPr>
              <p:cNvGrpSpPr/>
              <p:nvPr/>
            </p:nvGrpSpPr>
            <p:grpSpPr>
              <a:xfrm>
                <a:off x="8799870" y="2038497"/>
                <a:ext cx="2553928" cy="356690"/>
                <a:chOff x="936158" y="2038497"/>
                <a:chExt cx="2553928" cy="356690"/>
              </a:xfrm>
            </p:grpSpPr>
            <p:sp>
              <p:nvSpPr>
                <p:cNvPr id="33" name="TextBox 32">
                  <a:extLst>
                    <a:ext uri="{FF2B5EF4-FFF2-40B4-BE49-F238E27FC236}">
                      <a16:creationId xmlns:a16="http://schemas.microsoft.com/office/drawing/2014/main" id="{9FA6C6B5-B9BF-454B-BC7C-C669C117BD4A}"/>
                    </a:ext>
                  </a:extLst>
                </p:cNvPr>
                <p:cNvSpPr txBox="1"/>
                <p:nvPr/>
              </p:nvSpPr>
              <p:spPr>
                <a:xfrm>
                  <a:off x="936158" y="2038497"/>
                  <a:ext cx="2553928" cy="1677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5 Acres</a:t>
                  </a:r>
                </a:p>
              </p:txBody>
            </p:sp>
            <p:cxnSp>
              <p:nvCxnSpPr>
                <p:cNvPr id="34" name="Straight Connector 33">
                  <a:extLst>
                    <a:ext uri="{FF2B5EF4-FFF2-40B4-BE49-F238E27FC236}">
                      <a16:creationId xmlns:a16="http://schemas.microsoft.com/office/drawing/2014/main" id="{B63FD74D-77CE-4928-B2FE-76E61086FD6F}"/>
                    </a:ext>
                  </a:extLst>
                </p:cNvPr>
                <p:cNvCxnSpPr>
                  <a:cxnSpLocks/>
                  <a:endCxn id="32"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D337CB78-4F2E-42E9-BB23-2F1D9D40220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37" name="Group 36">
              <a:extLst>
                <a:ext uri="{FF2B5EF4-FFF2-40B4-BE49-F238E27FC236}">
                  <a16:creationId xmlns:a16="http://schemas.microsoft.com/office/drawing/2014/main" id="{EFD46D34-B063-4803-A918-057E0E84E54F}"/>
                </a:ext>
              </a:extLst>
            </p:cNvPr>
            <p:cNvGrpSpPr/>
            <p:nvPr/>
          </p:nvGrpSpPr>
          <p:grpSpPr>
            <a:xfrm>
              <a:off x="838198" y="1547960"/>
              <a:ext cx="10515600" cy="418991"/>
              <a:chOff x="838198" y="1887575"/>
              <a:chExt cx="10515600" cy="507612"/>
            </a:xfrm>
          </p:grpSpPr>
          <p:cxnSp>
            <p:nvCxnSpPr>
              <p:cNvPr id="38" name="Straight Connector 37">
                <a:extLst>
                  <a:ext uri="{FF2B5EF4-FFF2-40B4-BE49-F238E27FC236}">
                    <a16:creationId xmlns:a16="http://schemas.microsoft.com/office/drawing/2014/main" id="{1F206586-F57F-4F43-8341-50169D24A739}"/>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430AF9E-5AB1-4C7D-876C-C9FA04963B98}"/>
                  </a:ext>
                </a:extLst>
              </p:cNvPr>
              <p:cNvGrpSpPr/>
              <p:nvPr/>
            </p:nvGrpSpPr>
            <p:grpSpPr>
              <a:xfrm>
                <a:off x="838198" y="1887575"/>
                <a:ext cx="2575619" cy="507612"/>
                <a:chOff x="838198" y="1887575"/>
                <a:chExt cx="2575619" cy="507612"/>
              </a:xfrm>
            </p:grpSpPr>
            <p:sp>
              <p:nvSpPr>
                <p:cNvPr id="49" name="TextBox 48">
                  <a:extLst>
                    <a:ext uri="{FF2B5EF4-FFF2-40B4-BE49-F238E27FC236}">
                      <a16:creationId xmlns:a16="http://schemas.microsoft.com/office/drawing/2014/main" id="{11BB48F6-8806-446E-B468-EF9479BF170E}"/>
                    </a:ext>
                  </a:extLst>
                </p:cNvPr>
                <p:cNvSpPr txBox="1"/>
                <p:nvPr/>
              </p:nvSpPr>
              <p:spPr>
                <a:xfrm>
                  <a:off x="838198" y="1887575"/>
                  <a:ext cx="1826344" cy="33558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Healthcare &amp; Specialty Integrated Manufacturing</a:t>
                  </a:r>
                </a:p>
              </p:txBody>
            </p:sp>
            <p:cxnSp>
              <p:nvCxnSpPr>
                <p:cNvPr id="50" name="Straight Connector 49">
                  <a:extLst>
                    <a:ext uri="{FF2B5EF4-FFF2-40B4-BE49-F238E27FC236}">
                      <a16:creationId xmlns:a16="http://schemas.microsoft.com/office/drawing/2014/main" id="{FD79554B-EF27-47EF-8F14-FCF0F049A1FC}"/>
                    </a:ext>
                  </a:extLst>
                </p:cNvPr>
                <p:cNvCxnSpPr>
                  <a:cxnSpLocks/>
                  <a:endCxn id="48"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EF0E82F-628F-4A9A-9708-FEDD2740482C}"/>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0" name="Group 39">
                <a:extLst>
                  <a:ext uri="{FF2B5EF4-FFF2-40B4-BE49-F238E27FC236}">
                    <a16:creationId xmlns:a16="http://schemas.microsoft.com/office/drawing/2014/main" id="{90DC7A63-BDB2-4438-A157-C395F5260111}"/>
                  </a:ext>
                </a:extLst>
              </p:cNvPr>
              <p:cNvGrpSpPr/>
              <p:nvPr/>
            </p:nvGrpSpPr>
            <p:grpSpPr>
              <a:xfrm>
                <a:off x="3611385" y="1980519"/>
                <a:ext cx="5012312" cy="414668"/>
                <a:chOff x="880266" y="1980519"/>
                <a:chExt cx="5012312" cy="414668"/>
              </a:xfrm>
            </p:grpSpPr>
            <p:sp>
              <p:nvSpPr>
                <p:cNvPr id="46" name="TextBox 45">
                  <a:extLst>
                    <a:ext uri="{FF2B5EF4-FFF2-40B4-BE49-F238E27FC236}">
                      <a16:creationId xmlns:a16="http://schemas.microsoft.com/office/drawing/2014/main" id="{790632AF-5DCF-45CE-8484-71999FF8D80E}"/>
                    </a:ext>
                  </a:extLst>
                </p:cNvPr>
                <p:cNvSpPr txBox="1"/>
                <p:nvPr/>
              </p:nvSpPr>
              <p:spPr>
                <a:xfrm>
                  <a:off x="1618447" y="1980519"/>
                  <a:ext cx="3012964" cy="16779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Crop Protection &amp; Specialty Chemicals Manufacturing</a:t>
                  </a:r>
                </a:p>
              </p:txBody>
            </p:sp>
            <p:cxnSp>
              <p:nvCxnSpPr>
                <p:cNvPr id="47" name="Straight Connector 46">
                  <a:extLst>
                    <a:ext uri="{FF2B5EF4-FFF2-40B4-BE49-F238E27FC236}">
                      <a16:creationId xmlns:a16="http://schemas.microsoft.com/office/drawing/2014/main" id="{035FADEB-5790-4FAD-8263-7C0606316304}"/>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A5CE47C-2EFC-4417-ADB8-D2F9E44959EA}"/>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1" name="Group 40">
                <a:extLst>
                  <a:ext uri="{FF2B5EF4-FFF2-40B4-BE49-F238E27FC236}">
                    <a16:creationId xmlns:a16="http://schemas.microsoft.com/office/drawing/2014/main" id="{6B4AF386-ACDE-40DD-9FF9-69D245FAFA1C}"/>
                  </a:ext>
                </a:extLst>
              </p:cNvPr>
              <p:cNvGrpSpPr/>
              <p:nvPr/>
            </p:nvGrpSpPr>
            <p:grpSpPr>
              <a:xfrm>
                <a:off x="8799870" y="1962178"/>
                <a:ext cx="2553927" cy="433009"/>
                <a:chOff x="936158" y="1962178"/>
                <a:chExt cx="2553927" cy="433009"/>
              </a:xfrm>
            </p:grpSpPr>
            <p:sp>
              <p:nvSpPr>
                <p:cNvPr id="43" name="TextBox 42">
                  <a:extLst>
                    <a:ext uri="{FF2B5EF4-FFF2-40B4-BE49-F238E27FC236}">
                      <a16:creationId xmlns:a16="http://schemas.microsoft.com/office/drawing/2014/main" id="{2E061848-480E-4470-AA62-BC6B7ECEEFD6}"/>
                    </a:ext>
                  </a:extLst>
                </p:cNvPr>
                <p:cNvSpPr txBox="1"/>
                <p:nvPr/>
              </p:nvSpPr>
              <p:spPr>
                <a:xfrm>
                  <a:off x="936158" y="1962178"/>
                  <a:ext cx="2553927" cy="16779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Healthcare Manufacturing&amp; Development</a:t>
                  </a:r>
                </a:p>
              </p:txBody>
            </p:sp>
            <p:cxnSp>
              <p:nvCxnSpPr>
                <p:cNvPr id="44" name="Straight Connector 43">
                  <a:extLst>
                    <a:ext uri="{FF2B5EF4-FFF2-40B4-BE49-F238E27FC236}">
                      <a16:creationId xmlns:a16="http://schemas.microsoft.com/office/drawing/2014/main" id="{377F4D7E-30AC-4796-BAC2-05921F7AD6C0}"/>
                    </a:ext>
                  </a:extLst>
                </p:cNvPr>
                <p:cNvCxnSpPr>
                  <a:cxnSpLocks/>
                  <a:endCxn id="42"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6BBC94F6-2B1D-401D-930C-E9F8A42D452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51" name="Group 50">
              <a:extLst>
                <a:ext uri="{FF2B5EF4-FFF2-40B4-BE49-F238E27FC236}">
                  <a16:creationId xmlns:a16="http://schemas.microsoft.com/office/drawing/2014/main" id="{0F209EF3-2BAF-458C-89F9-7F25822BE34F}"/>
                </a:ext>
              </a:extLst>
            </p:cNvPr>
            <p:cNvGrpSpPr/>
            <p:nvPr/>
          </p:nvGrpSpPr>
          <p:grpSpPr>
            <a:xfrm>
              <a:off x="838198" y="1995718"/>
              <a:ext cx="10515600" cy="418991"/>
              <a:chOff x="838198" y="1887575"/>
              <a:chExt cx="10515600" cy="507612"/>
            </a:xfrm>
          </p:grpSpPr>
          <p:cxnSp>
            <p:nvCxnSpPr>
              <p:cNvPr id="52" name="Straight Connector 51">
                <a:extLst>
                  <a:ext uri="{FF2B5EF4-FFF2-40B4-BE49-F238E27FC236}">
                    <a16:creationId xmlns:a16="http://schemas.microsoft.com/office/drawing/2014/main" id="{1C8F2A9E-13FB-48F6-AD01-105495758EB9}"/>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7481A101-4637-4DBE-AAE5-3675A21A9A78}"/>
                  </a:ext>
                </a:extLst>
              </p:cNvPr>
              <p:cNvGrpSpPr/>
              <p:nvPr/>
            </p:nvGrpSpPr>
            <p:grpSpPr>
              <a:xfrm>
                <a:off x="838198" y="1887575"/>
                <a:ext cx="2575619" cy="507612"/>
                <a:chOff x="838198" y="1887575"/>
                <a:chExt cx="2575619" cy="507612"/>
              </a:xfrm>
            </p:grpSpPr>
            <p:sp>
              <p:nvSpPr>
                <p:cNvPr id="63" name="TextBox 62">
                  <a:extLst>
                    <a:ext uri="{FF2B5EF4-FFF2-40B4-BE49-F238E27FC236}">
                      <a16:creationId xmlns:a16="http://schemas.microsoft.com/office/drawing/2014/main" id="{163F1FC5-4794-4E46-9CC8-5B6535D97B8A}"/>
                    </a:ext>
                  </a:extLst>
                </p:cNvPr>
                <p:cNvSpPr txBox="1"/>
                <p:nvPr/>
              </p:nvSpPr>
              <p:spPr>
                <a:xfrm>
                  <a:off x="838198" y="1887575"/>
                  <a:ext cx="1826344" cy="33558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Pharma KSMs, Advanced Intermediates, Specialties</a:t>
                  </a:r>
                </a:p>
              </p:txBody>
            </p:sp>
            <p:cxnSp>
              <p:nvCxnSpPr>
                <p:cNvPr id="64" name="Straight Connector 63">
                  <a:extLst>
                    <a:ext uri="{FF2B5EF4-FFF2-40B4-BE49-F238E27FC236}">
                      <a16:creationId xmlns:a16="http://schemas.microsoft.com/office/drawing/2014/main" id="{B4F8C4C4-0A85-410E-889B-0DE568022F8F}"/>
                    </a:ext>
                  </a:extLst>
                </p:cNvPr>
                <p:cNvCxnSpPr>
                  <a:cxnSpLocks/>
                  <a:endCxn id="62"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EE5BB5B-7A93-4881-B682-1654DD25E419}"/>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4" name="Group 53">
                <a:extLst>
                  <a:ext uri="{FF2B5EF4-FFF2-40B4-BE49-F238E27FC236}">
                    <a16:creationId xmlns:a16="http://schemas.microsoft.com/office/drawing/2014/main" id="{58D289F8-47C0-446A-94FE-0823B93A00E3}"/>
                  </a:ext>
                </a:extLst>
              </p:cNvPr>
              <p:cNvGrpSpPr/>
              <p:nvPr/>
            </p:nvGrpSpPr>
            <p:grpSpPr>
              <a:xfrm>
                <a:off x="3569317" y="1887575"/>
                <a:ext cx="5062728" cy="507612"/>
                <a:chOff x="838198" y="1887575"/>
                <a:chExt cx="5062728" cy="507612"/>
              </a:xfrm>
            </p:grpSpPr>
            <p:sp>
              <p:nvSpPr>
                <p:cNvPr id="60" name="TextBox 59">
                  <a:extLst>
                    <a:ext uri="{FF2B5EF4-FFF2-40B4-BE49-F238E27FC236}">
                      <a16:creationId xmlns:a16="http://schemas.microsoft.com/office/drawing/2014/main" id="{59DFECC5-5A43-4056-B598-856689590946}"/>
                    </a:ext>
                  </a:extLst>
                </p:cNvPr>
                <p:cNvSpPr txBox="1"/>
                <p:nvPr/>
              </p:nvSpPr>
              <p:spPr>
                <a:xfrm>
                  <a:off x="838198" y="1887575"/>
                  <a:ext cx="2311488" cy="335587"/>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Crop Protection Actives, RSMs, Advanced Intermediates, Specialties</a:t>
                  </a:r>
                </a:p>
              </p:txBody>
            </p:sp>
            <p:cxnSp>
              <p:nvCxnSpPr>
                <p:cNvPr id="61" name="Straight Connector 60">
                  <a:extLst>
                    <a:ext uri="{FF2B5EF4-FFF2-40B4-BE49-F238E27FC236}">
                      <a16:creationId xmlns:a16="http://schemas.microsoft.com/office/drawing/2014/main" id="{5C73CA90-5E0F-4808-AE60-5929E21670B7}"/>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9FDF156-0DFF-4C59-A861-1B55F514F29E}"/>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66" name="TextBox 65">
                  <a:extLst>
                    <a:ext uri="{FF2B5EF4-FFF2-40B4-BE49-F238E27FC236}">
                      <a16:creationId xmlns:a16="http://schemas.microsoft.com/office/drawing/2014/main" id="{574630D7-6F60-44F4-BA81-62265A2A4DFD}"/>
                    </a:ext>
                  </a:extLst>
                </p:cNvPr>
                <p:cNvSpPr txBox="1"/>
                <p:nvPr/>
              </p:nvSpPr>
              <p:spPr>
                <a:xfrm>
                  <a:off x="3448183" y="1965553"/>
                  <a:ext cx="2311488" cy="16779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Crop Protection Herbicides</a:t>
                  </a:r>
                </a:p>
              </p:txBody>
            </p:sp>
            <p:cxnSp>
              <p:nvCxnSpPr>
                <p:cNvPr id="67" name="Straight Connector 66">
                  <a:extLst>
                    <a:ext uri="{FF2B5EF4-FFF2-40B4-BE49-F238E27FC236}">
                      <a16:creationId xmlns:a16="http://schemas.microsoft.com/office/drawing/2014/main" id="{B022B909-3535-4257-9C1E-CEBB647ED722}"/>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C466A09-7040-4A4A-A895-766644CCD5E8}"/>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5" name="Group 54">
                <a:extLst>
                  <a:ext uri="{FF2B5EF4-FFF2-40B4-BE49-F238E27FC236}">
                    <a16:creationId xmlns:a16="http://schemas.microsoft.com/office/drawing/2014/main" id="{AF7808CF-AFD4-42DF-841C-4CAB224676F9}"/>
                  </a:ext>
                </a:extLst>
              </p:cNvPr>
              <p:cNvGrpSpPr/>
              <p:nvPr/>
            </p:nvGrpSpPr>
            <p:grpSpPr>
              <a:xfrm>
                <a:off x="8799870" y="1965551"/>
                <a:ext cx="2553928" cy="429636"/>
                <a:chOff x="936158" y="1965551"/>
                <a:chExt cx="2553928" cy="429636"/>
              </a:xfrm>
            </p:grpSpPr>
            <p:sp>
              <p:nvSpPr>
                <p:cNvPr id="57" name="TextBox 56">
                  <a:extLst>
                    <a:ext uri="{FF2B5EF4-FFF2-40B4-BE49-F238E27FC236}">
                      <a16:creationId xmlns:a16="http://schemas.microsoft.com/office/drawing/2014/main" id="{DBCD6270-D030-4425-8828-FF2889F616D2}"/>
                    </a:ext>
                  </a:extLst>
                </p:cNvPr>
                <p:cNvSpPr txBox="1"/>
                <p:nvPr/>
              </p:nvSpPr>
              <p:spPr>
                <a:xfrm>
                  <a:off x="936158" y="1965551"/>
                  <a:ext cx="2553928" cy="16779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Healthcare CDMO CRO</a:t>
                  </a:r>
                </a:p>
              </p:txBody>
            </p:sp>
            <p:cxnSp>
              <p:nvCxnSpPr>
                <p:cNvPr id="58" name="Straight Connector 57">
                  <a:extLst>
                    <a:ext uri="{FF2B5EF4-FFF2-40B4-BE49-F238E27FC236}">
                      <a16:creationId xmlns:a16="http://schemas.microsoft.com/office/drawing/2014/main" id="{CCDCF6E4-A9AE-4B08-B8E9-A0DD91BF6F6A}"/>
                    </a:ext>
                  </a:extLst>
                </p:cNvPr>
                <p:cNvCxnSpPr>
                  <a:cxnSpLocks/>
                  <a:endCxn id="56"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34CB8BE-776D-46C1-9862-C10D9A9BE246}"/>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86" name="Group 85">
              <a:extLst>
                <a:ext uri="{FF2B5EF4-FFF2-40B4-BE49-F238E27FC236}">
                  <a16:creationId xmlns:a16="http://schemas.microsoft.com/office/drawing/2014/main" id="{B410B439-38E8-4915-AF20-1EFC875E293A}"/>
                </a:ext>
              </a:extLst>
            </p:cNvPr>
            <p:cNvGrpSpPr/>
            <p:nvPr/>
          </p:nvGrpSpPr>
          <p:grpSpPr>
            <a:xfrm>
              <a:off x="838197" y="2443483"/>
              <a:ext cx="10515601" cy="440327"/>
              <a:chOff x="838197" y="1861729"/>
              <a:chExt cx="10515601" cy="533458"/>
            </a:xfrm>
          </p:grpSpPr>
          <p:cxnSp>
            <p:nvCxnSpPr>
              <p:cNvPr id="87" name="Straight Connector 86">
                <a:extLst>
                  <a:ext uri="{FF2B5EF4-FFF2-40B4-BE49-F238E27FC236}">
                    <a16:creationId xmlns:a16="http://schemas.microsoft.com/office/drawing/2014/main" id="{0B8321AD-2F1D-4A88-B5E2-A3FC3B751115}"/>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F6DFF02A-4BC6-45C1-8C5D-03BEF5800256}"/>
                  </a:ext>
                </a:extLst>
              </p:cNvPr>
              <p:cNvGrpSpPr/>
              <p:nvPr/>
            </p:nvGrpSpPr>
            <p:grpSpPr>
              <a:xfrm>
                <a:off x="838197" y="1887576"/>
                <a:ext cx="2575620" cy="507611"/>
                <a:chOff x="838197" y="1887576"/>
                <a:chExt cx="2575620" cy="507611"/>
              </a:xfrm>
            </p:grpSpPr>
            <p:sp>
              <p:nvSpPr>
                <p:cNvPr id="97" name="TextBox 96">
                  <a:extLst>
                    <a:ext uri="{FF2B5EF4-FFF2-40B4-BE49-F238E27FC236}">
                      <a16:creationId xmlns:a16="http://schemas.microsoft.com/office/drawing/2014/main" id="{75750DAB-D949-4B81-937C-D9EA703324C2}"/>
                    </a:ext>
                  </a:extLst>
                </p:cNvPr>
                <p:cNvSpPr txBox="1"/>
                <p:nvPr/>
              </p:nvSpPr>
              <p:spPr>
                <a:xfrm>
                  <a:off x="838197" y="1887576"/>
                  <a:ext cx="2359379" cy="335586"/>
                </a:xfrm>
                <a:prstGeom prst="rect">
                  <a:avLst/>
                </a:prstGeom>
                <a:noFill/>
              </p:spPr>
              <p:txBody>
                <a:bodyPr wrap="square" lIns="0" tIns="0" rIns="0" bIns="0" rtlCol="0" anchor="b">
                  <a:spAutoFit/>
                </a:bodyPr>
                <a:lstStyle/>
                <a:p>
                  <a:pPr lvl="0">
                    <a:defRPr/>
                  </a:pPr>
                  <a:r>
                    <a:rPr lang="en-US" sz="900" b="1" dirty="0">
                      <a:solidFill>
                        <a:prstClr val="black"/>
                      </a:solidFill>
                    </a:rPr>
                    <a:t>22 small </a:t>
                  </a:r>
                  <a:r>
                    <a:rPr lang="en-US" sz="900" dirty="0">
                      <a:solidFill>
                        <a:prstClr val="black"/>
                      </a:solidFill>
                    </a:rPr>
                    <a:t>reactors AND </a:t>
                  </a:r>
                  <a:r>
                    <a:rPr kumimoji="0" lang="en-US" sz="900" b="1" i="0" u="none" strike="noStrike" kern="1200" cap="none" spc="0" normalizeH="0" baseline="0" noProof="0" dirty="0">
                      <a:ln>
                        <a:noFill/>
                      </a:ln>
                      <a:solidFill>
                        <a:prstClr val="black"/>
                      </a:solidFill>
                      <a:effectLst/>
                      <a:uLnTx/>
                      <a:uFillTx/>
                      <a:latin typeface="Segoe UI"/>
                      <a:ea typeface="+mn-ea"/>
                      <a:cs typeface="+mn-cs"/>
                    </a:rPr>
                    <a:t>50+ large </a:t>
                  </a:r>
                  <a:r>
                    <a:rPr kumimoji="0" lang="en-US" sz="900" b="0" i="0" u="none" strike="noStrike" kern="1200" cap="none" spc="0" normalizeH="0" baseline="0" noProof="0" dirty="0">
                      <a:ln>
                        <a:noFill/>
                      </a:ln>
                      <a:solidFill>
                        <a:prstClr val="black"/>
                      </a:solidFill>
                      <a:effectLst/>
                      <a:uLnTx/>
                      <a:uFillTx/>
                      <a:latin typeface="Segoe UI"/>
                      <a:ea typeface="+mn-ea"/>
                      <a:cs typeface="+mn-cs"/>
                    </a:rPr>
                    <a:t>Batch/Flow Reactors+ANFDs/Cfg./Dryers/etc </a:t>
                  </a:r>
                  <a:r>
                    <a:rPr lang="en-US" sz="900" dirty="0">
                      <a:solidFill>
                        <a:prstClr val="black"/>
                      </a:solidFill>
                    </a:rPr>
                    <a:t>&amp; Utilities</a:t>
                  </a:r>
                  <a:endParaRPr kumimoji="0" lang="en-US" sz="900" b="0" i="0" u="none" strike="noStrike" kern="1200" cap="none" spc="0" normalizeH="0" baseline="0" noProof="0" dirty="0">
                    <a:ln>
                      <a:noFill/>
                    </a:ln>
                    <a:solidFill>
                      <a:prstClr val="black"/>
                    </a:solidFill>
                    <a:effectLst/>
                    <a:uLnTx/>
                    <a:uFillTx/>
                    <a:latin typeface="Segoe UI"/>
                    <a:ea typeface="+mn-ea"/>
                    <a:cs typeface="+mn-cs"/>
                  </a:endParaRPr>
                </a:p>
              </p:txBody>
            </p:sp>
            <p:cxnSp>
              <p:nvCxnSpPr>
                <p:cNvPr id="98" name="Straight Connector 97">
                  <a:extLst>
                    <a:ext uri="{FF2B5EF4-FFF2-40B4-BE49-F238E27FC236}">
                      <a16:creationId xmlns:a16="http://schemas.microsoft.com/office/drawing/2014/main" id="{EF037FD8-74F3-4055-8C58-C7B3CCDFA131}"/>
                    </a:ext>
                  </a:extLst>
                </p:cNvPr>
                <p:cNvCxnSpPr>
                  <a:cxnSpLocks/>
                  <a:endCxn id="99"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8987D5F7-DB40-4A7F-9D82-21B3672E249A}"/>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89" name="Group 88">
                <a:extLst>
                  <a:ext uri="{FF2B5EF4-FFF2-40B4-BE49-F238E27FC236}">
                    <a16:creationId xmlns:a16="http://schemas.microsoft.com/office/drawing/2014/main" id="{1BB7F363-E1E7-4F21-8E40-4636E3856DB2}"/>
                  </a:ext>
                </a:extLst>
              </p:cNvPr>
              <p:cNvGrpSpPr/>
              <p:nvPr/>
            </p:nvGrpSpPr>
            <p:grpSpPr>
              <a:xfrm>
                <a:off x="3611385" y="1872605"/>
                <a:ext cx="5012312" cy="522582"/>
                <a:chOff x="880266" y="1872605"/>
                <a:chExt cx="5012312" cy="522582"/>
              </a:xfrm>
            </p:grpSpPr>
            <p:sp>
              <p:nvSpPr>
                <p:cNvPr id="94" name="TextBox 93">
                  <a:extLst>
                    <a:ext uri="{FF2B5EF4-FFF2-40B4-BE49-F238E27FC236}">
                      <a16:creationId xmlns:a16="http://schemas.microsoft.com/office/drawing/2014/main" id="{E5675AC0-7C17-4120-926C-5B09031B96E6}"/>
                    </a:ext>
                  </a:extLst>
                </p:cNvPr>
                <p:cNvSpPr txBox="1"/>
                <p:nvPr/>
              </p:nvSpPr>
              <p:spPr>
                <a:xfrm>
                  <a:off x="1297338" y="1872605"/>
                  <a:ext cx="4005230" cy="335585"/>
                </a:xfrm>
                <a:prstGeom prst="rect">
                  <a:avLst/>
                </a:prstGeom>
                <a:noFill/>
              </p:spPr>
              <p:txBody>
                <a:bodyPr wrap="square" lIns="0" tIns="0" rIns="0" bIns="0" rtlCol="0" anchor="b">
                  <a:spAutoFit/>
                </a:bodyPr>
                <a:lstStyle/>
                <a:p>
                  <a:pPr lvl="0" algn="ctr">
                    <a:defRPr/>
                  </a:pPr>
                  <a:r>
                    <a:rPr kumimoji="0" lang="en-US" sz="900" b="1" i="0" u="none" strike="noStrike" kern="1200" cap="none" spc="0" normalizeH="0" baseline="0" noProof="0" dirty="0">
                      <a:ln>
                        <a:noFill/>
                      </a:ln>
                      <a:solidFill>
                        <a:prstClr val="black"/>
                      </a:solidFill>
                      <a:effectLst/>
                      <a:uLnTx/>
                      <a:uFillTx/>
                      <a:latin typeface="Segoe UI"/>
                      <a:ea typeface="+mn-ea"/>
                      <a:cs typeface="+mn-cs"/>
                    </a:rPr>
                    <a:t>250+ large </a:t>
                  </a:r>
                  <a:r>
                    <a:rPr lang="en-US" sz="900" dirty="0">
                      <a:solidFill>
                        <a:prstClr val="black"/>
                      </a:solidFill>
                    </a:rPr>
                    <a:t>Batch/Flow Reactors+ANFDs/Cfg./Dryers/etc &amp; Utilities</a:t>
                  </a:r>
                  <a:endParaRPr kumimoji="0" lang="en-US" sz="9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To be installed in </a:t>
                  </a:r>
                  <a:r>
                    <a:rPr kumimoji="0" lang="en-US" sz="900" b="1" i="0" u="none" strike="noStrike" kern="1200" cap="none" spc="0" normalizeH="0" baseline="0" noProof="0" dirty="0">
                      <a:ln>
                        <a:noFill/>
                      </a:ln>
                      <a:solidFill>
                        <a:prstClr val="black"/>
                      </a:solidFill>
                      <a:effectLst/>
                      <a:uLnTx/>
                      <a:uFillTx/>
                      <a:latin typeface="Segoe UI"/>
                      <a:ea typeface="+mn-ea"/>
                      <a:cs typeface="+mn-cs"/>
                    </a:rPr>
                    <a:t>three phases</a:t>
                  </a:r>
                </a:p>
              </p:txBody>
            </p:sp>
            <p:cxnSp>
              <p:nvCxnSpPr>
                <p:cNvPr id="95" name="Straight Connector 94">
                  <a:extLst>
                    <a:ext uri="{FF2B5EF4-FFF2-40B4-BE49-F238E27FC236}">
                      <a16:creationId xmlns:a16="http://schemas.microsoft.com/office/drawing/2014/main" id="{0AA10B9C-2AA5-4231-A6DF-315DB04546D7}"/>
                    </a:ext>
                  </a:extLst>
                </p:cNvPr>
                <p:cNvCxnSpPr>
                  <a:cxnSpLocks/>
                  <a:endCxn id="96" idx="2"/>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9DBF89F0-F270-4724-8CBA-7A373CAA44C1}"/>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90" name="Group 89">
                <a:extLst>
                  <a:ext uri="{FF2B5EF4-FFF2-40B4-BE49-F238E27FC236}">
                    <a16:creationId xmlns:a16="http://schemas.microsoft.com/office/drawing/2014/main" id="{DCEF0D67-30DA-447E-888A-0183F8FBABDB}"/>
                  </a:ext>
                </a:extLst>
              </p:cNvPr>
              <p:cNvGrpSpPr/>
              <p:nvPr/>
            </p:nvGrpSpPr>
            <p:grpSpPr>
              <a:xfrm>
                <a:off x="8799870" y="1861729"/>
                <a:ext cx="2553927" cy="533458"/>
                <a:chOff x="936158" y="1861729"/>
                <a:chExt cx="2553927" cy="533458"/>
              </a:xfrm>
            </p:grpSpPr>
            <p:sp>
              <p:nvSpPr>
                <p:cNvPr id="91" name="TextBox 90">
                  <a:extLst>
                    <a:ext uri="{FF2B5EF4-FFF2-40B4-BE49-F238E27FC236}">
                      <a16:creationId xmlns:a16="http://schemas.microsoft.com/office/drawing/2014/main" id="{3117915F-2D32-47F3-9D79-39CA9B3E46F8}"/>
                    </a:ext>
                  </a:extLst>
                </p:cNvPr>
                <p:cNvSpPr txBox="1"/>
                <p:nvPr/>
              </p:nvSpPr>
              <p:spPr>
                <a:xfrm>
                  <a:off x="936158" y="1861729"/>
                  <a:ext cx="2553927" cy="335587"/>
                </a:xfrm>
                <a:prstGeom prst="rect">
                  <a:avLst/>
                </a:prstGeom>
                <a:noFill/>
              </p:spPr>
              <p:txBody>
                <a:bodyPr wrap="square" lIns="0" tIns="0" rIns="0" bIns="0" rtlCol="0" anchor="b">
                  <a:spAutoFit/>
                </a:bodyPr>
                <a:lstStyle/>
                <a:p>
                  <a:pPr lvl="0">
                    <a:defRPr/>
                  </a:pPr>
                  <a:r>
                    <a:rPr lang="en-US" sz="900" b="1" dirty="0">
                      <a:solidFill>
                        <a:prstClr val="black"/>
                      </a:solidFill>
                    </a:rPr>
                    <a:t>60+ midsize &amp; small </a:t>
                  </a:r>
                  <a:r>
                    <a:rPr lang="en-US" sz="900" dirty="0">
                      <a:solidFill>
                        <a:prstClr val="black"/>
                      </a:solidFill>
                    </a:rPr>
                    <a:t>Batch/Flow Reactors+ANFDs/Cfg./Dryers/etc &amp; Utilities</a:t>
                  </a:r>
                </a:p>
              </p:txBody>
            </p:sp>
            <p:cxnSp>
              <p:nvCxnSpPr>
                <p:cNvPr id="92" name="Straight Connector 91">
                  <a:extLst>
                    <a:ext uri="{FF2B5EF4-FFF2-40B4-BE49-F238E27FC236}">
                      <a16:creationId xmlns:a16="http://schemas.microsoft.com/office/drawing/2014/main" id="{67CC2996-7BE9-4AFC-8887-3F78CFF521B5}"/>
                    </a:ext>
                  </a:extLst>
                </p:cNvPr>
                <p:cNvCxnSpPr>
                  <a:cxnSpLocks/>
                  <a:endCxn id="93"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938B687F-BAF7-4954-ABE0-6722C39B8A9E}"/>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00" name="Group 99">
              <a:extLst>
                <a:ext uri="{FF2B5EF4-FFF2-40B4-BE49-F238E27FC236}">
                  <a16:creationId xmlns:a16="http://schemas.microsoft.com/office/drawing/2014/main" id="{BA61ED07-E446-48DF-A985-545A8965464A}"/>
                </a:ext>
              </a:extLst>
            </p:cNvPr>
            <p:cNvGrpSpPr/>
            <p:nvPr/>
          </p:nvGrpSpPr>
          <p:grpSpPr>
            <a:xfrm>
              <a:off x="838198" y="2922823"/>
              <a:ext cx="10515600" cy="294418"/>
              <a:chOff x="838198" y="2038497"/>
              <a:chExt cx="10515600" cy="356690"/>
            </a:xfrm>
          </p:grpSpPr>
          <p:cxnSp>
            <p:nvCxnSpPr>
              <p:cNvPr id="101" name="Straight Connector 100">
                <a:extLst>
                  <a:ext uri="{FF2B5EF4-FFF2-40B4-BE49-F238E27FC236}">
                    <a16:creationId xmlns:a16="http://schemas.microsoft.com/office/drawing/2014/main" id="{68469DB7-7C78-4605-BE0B-2415BC2BAA5E}"/>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0797D462-31AD-494E-8A72-77D23603A0FE}"/>
                  </a:ext>
                </a:extLst>
              </p:cNvPr>
              <p:cNvGrpSpPr/>
              <p:nvPr/>
            </p:nvGrpSpPr>
            <p:grpSpPr>
              <a:xfrm>
                <a:off x="838198" y="2038497"/>
                <a:ext cx="2628900" cy="356690"/>
                <a:chOff x="838198" y="2038497"/>
                <a:chExt cx="2628900" cy="356690"/>
              </a:xfrm>
            </p:grpSpPr>
            <p:sp>
              <p:nvSpPr>
                <p:cNvPr id="111" name="TextBox 110">
                  <a:extLst>
                    <a:ext uri="{FF2B5EF4-FFF2-40B4-BE49-F238E27FC236}">
                      <a16:creationId xmlns:a16="http://schemas.microsoft.com/office/drawing/2014/main" id="{BD04E910-DA7A-4483-9DAC-FD1DC5B70451}"/>
                    </a:ext>
                  </a:extLst>
                </p:cNvPr>
                <p:cNvSpPr txBox="1"/>
                <p:nvPr/>
              </p:nvSpPr>
              <p:spPr>
                <a:xfrm>
                  <a:off x="838198" y="2038497"/>
                  <a:ext cx="2628900" cy="1677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R&amp;D/ADL/QC/Safety/Microbio/Eff.Treat. Labs</a:t>
                  </a:r>
                </a:p>
              </p:txBody>
            </p:sp>
            <p:cxnSp>
              <p:nvCxnSpPr>
                <p:cNvPr id="112" name="Straight Connector 111">
                  <a:extLst>
                    <a:ext uri="{FF2B5EF4-FFF2-40B4-BE49-F238E27FC236}">
                      <a16:creationId xmlns:a16="http://schemas.microsoft.com/office/drawing/2014/main" id="{F2850BF4-C08C-4E5B-B1BB-24E6CC9AAA01}"/>
                    </a:ext>
                  </a:extLst>
                </p:cNvPr>
                <p:cNvCxnSpPr>
                  <a:cxnSpLocks/>
                  <a:endCxn id="113" idx="2"/>
                </p:cNvCxnSpPr>
                <p:nvPr/>
              </p:nvCxnSpPr>
              <p:spPr>
                <a:xfrm flipV="1">
                  <a:off x="838198" y="2310580"/>
                  <a:ext cx="2436697" cy="9833"/>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C96ED3CF-4B91-4F58-89C9-B98E91C7FB1F}"/>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3" name="Group 102">
                <a:extLst>
                  <a:ext uri="{FF2B5EF4-FFF2-40B4-BE49-F238E27FC236}">
                    <a16:creationId xmlns:a16="http://schemas.microsoft.com/office/drawing/2014/main" id="{4D5BB727-7C70-4BA7-A5C1-024DCD7920E4}"/>
                  </a:ext>
                </a:extLst>
              </p:cNvPr>
              <p:cNvGrpSpPr/>
              <p:nvPr/>
            </p:nvGrpSpPr>
            <p:grpSpPr>
              <a:xfrm>
                <a:off x="3611385" y="2038497"/>
                <a:ext cx="5012312" cy="356690"/>
                <a:chOff x="880266" y="2038497"/>
                <a:chExt cx="5012312" cy="356690"/>
              </a:xfrm>
            </p:grpSpPr>
            <p:sp>
              <p:nvSpPr>
                <p:cNvPr id="108" name="TextBox 107">
                  <a:extLst>
                    <a:ext uri="{FF2B5EF4-FFF2-40B4-BE49-F238E27FC236}">
                      <a16:creationId xmlns:a16="http://schemas.microsoft.com/office/drawing/2014/main" id="{DE7D4323-943E-42D3-97DE-305B45C60D30}"/>
                    </a:ext>
                  </a:extLst>
                </p:cNvPr>
                <p:cNvSpPr txBox="1"/>
                <p:nvPr/>
              </p:nvSpPr>
              <p:spPr>
                <a:xfrm>
                  <a:off x="1477041" y="2038497"/>
                  <a:ext cx="3698997" cy="1677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~50 products could be made simultaneously</a:t>
                  </a:r>
                </a:p>
              </p:txBody>
            </p:sp>
            <p:cxnSp>
              <p:nvCxnSpPr>
                <p:cNvPr id="109" name="Straight Connector 108">
                  <a:extLst>
                    <a:ext uri="{FF2B5EF4-FFF2-40B4-BE49-F238E27FC236}">
                      <a16:creationId xmlns:a16="http://schemas.microsoft.com/office/drawing/2014/main" id="{731D0A8C-A831-4D5F-9709-1DA6C8137F26}"/>
                    </a:ext>
                  </a:extLst>
                </p:cNvPr>
                <p:cNvCxnSpPr>
                  <a:cxnSpLocks/>
                </p:cNvCxnSpPr>
                <p:nvPr/>
              </p:nvCxnSpPr>
              <p:spPr>
                <a:xfrm flipV="1">
                  <a:off x="880266" y="2310580"/>
                  <a:ext cx="4873389" cy="19664"/>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AAB8AF6F-F31F-484E-9453-3BAABE531A0A}"/>
                    </a:ext>
                  </a:extLst>
                </p:cNvPr>
                <p:cNvSpPr/>
                <p:nvPr/>
              </p:nvSpPr>
              <p:spPr>
                <a:xfrm>
                  <a:off x="5753656"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4" name="Group 103">
                <a:extLst>
                  <a:ext uri="{FF2B5EF4-FFF2-40B4-BE49-F238E27FC236}">
                    <a16:creationId xmlns:a16="http://schemas.microsoft.com/office/drawing/2014/main" id="{48146827-E357-48DD-83FD-05EEB8C75E5E}"/>
                  </a:ext>
                </a:extLst>
              </p:cNvPr>
              <p:cNvGrpSpPr/>
              <p:nvPr/>
            </p:nvGrpSpPr>
            <p:grpSpPr>
              <a:xfrm>
                <a:off x="8799870" y="2038497"/>
                <a:ext cx="2553928" cy="356690"/>
                <a:chOff x="936158" y="2038497"/>
                <a:chExt cx="2553928" cy="356690"/>
              </a:xfrm>
            </p:grpSpPr>
            <p:sp>
              <p:nvSpPr>
                <p:cNvPr id="105" name="TextBox 104">
                  <a:extLst>
                    <a:ext uri="{FF2B5EF4-FFF2-40B4-BE49-F238E27FC236}">
                      <a16:creationId xmlns:a16="http://schemas.microsoft.com/office/drawing/2014/main" id="{E1AC2F03-8FCA-4CFC-96F6-1ABA5B0231CB}"/>
                    </a:ext>
                  </a:extLst>
                </p:cNvPr>
                <p:cNvSpPr txBox="1"/>
                <p:nvPr/>
              </p:nvSpPr>
              <p:spPr>
                <a:xfrm>
                  <a:off x="936158" y="2038497"/>
                  <a:ext cx="2553928" cy="1677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To be Decided</a:t>
                  </a:r>
                </a:p>
              </p:txBody>
            </p:sp>
            <p:cxnSp>
              <p:nvCxnSpPr>
                <p:cNvPr id="106" name="Straight Connector 105">
                  <a:extLst>
                    <a:ext uri="{FF2B5EF4-FFF2-40B4-BE49-F238E27FC236}">
                      <a16:creationId xmlns:a16="http://schemas.microsoft.com/office/drawing/2014/main" id="{11676832-98BC-42AD-A7B1-38A41527A3ED}"/>
                    </a:ext>
                  </a:extLst>
                </p:cNvPr>
                <p:cNvCxnSpPr>
                  <a:cxnSpLocks/>
                  <a:endCxn id="107"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163D8C91-0E31-411F-B1F9-35AF17D841D9}"/>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28" name="Group 127">
              <a:extLst>
                <a:ext uri="{FF2B5EF4-FFF2-40B4-BE49-F238E27FC236}">
                  <a16:creationId xmlns:a16="http://schemas.microsoft.com/office/drawing/2014/main" id="{3F9D7629-CE0C-4988-85E8-D4D246D55B39}"/>
                </a:ext>
              </a:extLst>
            </p:cNvPr>
            <p:cNvGrpSpPr/>
            <p:nvPr/>
          </p:nvGrpSpPr>
          <p:grpSpPr>
            <a:xfrm>
              <a:off x="838198" y="3240884"/>
              <a:ext cx="10515600" cy="557489"/>
              <a:chOff x="838198" y="1719784"/>
              <a:chExt cx="10515600" cy="675403"/>
            </a:xfrm>
          </p:grpSpPr>
          <p:cxnSp>
            <p:nvCxnSpPr>
              <p:cNvPr id="129" name="Straight Connector 128">
                <a:extLst>
                  <a:ext uri="{FF2B5EF4-FFF2-40B4-BE49-F238E27FC236}">
                    <a16:creationId xmlns:a16="http://schemas.microsoft.com/office/drawing/2014/main" id="{697D908C-494A-417F-88A3-22338A31981C}"/>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EF8373E7-B987-4CE7-844A-06E17A6C8667}"/>
                  </a:ext>
                </a:extLst>
              </p:cNvPr>
              <p:cNvGrpSpPr/>
              <p:nvPr/>
            </p:nvGrpSpPr>
            <p:grpSpPr>
              <a:xfrm>
                <a:off x="838198" y="1719784"/>
                <a:ext cx="2575619" cy="675403"/>
                <a:chOff x="838198" y="1719784"/>
                <a:chExt cx="2575619" cy="675403"/>
              </a:xfrm>
            </p:grpSpPr>
            <p:sp>
              <p:nvSpPr>
                <p:cNvPr id="142" name="TextBox 141">
                  <a:extLst>
                    <a:ext uri="{FF2B5EF4-FFF2-40B4-BE49-F238E27FC236}">
                      <a16:creationId xmlns:a16="http://schemas.microsoft.com/office/drawing/2014/main" id="{8A4BE7B1-4F09-44CD-9BE4-B96EAA079C5E}"/>
                    </a:ext>
                  </a:extLst>
                </p:cNvPr>
                <p:cNvSpPr txBox="1"/>
                <p:nvPr/>
              </p:nvSpPr>
              <p:spPr>
                <a:xfrm>
                  <a:off x="838198" y="1719784"/>
                  <a:ext cx="2514258" cy="503379"/>
                </a:xfrm>
                <a:prstGeom prst="rect">
                  <a:avLst/>
                </a:prstGeom>
                <a:noFill/>
              </p:spPr>
              <p:txBody>
                <a:bodyPr wrap="square" lIns="0" tIns="0" rIns="0" bIns="0" rtlCol="0" anchor="b">
                  <a:spAutoFit/>
                </a:bodyPr>
                <a:lstStyle/>
                <a:p>
                  <a:pPr lvl="0">
                    <a:defRPr/>
                  </a:pPr>
                  <a:r>
                    <a:rPr lang="en-US" sz="900" dirty="0">
                      <a:solidFill>
                        <a:prstClr val="black"/>
                      </a:solidFill>
                    </a:rPr>
                    <a:t>6 Prod Blocks (3,000 to 15,000 lit reactors) +</a:t>
                  </a:r>
                </a:p>
                <a:p>
                  <a:pPr lvl="0">
                    <a:defRPr/>
                  </a:pPr>
                  <a:r>
                    <a:rPr lang="en-US" sz="900" dirty="0">
                      <a:solidFill>
                        <a:prstClr val="black"/>
                      </a:solidFill>
                    </a:rPr>
                    <a:t>Pilot </a:t>
                  </a:r>
                  <a:r>
                    <a:rPr kumimoji="0" lang="en-US" sz="900" b="0" i="0" u="none" strike="noStrike" kern="1200" cap="none" spc="0" normalizeH="0" baseline="0" noProof="0" dirty="0">
                      <a:ln>
                        <a:noFill/>
                      </a:ln>
                      <a:solidFill>
                        <a:prstClr val="black"/>
                      </a:solidFill>
                      <a:effectLst/>
                      <a:uLnTx/>
                      <a:uFillTx/>
                      <a:latin typeface="Segoe UI"/>
                      <a:ea typeface="+mn-ea"/>
                      <a:cs typeface="+mn-cs"/>
                    </a:rPr>
                    <a:t>Plant &amp; Kilo Plant for Scale Up &amp; Small Lot Manufacturing (30/300/1000 lit reactors)</a:t>
                  </a:r>
                </a:p>
              </p:txBody>
            </p:sp>
            <p:cxnSp>
              <p:nvCxnSpPr>
                <p:cNvPr id="143" name="Straight Connector 142">
                  <a:extLst>
                    <a:ext uri="{FF2B5EF4-FFF2-40B4-BE49-F238E27FC236}">
                      <a16:creationId xmlns:a16="http://schemas.microsoft.com/office/drawing/2014/main" id="{6228950E-4974-4861-BF64-72310D2343D2}"/>
                    </a:ext>
                  </a:extLst>
                </p:cNvPr>
                <p:cNvCxnSpPr>
                  <a:cxnSpLocks/>
                  <a:endCxn id="144"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44" name="Oval 143">
                  <a:extLst>
                    <a:ext uri="{FF2B5EF4-FFF2-40B4-BE49-F238E27FC236}">
                      <a16:creationId xmlns:a16="http://schemas.microsoft.com/office/drawing/2014/main" id="{9A433E2C-2CE3-4DE0-A7F7-4A6F0DB1CC94}"/>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31" name="Group 130">
                <a:extLst>
                  <a:ext uri="{FF2B5EF4-FFF2-40B4-BE49-F238E27FC236}">
                    <a16:creationId xmlns:a16="http://schemas.microsoft.com/office/drawing/2014/main" id="{BA7E938B-EC17-4024-B8AB-25623ED63E58}"/>
                  </a:ext>
                </a:extLst>
              </p:cNvPr>
              <p:cNvGrpSpPr/>
              <p:nvPr/>
            </p:nvGrpSpPr>
            <p:grpSpPr>
              <a:xfrm>
                <a:off x="3569317" y="1719784"/>
                <a:ext cx="5062728" cy="675403"/>
                <a:chOff x="838198" y="1719784"/>
                <a:chExt cx="5062728" cy="675403"/>
              </a:xfrm>
            </p:grpSpPr>
            <p:sp>
              <p:nvSpPr>
                <p:cNvPr id="136" name="TextBox 135">
                  <a:extLst>
                    <a:ext uri="{FF2B5EF4-FFF2-40B4-BE49-F238E27FC236}">
                      <a16:creationId xmlns:a16="http://schemas.microsoft.com/office/drawing/2014/main" id="{2098DB56-B874-47B9-BCA0-10CF4A563196}"/>
                    </a:ext>
                  </a:extLst>
                </p:cNvPr>
                <p:cNvSpPr txBox="1"/>
                <p:nvPr/>
              </p:nvSpPr>
              <p:spPr>
                <a:xfrm>
                  <a:off x="838198" y="1719784"/>
                  <a:ext cx="2311488" cy="503380"/>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16 Production Blocks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(8,000 / 10.000 / 12,000 lit reactors)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Small Kilo Plant + Quality Control </a:t>
                  </a:r>
                </a:p>
              </p:txBody>
            </p:sp>
            <p:cxnSp>
              <p:nvCxnSpPr>
                <p:cNvPr id="137" name="Straight Connector 136">
                  <a:extLst>
                    <a:ext uri="{FF2B5EF4-FFF2-40B4-BE49-F238E27FC236}">
                      <a16:creationId xmlns:a16="http://schemas.microsoft.com/office/drawing/2014/main" id="{6E7FD3B7-F976-4513-B2FC-8217A26C1638}"/>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7BEC144E-7791-475F-A417-37B4631F770E}"/>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139" name="TextBox 138">
                  <a:extLst>
                    <a:ext uri="{FF2B5EF4-FFF2-40B4-BE49-F238E27FC236}">
                      <a16:creationId xmlns:a16="http://schemas.microsoft.com/office/drawing/2014/main" id="{5BF139D5-9D1C-4C26-933F-A1368F06AD4A}"/>
                    </a:ext>
                  </a:extLst>
                </p:cNvPr>
                <p:cNvSpPr txBox="1"/>
                <p:nvPr/>
              </p:nvSpPr>
              <p:spPr>
                <a:xfrm>
                  <a:off x="3448183" y="1719784"/>
                  <a:ext cx="2311488" cy="503380"/>
                </a:xfrm>
                <a:prstGeom prst="rect">
                  <a:avLst/>
                </a:prstGeom>
                <a:noFill/>
              </p:spPr>
              <p:txBody>
                <a:bodyPr wrap="square" lIns="0" tIns="0" rIns="0" bIns="0" rtlCol="0" anchor="b">
                  <a:spAutoFit/>
                </a:bodyPr>
                <a:lstStyle/>
                <a:p>
                  <a:pPr lvl="0" algn="ctr">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5 Production </a:t>
                  </a:r>
                  <a:r>
                    <a:rPr lang="en-US" sz="900" dirty="0">
                      <a:solidFill>
                        <a:prstClr val="black"/>
                      </a:solidFill>
                    </a:rPr>
                    <a:t>Blocks</a:t>
                  </a:r>
                </a:p>
                <a:p>
                  <a:pPr lvl="0" algn="ctr">
                    <a:defRPr/>
                  </a:pPr>
                  <a:r>
                    <a:rPr lang="en-US" sz="900" dirty="0">
                      <a:solidFill>
                        <a:prstClr val="black"/>
                      </a:solidFill>
                    </a:rPr>
                    <a:t>(8,000 / 10.000 / 12,000 lit reactors)</a:t>
                  </a:r>
                </a:p>
                <a:p>
                  <a:pPr lvl="0" algn="ctr">
                    <a:defRPr/>
                  </a:pPr>
                  <a:r>
                    <a:rPr lang="en-US" sz="900" dirty="0">
                      <a:solidFill>
                        <a:prstClr val="black"/>
                      </a:solidFill>
                    </a:rPr>
                    <a:t>Small Kilo Plant + Quality Control</a:t>
                  </a:r>
                  <a:endParaRPr kumimoji="0" lang="en-US" sz="900" b="0" i="0" u="none" strike="noStrike" kern="1200" cap="none" spc="0" normalizeH="0" baseline="0" noProof="0" dirty="0">
                    <a:ln>
                      <a:noFill/>
                    </a:ln>
                    <a:solidFill>
                      <a:prstClr val="black"/>
                    </a:solidFill>
                    <a:effectLst/>
                    <a:uLnTx/>
                    <a:uFillTx/>
                    <a:latin typeface="Segoe UI"/>
                    <a:ea typeface="+mn-ea"/>
                    <a:cs typeface="+mn-cs"/>
                  </a:endParaRPr>
                </a:p>
              </p:txBody>
            </p:sp>
            <p:cxnSp>
              <p:nvCxnSpPr>
                <p:cNvPr id="140" name="Straight Connector 139">
                  <a:extLst>
                    <a:ext uri="{FF2B5EF4-FFF2-40B4-BE49-F238E27FC236}">
                      <a16:creationId xmlns:a16="http://schemas.microsoft.com/office/drawing/2014/main" id="{10D8F8AD-64CD-4355-96CD-D763CC854C7A}"/>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9F1037D9-B13E-482C-82FE-532505ED1D00}"/>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32" name="Group 131">
                <a:extLst>
                  <a:ext uri="{FF2B5EF4-FFF2-40B4-BE49-F238E27FC236}">
                    <a16:creationId xmlns:a16="http://schemas.microsoft.com/office/drawing/2014/main" id="{2EF0B153-B91F-4017-9DC8-4734E23755B4}"/>
                  </a:ext>
                </a:extLst>
              </p:cNvPr>
              <p:cNvGrpSpPr/>
              <p:nvPr/>
            </p:nvGrpSpPr>
            <p:grpSpPr>
              <a:xfrm>
                <a:off x="8799870" y="1719784"/>
                <a:ext cx="2553928" cy="675403"/>
                <a:chOff x="936158" y="1719784"/>
                <a:chExt cx="2553928" cy="675403"/>
              </a:xfrm>
            </p:grpSpPr>
            <p:sp>
              <p:nvSpPr>
                <p:cNvPr id="133" name="TextBox 132">
                  <a:extLst>
                    <a:ext uri="{FF2B5EF4-FFF2-40B4-BE49-F238E27FC236}">
                      <a16:creationId xmlns:a16="http://schemas.microsoft.com/office/drawing/2014/main" id="{10ADE0FE-1A09-4C02-9922-8FC8367E8F3C}"/>
                    </a:ext>
                  </a:extLst>
                </p:cNvPr>
                <p:cNvSpPr txBox="1"/>
                <p:nvPr/>
              </p:nvSpPr>
              <p:spPr>
                <a:xfrm>
                  <a:off x="936158" y="1719784"/>
                  <a:ext cx="2553928" cy="503380"/>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6 Production Blocks,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Microbiology / ADL / QC Laboratories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Various Utilities</a:t>
                  </a:r>
                </a:p>
              </p:txBody>
            </p:sp>
            <p:cxnSp>
              <p:nvCxnSpPr>
                <p:cNvPr id="134" name="Straight Connector 133">
                  <a:extLst>
                    <a:ext uri="{FF2B5EF4-FFF2-40B4-BE49-F238E27FC236}">
                      <a16:creationId xmlns:a16="http://schemas.microsoft.com/office/drawing/2014/main" id="{05C44CF7-005F-4CCC-B941-B0DF4672FF48}"/>
                    </a:ext>
                  </a:extLst>
                </p:cNvPr>
                <p:cNvCxnSpPr>
                  <a:cxnSpLocks/>
                  <a:endCxn id="135"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E03E46AA-E437-46F4-AE6D-9D8921283CCF}"/>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59" name="Group 158">
              <a:extLst>
                <a:ext uri="{FF2B5EF4-FFF2-40B4-BE49-F238E27FC236}">
                  <a16:creationId xmlns:a16="http://schemas.microsoft.com/office/drawing/2014/main" id="{EE47A1F7-2CA8-4C2B-8203-5EED9B7C3A2E}"/>
                </a:ext>
              </a:extLst>
            </p:cNvPr>
            <p:cNvGrpSpPr/>
            <p:nvPr/>
          </p:nvGrpSpPr>
          <p:grpSpPr>
            <a:xfrm>
              <a:off x="838198" y="3832268"/>
              <a:ext cx="10515600" cy="280491"/>
              <a:chOff x="838198" y="2055369"/>
              <a:chExt cx="10515600" cy="339818"/>
            </a:xfrm>
          </p:grpSpPr>
          <p:cxnSp>
            <p:nvCxnSpPr>
              <p:cNvPr id="160" name="Straight Connector 159">
                <a:extLst>
                  <a:ext uri="{FF2B5EF4-FFF2-40B4-BE49-F238E27FC236}">
                    <a16:creationId xmlns:a16="http://schemas.microsoft.com/office/drawing/2014/main" id="{5633C6F4-E8A9-41CB-87BC-733D8720BFC0}"/>
                  </a:ext>
                </a:extLst>
              </p:cNvPr>
              <p:cNvCxnSpPr>
                <a:cxnSpLocks/>
              </p:cNvCxnSpPr>
              <p:nvPr/>
            </p:nvCxnSpPr>
            <p:spPr>
              <a:xfrm>
                <a:off x="838200" y="2320412"/>
                <a:ext cx="105155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EAC75D61-9235-45CF-AB4A-748A6466E972}"/>
                  </a:ext>
                </a:extLst>
              </p:cNvPr>
              <p:cNvGrpSpPr/>
              <p:nvPr/>
            </p:nvGrpSpPr>
            <p:grpSpPr>
              <a:xfrm>
                <a:off x="838198" y="2055369"/>
                <a:ext cx="2575619" cy="339818"/>
                <a:chOff x="838198" y="2055369"/>
                <a:chExt cx="2575619" cy="339818"/>
              </a:xfrm>
            </p:grpSpPr>
            <p:sp>
              <p:nvSpPr>
                <p:cNvPr id="173" name="TextBox 172">
                  <a:extLst>
                    <a:ext uri="{FF2B5EF4-FFF2-40B4-BE49-F238E27FC236}">
                      <a16:creationId xmlns:a16="http://schemas.microsoft.com/office/drawing/2014/main" id="{ABEE021D-0F21-433F-878D-3E9464DE21B4}"/>
                    </a:ext>
                  </a:extLst>
                </p:cNvPr>
                <p:cNvSpPr txBox="1"/>
                <p:nvPr/>
              </p:nvSpPr>
              <p:spPr>
                <a:xfrm>
                  <a:off x="838198" y="2055369"/>
                  <a:ext cx="2138200" cy="167793"/>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Segoe UI"/>
                      <a:ea typeface="+mn-ea"/>
                      <a:cs typeface="+mn-cs"/>
                    </a:rPr>
                    <a:t>300+ </a:t>
                  </a:r>
                  <a:r>
                    <a:rPr kumimoji="0" lang="en-US" sz="900" b="0" i="0" u="none" strike="noStrike" kern="1200" cap="none" spc="0" normalizeH="0" baseline="0" noProof="0" dirty="0">
                      <a:ln>
                        <a:noFill/>
                      </a:ln>
                      <a:solidFill>
                        <a:prstClr val="black"/>
                      </a:solidFill>
                      <a:effectLst/>
                      <a:uLnTx/>
                      <a:uFillTx/>
                      <a:latin typeface="Segoe UI"/>
                      <a:ea typeface="+mn-ea"/>
                      <a:cs typeface="+mn-cs"/>
                    </a:rPr>
                    <a:t>KL Reaction Capacity</a:t>
                  </a:r>
                </a:p>
              </p:txBody>
            </p:sp>
            <p:cxnSp>
              <p:nvCxnSpPr>
                <p:cNvPr id="174" name="Straight Connector 173">
                  <a:extLst>
                    <a:ext uri="{FF2B5EF4-FFF2-40B4-BE49-F238E27FC236}">
                      <a16:creationId xmlns:a16="http://schemas.microsoft.com/office/drawing/2014/main" id="{25146CD8-74DD-4B65-9BC5-23288E8B422E}"/>
                    </a:ext>
                  </a:extLst>
                </p:cNvPr>
                <p:cNvCxnSpPr>
                  <a:cxnSpLocks/>
                  <a:endCxn id="175" idx="2"/>
                </p:cNvCxnSpPr>
                <p:nvPr/>
              </p:nvCxnSpPr>
              <p:spPr>
                <a:xfrm flipV="1">
                  <a:off x="838198" y="2310580"/>
                  <a:ext cx="2436697" cy="9831"/>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75" name="Oval 174">
                  <a:extLst>
                    <a:ext uri="{FF2B5EF4-FFF2-40B4-BE49-F238E27FC236}">
                      <a16:creationId xmlns:a16="http://schemas.microsoft.com/office/drawing/2014/main" id="{1471BACE-D075-4AE9-ACCA-7BCCCE861FB6}"/>
                    </a:ext>
                  </a:extLst>
                </p:cNvPr>
                <p:cNvSpPr/>
                <p:nvPr/>
              </p:nvSpPr>
              <p:spPr>
                <a:xfrm>
                  <a:off x="3274895" y="2225972"/>
                  <a:ext cx="138922"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62" name="Group 161">
                <a:extLst>
                  <a:ext uri="{FF2B5EF4-FFF2-40B4-BE49-F238E27FC236}">
                    <a16:creationId xmlns:a16="http://schemas.microsoft.com/office/drawing/2014/main" id="{FBCDD394-FF68-433D-A650-F594D072BC53}"/>
                  </a:ext>
                </a:extLst>
              </p:cNvPr>
              <p:cNvGrpSpPr/>
              <p:nvPr/>
            </p:nvGrpSpPr>
            <p:grpSpPr>
              <a:xfrm>
                <a:off x="3569317" y="2055369"/>
                <a:ext cx="5062728" cy="339818"/>
                <a:chOff x="838198" y="2055369"/>
                <a:chExt cx="5062728" cy="339818"/>
              </a:xfrm>
            </p:grpSpPr>
            <p:sp>
              <p:nvSpPr>
                <p:cNvPr id="167" name="TextBox 166">
                  <a:extLst>
                    <a:ext uri="{FF2B5EF4-FFF2-40B4-BE49-F238E27FC236}">
                      <a16:creationId xmlns:a16="http://schemas.microsoft.com/office/drawing/2014/main" id="{8BF3EA0B-566F-4D7C-877D-15BBE13AC4C2}"/>
                    </a:ext>
                  </a:extLst>
                </p:cNvPr>
                <p:cNvSpPr txBox="1"/>
                <p:nvPr/>
              </p:nvSpPr>
              <p:spPr>
                <a:xfrm>
                  <a:off x="838198" y="2055369"/>
                  <a:ext cx="2311488" cy="16779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Segoe UI"/>
                      <a:ea typeface="+mn-ea"/>
                      <a:cs typeface="+mn-cs"/>
                    </a:rPr>
                    <a:t>2100+ KL </a:t>
                  </a:r>
                  <a:r>
                    <a:rPr kumimoji="0" lang="en-US" sz="900" b="0" i="0" u="none" strike="noStrike" kern="1200" cap="none" spc="0" normalizeH="0" baseline="0" noProof="0" dirty="0">
                      <a:ln>
                        <a:noFill/>
                      </a:ln>
                      <a:solidFill>
                        <a:prstClr val="black"/>
                      </a:solidFill>
                      <a:effectLst/>
                      <a:uLnTx/>
                      <a:uFillTx/>
                      <a:latin typeface="Segoe UI"/>
                      <a:ea typeface="+mn-ea"/>
                      <a:cs typeface="+mn-cs"/>
                    </a:rPr>
                    <a:t>Reaction Capacity</a:t>
                  </a:r>
                </a:p>
              </p:txBody>
            </p:sp>
            <p:cxnSp>
              <p:nvCxnSpPr>
                <p:cNvPr id="168" name="Straight Connector 167">
                  <a:extLst>
                    <a:ext uri="{FF2B5EF4-FFF2-40B4-BE49-F238E27FC236}">
                      <a16:creationId xmlns:a16="http://schemas.microsoft.com/office/drawing/2014/main" id="{2E6C627C-6306-435D-8328-C1D8B87D4BF2}"/>
                    </a:ext>
                  </a:extLst>
                </p:cNvPr>
                <p:cNvCxnSpPr>
                  <a:cxnSpLocks/>
                </p:cNvCxnSpPr>
                <p:nvPr/>
              </p:nvCxnSpPr>
              <p:spPr>
                <a:xfrm flipV="1">
                  <a:off x="857113" y="2320707"/>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8E81B6B6-537C-4D47-BCE8-BEB6D7858EC3}"/>
                    </a:ext>
                  </a:extLst>
                </p:cNvPr>
                <p:cNvSpPr/>
                <p:nvPr/>
              </p:nvSpPr>
              <p:spPr>
                <a:xfrm>
                  <a:off x="3152019" y="2225972"/>
                  <a:ext cx="138922"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sp>
              <p:nvSpPr>
                <p:cNvPr id="170" name="TextBox 169">
                  <a:extLst>
                    <a:ext uri="{FF2B5EF4-FFF2-40B4-BE49-F238E27FC236}">
                      <a16:creationId xmlns:a16="http://schemas.microsoft.com/office/drawing/2014/main" id="{46541529-4B0A-4577-99D2-560744DDCA77}"/>
                    </a:ext>
                  </a:extLst>
                </p:cNvPr>
                <p:cNvSpPr txBox="1"/>
                <p:nvPr/>
              </p:nvSpPr>
              <p:spPr>
                <a:xfrm>
                  <a:off x="3448183" y="2055369"/>
                  <a:ext cx="2311488" cy="16779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Segoe UI"/>
                      <a:ea typeface="+mn-ea"/>
                      <a:cs typeface="+mn-cs"/>
                    </a:rPr>
                    <a:t>~500 KL </a:t>
                  </a:r>
                  <a:r>
                    <a:rPr kumimoji="0" lang="en-US" sz="900" b="0" i="0" u="none" strike="noStrike" kern="1200" cap="none" spc="0" normalizeH="0" baseline="0" noProof="0" dirty="0">
                      <a:ln>
                        <a:noFill/>
                      </a:ln>
                      <a:solidFill>
                        <a:prstClr val="black"/>
                      </a:solidFill>
                      <a:effectLst/>
                      <a:uLnTx/>
                      <a:uFillTx/>
                      <a:latin typeface="Segoe UI"/>
                      <a:ea typeface="+mn-ea"/>
                      <a:cs typeface="+mn-cs"/>
                    </a:rPr>
                    <a:t>Reaction Capacity</a:t>
                  </a:r>
                </a:p>
              </p:txBody>
            </p:sp>
            <p:cxnSp>
              <p:nvCxnSpPr>
                <p:cNvPr id="171" name="Straight Connector 170">
                  <a:extLst>
                    <a:ext uri="{FF2B5EF4-FFF2-40B4-BE49-F238E27FC236}">
                      <a16:creationId xmlns:a16="http://schemas.microsoft.com/office/drawing/2014/main" id="{7DFE2B63-E17D-4911-A853-B1B4D0D7633D}"/>
                    </a:ext>
                  </a:extLst>
                </p:cNvPr>
                <p:cNvCxnSpPr>
                  <a:cxnSpLocks/>
                </p:cNvCxnSpPr>
                <p:nvPr/>
              </p:nvCxnSpPr>
              <p:spPr>
                <a:xfrm flipV="1">
                  <a:off x="3467098" y="2320707"/>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72" name="Oval 171">
                  <a:extLst>
                    <a:ext uri="{FF2B5EF4-FFF2-40B4-BE49-F238E27FC236}">
                      <a16:creationId xmlns:a16="http://schemas.microsoft.com/office/drawing/2014/main" id="{01049A3C-934D-4C0A-9744-1D036C9A7753}"/>
                    </a:ext>
                  </a:extLst>
                </p:cNvPr>
                <p:cNvSpPr/>
                <p:nvPr/>
              </p:nvSpPr>
              <p:spPr>
                <a:xfrm>
                  <a:off x="5762004" y="2225972"/>
                  <a:ext cx="138922" cy="169215"/>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63" name="Group 162">
                <a:extLst>
                  <a:ext uri="{FF2B5EF4-FFF2-40B4-BE49-F238E27FC236}">
                    <a16:creationId xmlns:a16="http://schemas.microsoft.com/office/drawing/2014/main" id="{1842EFCF-9780-4DBA-AB3E-2A2F14A5ECBC}"/>
                  </a:ext>
                </a:extLst>
              </p:cNvPr>
              <p:cNvGrpSpPr/>
              <p:nvPr/>
            </p:nvGrpSpPr>
            <p:grpSpPr>
              <a:xfrm>
                <a:off x="8799870" y="2055369"/>
                <a:ext cx="2553928" cy="339818"/>
                <a:chOff x="936158" y="2055369"/>
                <a:chExt cx="2553928" cy="339818"/>
              </a:xfrm>
            </p:grpSpPr>
            <p:sp>
              <p:nvSpPr>
                <p:cNvPr id="164" name="TextBox 163">
                  <a:extLst>
                    <a:ext uri="{FF2B5EF4-FFF2-40B4-BE49-F238E27FC236}">
                      <a16:creationId xmlns:a16="http://schemas.microsoft.com/office/drawing/2014/main" id="{B7F5013A-53F1-413F-A6AA-62541F46DBE6}"/>
                    </a:ext>
                  </a:extLst>
                </p:cNvPr>
                <p:cNvSpPr txBox="1"/>
                <p:nvPr/>
              </p:nvSpPr>
              <p:spPr>
                <a:xfrm>
                  <a:off x="936158" y="2055369"/>
                  <a:ext cx="2553928" cy="16779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a:ea typeface="+mn-ea"/>
                      <a:cs typeface="+mn-cs"/>
                    </a:rPr>
                    <a:t>To be Decided</a:t>
                  </a:r>
                </a:p>
              </p:txBody>
            </p:sp>
            <p:cxnSp>
              <p:nvCxnSpPr>
                <p:cNvPr id="165" name="Straight Connector 164">
                  <a:extLst>
                    <a:ext uri="{FF2B5EF4-FFF2-40B4-BE49-F238E27FC236}">
                      <a16:creationId xmlns:a16="http://schemas.microsoft.com/office/drawing/2014/main" id="{0DE27D44-7FC5-4312-B3DF-6E4901872935}"/>
                    </a:ext>
                  </a:extLst>
                </p:cNvPr>
                <p:cNvCxnSpPr>
                  <a:cxnSpLocks/>
                  <a:endCxn id="166" idx="2"/>
                </p:cNvCxnSpPr>
                <p:nvPr/>
              </p:nvCxnSpPr>
              <p:spPr>
                <a:xfrm flipV="1">
                  <a:off x="960280" y="2310580"/>
                  <a:ext cx="2338736" cy="9436"/>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8DA3FBEC-2EE9-4CD8-8519-D8C233F57DAB}"/>
                    </a:ext>
                  </a:extLst>
                </p:cNvPr>
                <p:cNvSpPr/>
                <p:nvPr/>
              </p:nvSpPr>
              <p:spPr>
                <a:xfrm>
                  <a:off x="3299016" y="2225972"/>
                  <a:ext cx="138922" cy="169215"/>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176" name="Group 175">
              <a:extLst>
                <a:ext uri="{FF2B5EF4-FFF2-40B4-BE49-F238E27FC236}">
                  <a16:creationId xmlns:a16="http://schemas.microsoft.com/office/drawing/2014/main" id="{8E1DF3C2-6C83-4FA8-8205-3034FC352581}"/>
                </a:ext>
              </a:extLst>
            </p:cNvPr>
            <p:cNvGrpSpPr/>
            <p:nvPr/>
          </p:nvGrpSpPr>
          <p:grpSpPr>
            <a:xfrm>
              <a:off x="838198" y="4193351"/>
              <a:ext cx="10515600" cy="443841"/>
              <a:chOff x="838198" y="2111988"/>
              <a:chExt cx="10515600" cy="537726"/>
            </a:xfrm>
          </p:grpSpPr>
          <p:grpSp>
            <p:nvGrpSpPr>
              <p:cNvPr id="178" name="Group 177">
                <a:extLst>
                  <a:ext uri="{FF2B5EF4-FFF2-40B4-BE49-F238E27FC236}">
                    <a16:creationId xmlns:a16="http://schemas.microsoft.com/office/drawing/2014/main" id="{CE8134FA-D716-4575-A233-8100B17C6978}"/>
                  </a:ext>
                </a:extLst>
              </p:cNvPr>
              <p:cNvGrpSpPr/>
              <p:nvPr/>
            </p:nvGrpSpPr>
            <p:grpSpPr>
              <a:xfrm>
                <a:off x="838198" y="2111993"/>
                <a:ext cx="2575619" cy="537682"/>
                <a:chOff x="838198" y="2111993"/>
                <a:chExt cx="2575619" cy="537682"/>
              </a:xfrm>
            </p:grpSpPr>
            <p:sp>
              <p:nvSpPr>
                <p:cNvPr id="190" name="TextBox 189">
                  <a:extLst>
                    <a:ext uri="{FF2B5EF4-FFF2-40B4-BE49-F238E27FC236}">
                      <a16:creationId xmlns:a16="http://schemas.microsoft.com/office/drawing/2014/main" id="{A89BDB00-9000-4EF9-8C31-B5F82286D6B6}"/>
                    </a:ext>
                  </a:extLst>
                </p:cNvPr>
                <p:cNvSpPr txBox="1"/>
                <p:nvPr/>
              </p:nvSpPr>
              <p:spPr>
                <a:xfrm>
                  <a:off x="838198" y="2111993"/>
                  <a:ext cx="2138200" cy="298302"/>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Operating Since 2008</a:t>
                  </a:r>
                </a:p>
              </p:txBody>
            </p:sp>
            <p:cxnSp>
              <p:nvCxnSpPr>
                <p:cNvPr id="191" name="Straight Connector 190">
                  <a:extLst>
                    <a:ext uri="{FF2B5EF4-FFF2-40B4-BE49-F238E27FC236}">
                      <a16:creationId xmlns:a16="http://schemas.microsoft.com/office/drawing/2014/main" id="{6045E244-CE0B-4410-BB90-CA63BE80EFB1}"/>
                    </a:ext>
                  </a:extLst>
                </p:cNvPr>
                <p:cNvCxnSpPr>
                  <a:endCxn id="192" idx="2"/>
                </p:cNvCxnSpPr>
                <p:nvPr/>
              </p:nvCxnSpPr>
              <p:spPr>
                <a:xfrm flipV="1">
                  <a:off x="838198" y="2565073"/>
                  <a:ext cx="2436697" cy="9832"/>
                </a:xfrm>
                <a:prstGeom prst="line">
                  <a:avLst/>
                </a:prstGeom>
                <a:ln w="66675" cap="rnd">
                  <a:solidFill>
                    <a:schemeClr val="accent5"/>
                  </a:solidFill>
                  <a:round/>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03253D28-791E-4D22-91B4-B5C1CC94B277}"/>
                    </a:ext>
                  </a:extLst>
                </p:cNvPr>
                <p:cNvSpPr/>
                <p:nvPr/>
              </p:nvSpPr>
              <p:spPr>
                <a:xfrm>
                  <a:off x="3274895" y="2480461"/>
                  <a:ext cx="138922" cy="169214"/>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79" name="Group 178">
                <a:extLst>
                  <a:ext uri="{FF2B5EF4-FFF2-40B4-BE49-F238E27FC236}">
                    <a16:creationId xmlns:a16="http://schemas.microsoft.com/office/drawing/2014/main" id="{D8382711-E38A-41A3-83AA-FFC2ACCC2949}"/>
                  </a:ext>
                </a:extLst>
              </p:cNvPr>
              <p:cNvGrpSpPr/>
              <p:nvPr/>
            </p:nvGrpSpPr>
            <p:grpSpPr>
              <a:xfrm>
                <a:off x="3569317" y="2111988"/>
                <a:ext cx="5062728" cy="537726"/>
                <a:chOff x="838198" y="2111988"/>
                <a:chExt cx="5062728" cy="537726"/>
              </a:xfrm>
            </p:grpSpPr>
            <p:sp>
              <p:nvSpPr>
                <p:cNvPr id="184" name="TextBox 183">
                  <a:extLst>
                    <a:ext uri="{FF2B5EF4-FFF2-40B4-BE49-F238E27FC236}">
                      <a16:creationId xmlns:a16="http://schemas.microsoft.com/office/drawing/2014/main" id="{8A2304AD-CD9D-4B25-8C8B-C0AC44945B1F}"/>
                    </a:ext>
                  </a:extLst>
                </p:cNvPr>
                <p:cNvSpPr txBox="1"/>
                <p:nvPr/>
              </p:nvSpPr>
              <p:spPr>
                <a:xfrm>
                  <a:off x="838198" y="2111988"/>
                  <a:ext cx="2311488" cy="298304"/>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BB425">
                          <a:lumMod val="75000"/>
                        </a:srgbClr>
                      </a:solidFill>
                      <a:effectLst/>
                      <a:uLnTx/>
                      <a:uFillTx/>
                      <a:latin typeface="Segoe UI"/>
                      <a:ea typeface="+mn-ea"/>
                      <a:cs typeface="+mn-cs"/>
                    </a:rPr>
                    <a:t>33% capacity in 2025</a:t>
                  </a:r>
                </a:p>
              </p:txBody>
            </p:sp>
            <p:cxnSp>
              <p:nvCxnSpPr>
                <p:cNvPr id="185" name="Straight Connector 184">
                  <a:extLst>
                    <a:ext uri="{FF2B5EF4-FFF2-40B4-BE49-F238E27FC236}">
                      <a16:creationId xmlns:a16="http://schemas.microsoft.com/office/drawing/2014/main" id="{12508882-25F9-430D-B212-1CA2D4A4B495}"/>
                    </a:ext>
                  </a:extLst>
                </p:cNvPr>
                <p:cNvCxnSpPr>
                  <a:cxnSpLocks/>
                </p:cNvCxnSpPr>
                <p:nvPr/>
              </p:nvCxnSpPr>
              <p:spPr>
                <a:xfrm flipV="1">
                  <a:off x="857113" y="2575194"/>
                  <a:ext cx="2363649" cy="9537"/>
                </a:xfrm>
                <a:prstGeom prst="line">
                  <a:avLst/>
                </a:prstGeom>
                <a:ln w="66675"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2423B538-49BA-4904-8CFA-19D590D6C9C4}"/>
                    </a:ext>
                  </a:extLst>
                </p:cNvPr>
                <p:cNvSpPr/>
                <p:nvPr/>
              </p:nvSpPr>
              <p:spPr>
                <a:xfrm>
                  <a:off x="3152019" y="2480497"/>
                  <a:ext cx="138922" cy="169217"/>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sp>
              <p:nvSpPr>
                <p:cNvPr id="187" name="TextBox 186">
                  <a:extLst>
                    <a:ext uri="{FF2B5EF4-FFF2-40B4-BE49-F238E27FC236}">
                      <a16:creationId xmlns:a16="http://schemas.microsoft.com/office/drawing/2014/main" id="{85374439-D7E5-4615-97C0-A06CBE419974}"/>
                    </a:ext>
                  </a:extLst>
                </p:cNvPr>
                <p:cNvSpPr txBox="1"/>
                <p:nvPr/>
              </p:nvSpPr>
              <p:spPr>
                <a:xfrm>
                  <a:off x="3448183" y="2112022"/>
                  <a:ext cx="2311488" cy="298304"/>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Segoe UI"/>
                      <a:ea typeface="+mn-ea"/>
                      <a:cs typeface="+mn-cs"/>
                    </a:rPr>
                    <a:t>40% capacity in 2025</a:t>
                  </a:r>
                </a:p>
              </p:txBody>
            </p:sp>
            <p:cxnSp>
              <p:nvCxnSpPr>
                <p:cNvPr id="188" name="Straight Connector 187">
                  <a:extLst>
                    <a:ext uri="{FF2B5EF4-FFF2-40B4-BE49-F238E27FC236}">
                      <a16:creationId xmlns:a16="http://schemas.microsoft.com/office/drawing/2014/main" id="{14DA8978-0D37-4992-81AB-D9383C053004}"/>
                    </a:ext>
                  </a:extLst>
                </p:cNvPr>
                <p:cNvCxnSpPr>
                  <a:cxnSpLocks/>
                </p:cNvCxnSpPr>
                <p:nvPr/>
              </p:nvCxnSpPr>
              <p:spPr>
                <a:xfrm flipV="1">
                  <a:off x="3467098" y="2575221"/>
                  <a:ext cx="2363649" cy="9537"/>
                </a:xfrm>
                <a:prstGeom prst="line">
                  <a:avLst/>
                </a:prstGeom>
                <a:ln w="66675" cap="rnd">
                  <a:solidFill>
                    <a:srgbClr val="ACCF59"/>
                  </a:solidFill>
                  <a:round/>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84AE10C7-54D5-4E52-B93F-158CC1E55791}"/>
                    </a:ext>
                  </a:extLst>
                </p:cNvPr>
                <p:cNvSpPr/>
                <p:nvPr/>
              </p:nvSpPr>
              <p:spPr>
                <a:xfrm>
                  <a:off x="5762004" y="2480491"/>
                  <a:ext cx="138922" cy="169214"/>
                </a:xfrm>
                <a:prstGeom prst="ellipse">
                  <a:avLst/>
                </a:prstGeom>
                <a:solidFill>
                  <a:schemeClr val="bg1"/>
                </a:solidFill>
                <a:ln w="53975">
                  <a:solidFill>
                    <a:srgbClr val="ACCF5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80" name="Group 179">
                <a:extLst>
                  <a:ext uri="{FF2B5EF4-FFF2-40B4-BE49-F238E27FC236}">
                    <a16:creationId xmlns:a16="http://schemas.microsoft.com/office/drawing/2014/main" id="{19437D4B-3917-489A-A0BF-6F9F143BAD66}"/>
                  </a:ext>
                </a:extLst>
              </p:cNvPr>
              <p:cNvGrpSpPr/>
              <p:nvPr/>
            </p:nvGrpSpPr>
            <p:grpSpPr>
              <a:xfrm>
                <a:off x="8799870" y="2112014"/>
                <a:ext cx="2553928" cy="537699"/>
                <a:chOff x="936158" y="2112014"/>
                <a:chExt cx="2553928" cy="537699"/>
              </a:xfrm>
            </p:grpSpPr>
            <p:sp>
              <p:nvSpPr>
                <p:cNvPr id="181" name="TextBox 180">
                  <a:extLst>
                    <a:ext uri="{FF2B5EF4-FFF2-40B4-BE49-F238E27FC236}">
                      <a16:creationId xmlns:a16="http://schemas.microsoft.com/office/drawing/2014/main" id="{21C46E8D-A974-40C4-93F2-5756F9DB79C5}"/>
                    </a:ext>
                  </a:extLst>
                </p:cNvPr>
                <p:cNvSpPr txBox="1"/>
                <p:nvPr/>
              </p:nvSpPr>
              <p:spPr>
                <a:xfrm>
                  <a:off x="936158" y="2112014"/>
                  <a:ext cx="2553928" cy="298303"/>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AFB9">
                          <a:lumMod val="75000"/>
                        </a:srgbClr>
                      </a:solidFill>
                      <a:effectLst/>
                      <a:uLnTx/>
                      <a:uFillTx/>
                      <a:latin typeface="Segoe UI"/>
                      <a:ea typeface="+mn-ea"/>
                      <a:cs typeface="+mn-cs"/>
                    </a:rPr>
                    <a:t>2027</a:t>
                  </a:r>
                </a:p>
              </p:txBody>
            </p:sp>
            <p:cxnSp>
              <p:nvCxnSpPr>
                <p:cNvPr id="182" name="Straight Connector 181">
                  <a:extLst>
                    <a:ext uri="{FF2B5EF4-FFF2-40B4-BE49-F238E27FC236}">
                      <a16:creationId xmlns:a16="http://schemas.microsoft.com/office/drawing/2014/main" id="{153F5861-7EBF-472D-AE60-991B5C4B9082}"/>
                    </a:ext>
                  </a:extLst>
                </p:cNvPr>
                <p:cNvCxnSpPr>
                  <a:cxnSpLocks/>
                  <a:endCxn id="183" idx="2"/>
                </p:cNvCxnSpPr>
                <p:nvPr/>
              </p:nvCxnSpPr>
              <p:spPr>
                <a:xfrm flipV="1">
                  <a:off x="960280" y="2565093"/>
                  <a:ext cx="2338736" cy="9437"/>
                </a:xfrm>
                <a:prstGeom prst="line">
                  <a:avLst/>
                </a:prstGeom>
                <a:ln w="66675" cap="rnd">
                  <a:solidFill>
                    <a:srgbClr val="00AFB9"/>
                  </a:solidFill>
                  <a:round/>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id="{E9DE53E1-73A0-4DCE-B989-6878D43D1731}"/>
                    </a:ext>
                  </a:extLst>
                </p:cNvPr>
                <p:cNvSpPr/>
                <p:nvPr/>
              </p:nvSpPr>
              <p:spPr>
                <a:xfrm>
                  <a:off x="3299016" y="2480493"/>
                  <a:ext cx="138922" cy="169220"/>
                </a:xfrm>
                <a:prstGeom prst="ellipse">
                  <a:avLst/>
                </a:prstGeom>
                <a:solidFill>
                  <a:schemeClr val="bg1"/>
                </a:solidFill>
                <a:ln w="53975">
                  <a:solidFill>
                    <a:srgbClr val="00AFB9"/>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grpSp>
        </p:grpSp>
      </p:grpSp>
    </p:spTree>
    <p:extLst>
      <p:ext uri="{BB962C8B-B14F-4D97-AF65-F5344CB8AC3E}">
        <p14:creationId xmlns:p14="http://schemas.microsoft.com/office/powerpoint/2010/main" val="1065172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25167"/>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lvl="0">
              <a:defRPr/>
            </a:pPr>
            <a:r>
              <a:rPr lang="en-US" dirty="0">
                <a:solidFill>
                  <a:prstClr val="white"/>
                </a:solidFill>
              </a:rPr>
              <a:t>Copyright © 2005-2024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0" cy="535412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j-ea"/>
                <a:cs typeface="+mj-cs"/>
              </a:rPr>
              <a:t>Inventys –</a:t>
            </a:r>
            <a:r>
              <a:rPr kumimoji="0" lang="en-US" sz="2400" b="1" i="0" u="none" strike="noStrike" kern="1200" cap="none" spc="0" normalizeH="0" baseline="0" noProof="0" dirty="0">
                <a:ln>
                  <a:noFill/>
                </a:ln>
                <a:solidFill>
                  <a:srgbClr val="FBB425"/>
                </a:solidFill>
                <a:effectLst/>
                <a:uLnTx/>
                <a:uFillTx/>
                <a:latin typeface="Segoe UI"/>
                <a:ea typeface="+mj-ea"/>
                <a:cs typeface="+mj-cs"/>
              </a:rPr>
              <a:t> IP Protection</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222177" y="4690773"/>
            <a:ext cx="10259670" cy="6921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76938" y="3335183"/>
            <a:ext cx="1036821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4F31F68-732E-4A7B-B286-4DEE08372E7A}"/>
              </a:ext>
            </a:extLst>
          </p:cNvPr>
          <p:cNvGrpSpPr/>
          <p:nvPr/>
        </p:nvGrpSpPr>
        <p:grpSpPr>
          <a:xfrm>
            <a:off x="681902" y="686975"/>
            <a:ext cx="11104626" cy="1046440"/>
            <a:chOff x="681902" y="686975"/>
            <a:chExt cx="11104626" cy="1046440"/>
          </a:xfrm>
        </p:grpSpPr>
        <p:sp>
          <p:nvSpPr>
            <p:cNvPr id="7" name="TextBox 6">
              <a:extLst>
                <a:ext uri="{FF2B5EF4-FFF2-40B4-BE49-F238E27FC236}">
                  <a16:creationId xmlns:a16="http://schemas.microsoft.com/office/drawing/2014/main" id="{1AA23D24-D288-41AA-8A77-68B80CB5A3F6}"/>
                </a:ext>
              </a:extLst>
            </p:cNvPr>
            <p:cNvSpPr txBox="1"/>
            <p:nvPr/>
          </p:nvSpPr>
          <p:spPr>
            <a:xfrm>
              <a:off x="1020716" y="686975"/>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Culture</a:t>
              </a:r>
            </a:p>
            <a:p>
              <a:pPr marL="800100" marR="0" lvl="1"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Sensitization</a:t>
              </a:r>
            </a:p>
            <a:p>
              <a:pPr marL="800100" marR="0" lvl="1"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Discipline </a:t>
              </a:r>
            </a:p>
            <a:p>
              <a:pPr marL="800100" marR="0" lvl="1" indent="-34290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Training </a:t>
              </a:r>
              <a:endParaRPr kumimoji="0" lang="en-US" sz="3200" i="0" u="none" strike="noStrike" kern="1200" cap="none" spc="0" normalizeH="0" baseline="0" noProof="0" dirty="0">
                <a:ln>
                  <a:noFill/>
                </a:ln>
                <a:solidFill>
                  <a:prstClr val="black"/>
                </a:solidFill>
                <a:effectLst/>
                <a:uLnTx/>
                <a:uFillTx/>
                <a:latin typeface="Segoe UI"/>
                <a:ea typeface="+mn-ea"/>
                <a:cs typeface="+mn-cs"/>
              </a:endParaRPr>
            </a:p>
          </p:txBody>
        </p:sp>
        <p:sp>
          <p:nvSpPr>
            <p:cNvPr id="25" name="Oval 24">
              <a:extLst>
                <a:ext uri="{FF2B5EF4-FFF2-40B4-BE49-F238E27FC236}">
                  <a16:creationId xmlns:a16="http://schemas.microsoft.com/office/drawing/2014/main" id="{204983A2-B919-4E27-B694-522D0466787A}"/>
                </a:ext>
              </a:extLst>
            </p:cNvPr>
            <p:cNvSpPr/>
            <p:nvPr/>
          </p:nvSpPr>
          <p:spPr>
            <a:xfrm>
              <a:off x="681902" y="693021"/>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5BB28C9C-D7DB-4ABA-8CC3-3ED7C6A7AE9D}"/>
              </a:ext>
            </a:extLst>
          </p:cNvPr>
          <p:cNvGrpSpPr/>
          <p:nvPr/>
        </p:nvGrpSpPr>
        <p:grpSpPr>
          <a:xfrm>
            <a:off x="663878" y="2072612"/>
            <a:ext cx="11122650" cy="1107996"/>
            <a:chOff x="663878" y="1896673"/>
            <a:chExt cx="11122650" cy="1107996"/>
          </a:xfrm>
        </p:grpSpPr>
        <p:sp>
          <p:nvSpPr>
            <p:cNvPr id="62" name="Oval 61">
              <a:extLst>
                <a:ext uri="{FF2B5EF4-FFF2-40B4-BE49-F238E27FC236}">
                  <a16:creationId xmlns:a16="http://schemas.microsoft.com/office/drawing/2014/main" id="{8F3C5D35-114C-4749-B963-0DCF58C4195A}"/>
                </a:ext>
              </a:extLst>
            </p:cNvPr>
            <p:cNvSpPr/>
            <p:nvPr/>
          </p:nvSpPr>
          <p:spPr>
            <a:xfrm>
              <a:off x="663878" y="1956584"/>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020716" y="1896673"/>
              <a:ext cx="10765812"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IT infrastructure</a:t>
              </a:r>
            </a:p>
            <a:p>
              <a:pPr marL="628650" lvl="1" indent="-171450">
                <a:buFont typeface="Arial" panose="020B0604020202020204" pitchFamily="34" charset="0"/>
                <a:buChar char="•"/>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Thin Clients -- </a:t>
              </a:r>
              <a:r>
                <a:rPr lang="en-US" sz="1600" dirty="0">
                  <a:solidFill>
                    <a:prstClr val="white"/>
                  </a:solidFill>
                </a:rPr>
                <a:t>USB </a:t>
              </a:r>
              <a:r>
                <a:rPr lang="en-US" sz="2000" dirty="0">
                  <a:solidFill>
                    <a:srgbClr val="FF0000"/>
                  </a:solidFill>
                </a:rPr>
                <a:t>x</a:t>
              </a:r>
              <a:endParaRPr lang="en-US" sz="1600" dirty="0">
                <a:solidFill>
                  <a:srgbClr val="FF0000"/>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eMails &amp; Printing Regulation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Modified Cellphones on site </a:t>
              </a: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113637" y="1887990"/>
            <a:ext cx="10240162" cy="30047"/>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F8FFA6C-AEC7-4E4C-BB11-16C2E3AD204C}"/>
              </a:ext>
            </a:extLst>
          </p:cNvPr>
          <p:cNvGrpSpPr/>
          <p:nvPr/>
        </p:nvGrpSpPr>
        <p:grpSpPr>
          <a:xfrm>
            <a:off x="694681" y="4914558"/>
            <a:ext cx="11113639" cy="1046440"/>
            <a:chOff x="694681" y="4819131"/>
            <a:chExt cx="11113639" cy="1046440"/>
          </a:xfrm>
        </p:grpSpPr>
        <p:sp>
          <p:nvSpPr>
            <p:cNvPr id="45" name="Oval 44">
              <a:extLst>
                <a:ext uri="{FF2B5EF4-FFF2-40B4-BE49-F238E27FC236}">
                  <a16:creationId xmlns:a16="http://schemas.microsoft.com/office/drawing/2014/main" id="{C8346E20-54C8-4479-8197-1362267FE1F0}"/>
                </a:ext>
              </a:extLst>
            </p:cNvPr>
            <p:cNvSpPr/>
            <p:nvPr/>
          </p:nvSpPr>
          <p:spPr>
            <a:xfrm>
              <a:off x="694681" y="4868427"/>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702915C3-F3BC-42C2-AD1B-5D719462F0B5}"/>
                </a:ext>
              </a:extLst>
            </p:cNvPr>
            <p:cNvSpPr txBox="1"/>
            <p:nvPr/>
          </p:nvSpPr>
          <p:spPr>
            <a:xfrm>
              <a:off x="1042508" y="4819131"/>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Legal Measures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Strong Confidentiality Agreements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Project &amp; Product Specific Agreements </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Rea</a:t>
              </a:r>
              <a:r>
                <a:rPr lang="en-US" sz="1600" dirty="0" err="1">
                  <a:solidFill>
                    <a:prstClr val="white"/>
                  </a:solidFill>
                  <a:latin typeface="Segoe UI"/>
                </a:rPr>
                <a:t>dy</a:t>
              </a:r>
              <a:r>
                <a:rPr lang="en-US" sz="1600" dirty="0">
                  <a:solidFill>
                    <a:prstClr val="white"/>
                  </a:solidFill>
                  <a:latin typeface="Segoe UI"/>
                </a:rPr>
                <a:t> for aggressive pursuit </a:t>
              </a:r>
            </a:p>
          </p:txBody>
        </p:sp>
      </p:grpSp>
      <p:grpSp>
        <p:nvGrpSpPr>
          <p:cNvPr id="8" name="Group 7">
            <a:extLst>
              <a:ext uri="{FF2B5EF4-FFF2-40B4-BE49-F238E27FC236}">
                <a16:creationId xmlns:a16="http://schemas.microsoft.com/office/drawing/2014/main" id="{5E40B7E6-7515-4AFA-A1AD-0A1D561A6DA4}"/>
              </a:ext>
            </a:extLst>
          </p:cNvPr>
          <p:cNvGrpSpPr/>
          <p:nvPr/>
        </p:nvGrpSpPr>
        <p:grpSpPr>
          <a:xfrm>
            <a:off x="672889" y="3489758"/>
            <a:ext cx="11135431" cy="1046440"/>
            <a:chOff x="672889" y="3620238"/>
            <a:chExt cx="11135431" cy="1046440"/>
          </a:xfrm>
        </p:grpSpPr>
        <p:sp>
          <p:nvSpPr>
            <p:cNvPr id="28" name="TextBox 27">
              <a:extLst>
                <a:ext uri="{FF2B5EF4-FFF2-40B4-BE49-F238E27FC236}">
                  <a16:creationId xmlns:a16="http://schemas.microsoft.com/office/drawing/2014/main" id="{019F53AA-5E2B-46EC-8D9A-A3CB3638E77E}"/>
                </a:ext>
              </a:extLst>
            </p:cNvPr>
            <p:cNvSpPr txBox="1"/>
            <p:nvPr/>
          </p:nvSpPr>
          <p:spPr>
            <a:xfrm>
              <a:off x="1042508" y="3620238"/>
              <a:ext cx="10765812" cy="1046440"/>
            </a:xfrm>
            <a:prstGeom prst="rect">
              <a:avLst/>
            </a:prstGeom>
            <a:noFill/>
          </p:spPr>
          <p:txBody>
            <a:bodyPr wrap="square" lIns="0" tIns="0" rIns="0" bIns="0" rtlCol="0">
              <a:spAutoFit/>
            </a:bodyPr>
            <a:lstStyle/>
            <a:p>
              <a:pPr lvl="0">
                <a:defRPr/>
              </a:pPr>
              <a:r>
                <a:rPr lang="en-US" sz="2000" b="1" dirty="0">
                  <a:solidFill>
                    <a:prstClr val="white"/>
                  </a:solidFill>
                </a:rPr>
                <a:t>Protection of Key Identifiers</a:t>
              </a:r>
            </a:p>
            <a:p>
              <a:pPr marL="800100" lvl="1" indent="-342900">
                <a:buClr>
                  <a:prstClr val="white"/>
                </a:buClr>
                <a:buFont typeface="Arial" panose="020B0604020202020204" pitchFamily="34" charset="0"/>
                <a:buChar char="•"/>
                <a:defRPr/>
              </a:pPr>
              <a:r>
                <a:rPr lang="en-US" sz="1600" dirty="0">
                  <a:solidFill>
                    <a:prstClr val="white"/>
                  </a:solidFill>
                </a:rPr>
                <a:t>Encoding without Safety Compromises</a:t>
              </a:r>
            </a:p>
            <a:p>
              <a:pPr marL="800100" lvl="1" indent="-342900">
                <a:buClr>
                  <a:prstClr val="white"/>
                </a:buClr>
                <a:buFont typeface="Arial" panose="020B0604020202020204" pitchFamily="34" charset="0"/>
                <a:buChar char="•"/>
                <a:defRPr/>
              </a:pPr>
              <a:r>
                <a:rPr lang="en-US" sz="1600" dirty="0">
                  <a:solidFill>
                    <a:prstClr val="white"/>
                  </a:solidFill>
                </a:rPr>
                <a:t>Strictly Limited Exposure </a:t>
              </a:r>
            </a:p>
            <a:p>
              <a:pPr marL="800100" lvl="1" indent="-342900">
                <a:buClr>
                  <a:prstClr val="white"/>
                </a:buClr>
                <a:buFont typeface="Arial" panose="020B0604020202020204" pitchFamily="34" charset="0"/>
                <a:buChar char="•"/>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SDS SOPs etc. – </a:t>
              </a:r>
              <a:r>
                <a:rPr lang="en-US" sz="1600" dirty="0">
                  <a:solidFill>
                    <a:prstClr val="white"/>
                  </a:solidFill>
                  <a:latin typeface="Segoe UI"/>
                </a:rPr>
                <a:t>Recreated </a:t>
              </a:r>
            </a:p>
          </p:txBody>
        </p:sp>
        <p:sp>
          <p:nvSpPr>
            <p:cNvPr id="33" name="Oval 32">
              <a:extLst>
                <a:ext uri="{FF2B5EF4-FFF2-40B4-BE49-F238E27FC236}">
                  <a16:creationId xmlns:a16="http://schemas.microsoft.com/office/drawing/2014/main" id="{C81A1A3A-9D06-47B8-A7B4-A6C40C549A2C}"/>
                </a:ext>
              </a:extLst>
            </p:cNvPr>
            <p:cNvSpPr/>
            <p:nvPr/>
          </p:nvSpPr>
          <p:spPr>
            <a:xfrm>
              <a:off x="672889" y="3621280"/>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34" name="Straight Connector 33">
            <a:extLst>
              <a:ext uri="{FF2B5EF4-FFF2-40B4-BE49-F238E27FC236}">
                <a16:creationId xmlns:a16="http://schemas.microsoft.com/office/drawing/2014/main" id="{F491D4C5-3F3F-482A-9177-19A589313616}"/>
              </a:ext>
            </a:extLst>
          </p:cNvPr>
          <p:cNvCxnSpPr>
            <a:cxnSpLocks/>
          </p:cNvCxnSpPr>
          <p:nvPr/>
        </p:nvCxnSpPr>
        <p:spPr>
          <a:xfrm>
            <a:off x="1020716" y="6115574"/>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5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79638" y="-9438"/>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lvl="0">
              <a:defRPr/>
            </a:pPr>
            <a:r>
              <a:rPr lang="en-US" dirty="0">
                <a:solidFill>
                  <a:prstClr val="white"/>
                </a:solidFill>
              </a:rPr>
              <a:t>Copyright © 2005-2024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0" cy="535412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j-ea"/>
                <a:cs typeface="+mj-cs"/>
              </a:rPr>
              <a:t>Inventys –</a:t>
            </a:r>
            <a:r>
              <a:rPr kumimoji="0" lang="en-US" sz="2400" b="1" i="0" u="none" strike="noStrike" kern="1200" cap="none" spc="0" normalizeH="0" baseline="0" noProof="0" dirty="0">
                <a:ln>
                  <a:noFill/>
                </a:ln>
                <a:solidFill>
                  <a:srgbClr val="FBB425"/>
                </a:solidFill>
                <a:effectLst/>
                <a:uLnTx/>
                <a:uFillTx/>
                <a:latin typeface="Segoe UI"/>
                <a:ea typeface="+mj-ea"/>
                <a:cs typeface="+mj-cs"/>
              </a:rPr>
              <a:t> Quality</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271180" y="5177096"/>
            <a:ext cx="10259670" cy="6921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62640" y="3229673"/>
            <a:ext cx="1036821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121777A-B4C6-4C3C-A560-344F0248711D}"/>
              </a:ext>
            </a:extLst>
          </p:cNvPr>
          <p:cNvGrpSpPr/>
          <p:nvPr/>
        </p:nvGrpSpPr>
        <p:grpSpPr>
          <a:xfrm>
            <a:off x="681902" y="688082"/>
            <a:ext cx="11115522" cy="1261884"/>
            <a:chOff x="681902" y="688082"/>
            <a:chExt cx="11115522" cy="1261884"/>
          </a:xfrm>
        </p:grpSpPr>
        <p:sp>
          <p:nvSpPr>
            <p:cNvPr id="7" name="TextBox 6">
              <a:extLst>
                <a:ext uri="{FF2B5EF4-FFF2-40B4-BE49-F238E27FC236}">
                  <a16:creationId xmlns:a16="http://schemas.microsoft.com/office/drawing/2014/main" id="{1AA23D24-D288-41AA-8A77-68B80CB5A3F6}"/>
                </a:ext>
              </a:extLst>
            </p:cNvPr>
            <p:cNvSpPr txBox="1"/>
            <p:nvPr/>
          </p:nvSpPr>
          <p:spPr>
            <a:xfrm>
              <a:off x="1031612" y="688082"/>
              <a:ext cx="10765812" cy="126188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Accreditations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WHO GMP</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ISO 9001</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ISO 14001</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Segoe UI"/>
                  <a:ea typeface="+mn-ea"/>
                  <a:cs typeface="+mn-cs"/>
                </a:rPr>
                <a:t>ISO 45001</a:t>
              </a:r>
            </a:p>
          </p:txBody>
        </p:sp>
        <p:sp>
          <p:nvSpPr>
            <p:cNvPr id="25" name="Oval 24">
              <a:extLst>
                <a:ext uri="{FF2B5EF4-FFF2-40B4-BE49-F238E27FC236}">
                  <a16:creationId xmlns:a16="http://schemas.microsoft.com/office/drawing/2014/main" id="{204983A2-B919-4E27-B694-522D0466787A}"/>
                </a:ext>
              </a:extLst>
            </p:cNvPr>
            <p:cNvSpPr/>
            <p:nvPr/>
          </p:nvSpPr>
          <p:spPr>
            <a:xfrm>
              <a:off x="681902" y="728649"/>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87986D4D-95F9-45D6-B268-C3396F85953F}"/>
              </a:ext>
            </a:extLst>
          </p:cNvPr>
          <p:cNvGrpSpPr/>
          <p:nvPr/>
        </p:nvGrpSpPr>
        <p:grpSpPr>
          <a:xfrm>
            <a:off x="654865" y="2204208"/>
            <a:ext cx="11153455" cy="923330"/>
            <a:chOff x="654865" y="2023953"/>
            <a:chExt cx="11153455" cy="923330"/>
          </a:xfrm>
        </p:grpSpPr>
        <p:sp>
          <p:nvSpPr>
            <p:cNvPr id="62" name="Oval 61">
              <a:extLst>
                <a:ext uri="{FF2B5EF4-FFF2-40B4-BE49-F238E27FC236}">
                  <a16:creationId xmlns:a16="http://schemas.microsoft.com/office/drawing/2014/main" id="{8F3C5D35-114C-4749-B963-0DCF58C4195A}"/>
                </a:ext>
              </a:extLst>
            </p:cNvPr>
            <p:cNvSpPr/>
            <p:nvPr/>
          </p:nvSpPr>
          <p:spPr>
            <a:xfrm>
              <a:off x="654865" y="2062355"/>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042508" y="2023953"/>
              <a:ext cx="10765812"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Audits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Facility audited and approved by Govt Authorities, as well as by major Pharma / Crop Protection / Specialty Chemical innovator multinationals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Segoe UI"/>
                <a:ea typeface="+mn-ea"/>
                <a:cs typeface="+mn-cs"/>
              </a:endParaRP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162640" y="2052101"/>
            <a:ext cx="10357756" cy="49972"/>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5EFDD9A-9336-4E25-AC89-5423AE7F6CF6}"/>
              </a:ext>
            </a:extLst>
          </p:cNvPr>
          <p:cNvGrpSpPr/>
          <p:nvPr/>
        </p:nvGrpSpPr>
        <p:grpSpPr>
          <a:xfrm>
            <a:off x="681902" y="3331808"/>
            <a:ext cx="11126418" cy="1015663"/>
            <a:chOff x="681902" y="2953604"/>
            <a:chExt cx="11126418" cy="1015663"/>
          </a:xfrm>
        </p:grpSpPr>
        <p:sp>
          <p:nvSpPr>
            <p:cNvPr id="28" name="TextBox 27">
              <a:extLst>
                <a:ext uri="{FF2B5EF4-FFF2-40B4-BE49-F238E27FC236}">
                  <a16:creationId xmlns:a16="http://schemas.microsoft.com/office/drawing/2014/main" id="{019F53AA-5E2B-46EC-8D9A-A3CB3638E77E}"/>
                </a:ext>
              </a:extLst>
            </p:cNvPr>
            <p:cNvSpPr txBox="1"/>
            <p:nvPr/>
          </p:nvSpPr>
          <p:spPr>
            <a:xfrm>
              <a:off x="1042508" y="2953604"/>
              <a:ext cx="10765812" cy="101566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Quality by design</a:t>
              </a:r>
            </a:p>
            <a:p>
              <a:pPr marL="742950" marR="0" lvl="1"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Robust processes to ensure fail proof systems</a:t>
              </a:r>
              <a:endParaRPr kumimoji="0" lang="en-US" sz="1600" b="0" i="0" u="none" strike="noStrike" kern="1200" cap="none" spc="0" normalizeH="0" baseline="30000" noProof="0" dirty="0">
                <a:ln>
                  <a:noFill/>
                </a:ln>
                <a:solidFill>
                  <a:prstClr val="white"/>
                </a:solidFill>
                <a:effectLst/>
                <a:uLnTx/>
                <a:uFillTx/>
                <a:latin typeface="Segoe UI"/>
                <a:ea typeface="+mn-ea"/>
                <a:cs typeface="+mn-cs"/>
              </a:endParaRPr>
            </a:p>
            <a:p>
              <a:pPr marL="742950" marR="0" lvl="1"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Focus on complete life cycle from R&amp;D to production</a:t>
              </a:r>
            </a:p>
            <a:p>
              <a:pPr marL="742950" marR="0" lvl="1"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Testing and release of ALL batches including intermediates as well as in-process monitoring</a:t>
              </a:r>
              <a:endParaRPr kumimoji="0" lang="en-US" sz="1600" b="1" i="0" u="none" strike="noStrike" kern="1200" cap="none" spc="0" normalizeH="0" baseline="0" noProof="0" dirty="0">
                <a:ln>
                  <a:noFill/>
                </a:ln>
                <a:solidFill>
                  <a:prstClr val="black"/>
                </a:solidFill>
                <a:effectLst/>
                <a:uLnTx/>
                <a:uFillTx/>
                <a:latin typeface="Segoe UI"/>
                <a:ea typeface="+mn-ea"/>
                <a:cs typeface="+mn-cs"/>
              </a:endParaRPr>
            </a:p>
          </p:txBody>
        </p:sp>
        <p:sp>
          <p:nvSpPr>
            <p:cNvPr id="33" name="Oval 32">
              <a:extLst>
                <a:ext uri="{FF2B5EF4-FFF2-40B4-BE49-F238E27FC236}">
                  <a16:creationId xmlns:a16="http://schemas.microsoft.com/office/drawing/2014/main" id="{C81A1A3A-9D06-47B8-A7B4-A6C40C549A2C}"/>
                </a:ext>
              </a:extLst>
            </p:cNvPr>
            <p:cNvSpPr/>
            <p:nvPr/>
          </p:nvSpPr>
          <p:spPr>
            <a:xfrm>
              <a:off x="681902" y="2992948"/>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34" name="Straight Connector 33">
            <a:extLst>
              <a:ext uri="{FF2B5EF4-FFF2-40B4-BE49-F238E27FC236}">
                <a16:creationId xmlns:a16="http://schemas.microsoft.com/office/drawing/2014/main" id="{F491D4C5-3F3F-482A-9177-19A589313616}"/>
              </a:ext>
            </a:extLst>
          </p:cNvPr>
          <p:cNvCxnSpPr>
            <a:cxnSpLocks/>
          </p:cNvCxnSpPr>
          <p:nvPr/>
        </p:nvCxnSpPr>
        <p:spPr>
          <a:xfrm>
            <a:off x="1271180" y="6220014"/>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CD5D9CB-BAC1-4B50-8881-3C969F9AE09F}"/>
              </a:ext>
            </a:extLst>
          </p:cNvPr>
          <p:cNvGrpSpPr/>
          <p:nvPr/>
        </p:nvGrpSpPr>
        <p:grpSpPr>
          <a:xfrm>
            <a:off x="672889" y="4551741"/>
            <a:ext cx="11124535" cy="523220"/>
            <a:chOff x="672889" y="4018279"/>
            <a:chExt cx="11124535" cy="523220"/>
          </a:xfrm>
        </p:grpSpPr>
        <p:sp>
          <p:nvSpPr>
            <p:cNvPr id="29" name="TextBox 28">
              <a:extLst>
                <a:ext uri="{FF2B5EF4-FFF2-40B4-BE49-F238E27FC236}">
                  <a16:creationId xmlns:a16="http://schemas.microsoft.com/office/drawing/2014/main" id="{702915C3-F3BC-42C2-AD1B-5D719462F0B5}"/>
                </a:ext>
              </a:extLst>
            </p:cNvPr>
            <p:cNvSpPr txBox="1"/>
            <p:nvPr/>
          </p:nvSpPr>
          <p:spPr>
            <a:xfrm>
              <a:off x="1031612" y="4018279"/>
              <a:ext cx="10765812"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Automation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All key process (Heat &amp; Mass Transfer related) parameters including controlled additions - DCS controlled</a:t>
              </a:r>
              <a:endParaRPr kumimoji="0" lang="en-US" sz="1600" b="1" i="0" u="none" strike="noStrike" kern="1200" cap="none" spc="0" normalizeH="0" baseline="0" noProof="0" dirty="0">
                <a:ln>
                  <a:noFill/>
                </a:ln>
                <a:solidFill>
                  <a:prstClr val="white"/>
                </a:solidFill>
                <a:effectLst/>
                <a:uLnTx/>
                <a:uFillTx/>
                <a:latin typeface="Segoe UI"/>
                <a:ea typeface="+mn-ea"/>
                <a:cs typeface="+mn-cs"/>
              </a:endParaRPr>
            </a:p>
          </p:txBody>
        </p:sp>
        <p:sp>
          <p:nvSpPr>
            <p:cNvPr id="24" name="Oval 23">
              <a:extLst>
                <a:ext uri="{FF2B5EF4-FFF2-40B4-BE49-F238E27FC236}">
                  <a16:creationId xmlns:a16="http://schemas.microsoft.com/office/drawing/2014/main" id="{50EF1662-C8A6-4388-8735-EF0B337E2DD8}"/>
                </a:ext>
              </a:extLst>
            </p:cNvPr>
            <p:cNvSpPr/>
            <p:nvPr/>
          </p:nvSpPr>
          <p:spPr>
            <a:xfrm>
              <a:off x="672889" y="4067034"/>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0BCE9FB1-C19A-440D-9627-D635DC74350E}"/>
              </a:ext>
            </a:extLst>
          </p:cNvPr>
          <p:cNvGrpSpPr/>
          <p:nvPr/>
        </p:nvGrpSpPr>
        <p:grpSpPr>
          <a:xfrm>
            <a:off x="694681" y="5348441"/>
            <a:ext cx="11113639" cy="769441"/>
            <a:chOff x="694681" y="4825081"/>
            <a:chExt cx="11113639" cy="769441"/>
          </a:xfrm>
        </p:grpSpPr>
        <p:sp>
          <p:nvSpPr>
            <p:cNvPr id="45" name="Oval 44">
              <a:extLst>
                <a:ext uri="{FF2B5EF4-FFF2-40B4-BE49-F238E27FC236}">
                  <a16:creationId xmlns:a16="http://schemas.microsoft.com/office/drawing/2014/main" id="{C8346E20-54C8-4479-8197-1362267FE1F0}"/>
                </a:ext>
              </a:extLst>
            </p:cNvPr>
            <p:cNvSpPr/>
            <p:nvPr/>
          </p:nvSpPr>
          <p:spPr>
            <a:xfrm>
              <a:off x="694681" y="4868427"/>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CB835771-05F0-4972-9979-1C2E0A41C252}"/>
                </a:ext>
              </a:extLst>
            </p:cNvPr>
            <p:cNvSpPr txBox="1"/>
            <p:nvPr/>
          </p:nvSpPr>
          <p:spPr>
            <a:xfrm>
              <a:off x="1042508" y="4825081"/>
              <a:ext cx="10765812"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Segoe UI"/>
                  <a:ea typeface="+mn-ea"/>
                  <a:cs typeface="+mn-cs"/>
                </a:rPr>
                <a:t>Cross Contamination Prevented by Design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All liquid handling in closed loop, with isolation at entry point </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All solid handling in dedicated rooms / areas </a:t>
              </a:r>
              <a:endParaRPr kumimoji="0" lang="en-US" sz="1600" b="1"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23" name="Straight Connector 22">
            <a:extLst>
              <a:ext uri="{FF2B5EF4-FFF2-40B4-BE49-F238E27FC236}">
                <a16:creationId xmlns:a16="http://schemas.microsoft.com/office/drawing/2014/main" id="{1D7D3E53-9D3D-48C7-A660-670DA994E5E0}"/>
              </a:ext>
            </a:extLst>
          </p:cNvPr>
          <p:cNvCxnSpPr>
            <a:cxnSpLocks/>
          </p:cNvCxnSpPr>
          <p:nvPr/>
        </p:nvCxnSpPr>
        <p:spPr>
          <a:xfrm>
            <a:off x="1271180" y="4449606"/>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668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25167"/>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lvl="0">
              <a:defRPr/>
            </a:pPr>
            <a:r>
              <a:rPr lang="en-US" dirty="0">
                <a:solidFill>
                  <a:prstClr val="white"/>
                </a:solidFill>
              </a:rPr>
              <a:t>Copyright © 2005-2024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0" cy="5354129"/>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j-ea"/>
                <a:cs typeface="+mj-cs"/>
              </a:rPr>
              <a:t>Inventys – </a:t>
            </a:r>
            <a:r>
              <a:rPr kumimoji="0" lang="en-US" sz="2400" b="1" i="0" u="none" strike="noStrike" kern="1200" cap="none" spc="0" normalizeH="0" baseline="0" noProof="0" dirty="0">
                <a:ln>
                  <a:noFill/>
                </a:ln>
                <a:solidFill>
                  <a:srgbClr val="FBB425"/>
                </a:solidFill>
                <a:effectLst/>
                <a:uLnTx/>
                <a:uFillTx/>
                <a:latin typeface="Segoe UI"/>
                <a:ea typeface="+mj-ea"/>
                <a:cs typeface="+mj-cs"/>
              </a:rPr>
              <a:t>Environmental Care</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222177" y="4940616"/>
            <a:ext cx="10259670" cy="6921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13637" y="3551844"/>
            <a:ext cx="1036821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D8DAFC7-887D-4F68-B789-C5E1DB83B708}"/>
              </a:ext>
            </a:extLst>
          </p:cNvPr>
          <p:cNvGrpSpPr/>
          <p:nvPr/>
        </p:nvGrpSpPr>
        <p:grpSpPr>
          <a:xfrm>
            <a:off x="681902" y="625936"/>
            <a:ext cx="11115522" cy="1292662"/>
            <a:chOff x="681902" y="688082"/>
            <a:chExt cx="11115522" cy="1292662"/>
          </a:xfrm>
        </p:grpSpPr>
        <p:sp>
          <p:nvSpPr>
            <p:cNvPr id="7" name="TextBox 6">
              <a:extLst>
                <a:ext uri="{FF2B5EF4-FFF2-40B4-BE49-F238E27FC236}">
                  <a16:creationId xmlns:a16="http://schemas.microsoft.com/office/drawing/2014/main" id="{1AA23D24-D288-41AA-8A77-68B80CB5A3F6}"/>
                </a:ext>
              </a:extLst>
            </p:cNvPr>
            <p:cNvSpPr txBox="1"/>
            <p:nvPr/>
          </p:nvSpPr>
          <p:spPr>
            <a:xfrm>
              <a:off x="1031612" y="688082"/>
              <a:ext cx="10765812"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On-site Effluent Treatment Plant</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EACH Production plant has dedicated a preliminary effluent treatment section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Neutralization &amp; Aeration Ponds (COD/BOD reduced to &lt;250) &amp; MEEs</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Site 1 Discharge Permission    = 300 kL /day</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Sites 2 &amp; 3 Discharge Permission = 700 kL /day</a:t>
              </a:r>
              <a:endParaRPr kumimoji="0" lang="en-US" sz="1600" b="1" i="0" u="none" strike="noStrike" kern="1200" cap="none" spc="0" normalizeH="0" baseline="0" noProof="0" dirty="0">
                <a:ln>
                  <a:noFill/>
                </a:ln>
                <a:solidFill>
                  <a:prstClr val="black"/>
                </a:solidFill>
                <a:effectLst/>
                <a:uLnTx/>
                <a:uFillTx/>
                <a:latin typeface="Segoe UI"/>
                <a:ea typeface="+mn-ea"/>
                <a:cs typeface="+mn-cs"/>
              </a:endParaRPr>
            </a:p>
          </p:txBody>
        </p:sp>
        <p:sp>
          <p:nvSpPr>
            <p:cNvPr id="25" name="Oval 24">
              <a:extLst>
                <a:ext uri="{FF2B5EF4-FFF2-40B4-BE49-F238E27FC236}">
                  <a16:creationId xmlns:a16="http://schemas.microsoft.com/office/drawing/2014/main" id="{204983A2-B919-4E27-B694-522D0466787A}"/>
                </a:ext>
              </a:extLst>
            </p:cNvPr>
            <p:cNvSpPr/>
            <p:nvPr/>
          </p:nvSpPr>
          <p:spPr>
            <a:xfrm>
              <a:off x="681902" y="693021"/>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2" name="Group 1">
            <a:extLst>
              <a:ext uri="{FF2B5EF4-FFF2-40B4-BE49-F238E27FC236}">
                <a16:creationId xmlns:a16="http://schemas.microsoft.com/office/drawing/2014/main" id="{327AF1B7-7569-47B4-8546-BCD52E37EBC1}"/>
              </a:ext>
            </a:extLst>
          </p:cNvPr>
          <p:cNvGrpSpPr/>
          <p:nvPr/>
        </p:nvGrpSpPr>
        <p:grpSpPr>
          <a:xfrm>
            <a:off x="654865" y="2334238"/>
            <a:ext cx="11153455" cy="1046440"/>
            <a:chOff x="654865" y="2665240"/>
            <a:chExt cx="11153455" cy="1046440"/>
          </a:xfrm>
        </p:grpSpPr>
        <p:sp>
          <p:nvSpPr>
            <p:cNvPr id="62" name="Oval 61">
              <a:extLst>
                <a:ext uri="{FF2B5EF4-FFF2-40B4-BE49-F238E27FC236}">
                  <a16:creationId xmlns:a16="http://schemas.microsoft.com/office/drawing/2014/main" id="{8F3C5D35-114C-4749-B963-0DCF58C4195A}"/>
                </a:ext>
              </a:extLst>
            </p:cNvPr>
            <p:cNvSpPr/>
            <p:nvPr/>
          </p:nvSpPr>
          <p:spPr>
            <a:xfrm>
              <a:off x="654865" y="2703642"/>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042508" y="2665240"/>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Solvent Recovery</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COMPLETELY performed internally -- No external agency is involved</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EACH Production plant buildings has dedicated a solvent recovery section</a:t>
              </a:r>
            </a:p>
            <a:p>
              <a:pPr marL="1085850" marR="0" lvl="2" indent="-171450" algn="l" defTabSz="914400" rtl="0" eaLnBrk="1" fontAlgn="auto" latinLnBrk="0" hangingPunct="1">
                <a:lnSpc>
                  <a:spcPct val="100000"/>
                </a:lnSpc>
                <a:spcBef>
                  <a:spcPts val="0"/>
                </a:spcBef>
                <a:spcAft>
                  <a:spcPts val="0"/>
                </a:spcAft>
                <a:buClr>
                  <a:prstClr val="white"/>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14 distillation columns on site 1</a:t>
              </a:r>
              <a:endParaRPr kumimoji="0" lang="en-US" sz="1600" b="1" i="0" u="none" strike="noStrike" kern="1200" cap="none" spc="0" normalizeH="0" baseline="0" noProof="0" dirty="0">
                <a:ln>
                  <a:noFill/>
                </a:ln>
                <a:solidFill>
                  <a:prstClr val="black"/>
                </a:solidFill>
                <a:effectLst/>
                <a:uLnTx/>
                <a:uFillTx/>
                <a:latin typeface="Segoe UI"/>
                <a:ea typeface="+mn-ea"/>
                <a:cs typeface="+mn-cs"/>
              </a:endParaRP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042508" y="2089764"/>
            <a:ext cx="10262801" cy="73308"/>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4788BF4-C4B3-4C65-9D53-A29DD24DB5A1}"/>
              </a:ext>
            </a:extLst>
          </p:cNvPr>
          <p:cNvGrpSpPr/>
          <p:nvPr/>
        </p:nvGrpSpPr>
        <p:grpSpPr>
          <a:xfrm>
            <a:off x="685803" y="5180992"/>
            <a:ext cx="11131395" cy="861774"/>
            <a:chOff x="685803" y="5032834"/>
            <a:chExt cx="11131395" cy="861774"/>
          </a:xfrm>
        </p:grpSpPr>
        <p:sp>
          <p:nvSpPr>
            <p:cNvPr id="45" name="Oval 44">
              <a:extLst>
                <a:ext uri="{FF2B5EF4-FFF2-40B4-BE49-F238E27FC236}">
                  <a16:creationId xmlns:a16="http://schemas.microsoft.com/office/drawing/2014/main" id="{C8346E20-54C8-4479-8197-1362267FE1F0}"/>
                </a:ext>
              </a:extLst>
            </p:cNvPr>
            <p:cNvSpPr/>
            <p:nvPr/>
          </p:nvSpPr>
          <p:spPr>
            <a:xfrm>
              <a:off x="685803" y="5064374"/>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Segoe UI"/>
                <a:ea typeface="+mn-ea"/>
                <a:cs typeface="+mn-cs"/>
              </a:endParaRPr>
            </a:p>
          </p:txBody>
        </p:sp>
        <p:sp>
          <p:nvSpPr>
            <p:cNvPr id="29" name="TextBox 28">
              <a:extLst>
                <a:ext uri="{FF2B5EF4-FFF2-40B4-BE49-F238E27FC236}">
                  <a16:creationId xmlns:a16="http://schemas.microsoft.com/office/drawing/2014/main" id="{702915C3-F3BC-42C2-AD1B-5D719462F0B5}"/>
                </a:ext>
              </a:extLst>
            </p:cNvPr>
            <p:cNvSpPr txBox="1"/>
            <p:nvPr/>
          </p:nvSpPr>
          <p:spPr>
            <a:xfrm>
              <a:off x="1051386" y="5032834"/>
              <a:ext cx="10765812"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n-ea"/>
                  <a:cs typeface="+mn-cs"/>
                </a:rPr>
                <a:t>Effluent Treatment – Process Development</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Dedicated laboratory for effluent treatment technology development</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IN" sz="1600" b="0" i="0" u="none" strike="noStrike" kern="1200" cap="none" spc="0" normalizeH="0" baseline="0" noProof="0" dirty="0">
                  <a:ln>
                    <a:noFill/>
                  </a:ln>
                  <a:solidFill>
                    <a:prstClr val="white"/>
                  </a:solidFill>
                  <a:effectLst/>
                  <a:uLnTx/>
                  <a:uFillTx/>
                  <a:latin typeface="Segoe UI"/>
                  <a:ea typeface="+mn-ea"/>
                  <a:cs typeface="+mn-cs"/>
                </a:rPr>
                <a:t>Focus of continuous improvement and adoption of new technologies</a:t>
              </a: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cxnSp>
        <p:nvCxnSpPr>
          <p:cNvPr id="34" name="Straight Connector 33">
            <a:extLst>
              <a:ext uri="{FF2B5EF4-FFF2-40B4-BE49-F238E27FC236}">
                <a16:creationId xmlns:a16="http://schemas.microsoft.com/office/drawing/2014/main" id="{F491D4C5-3F3F-482A-9177-19A589313616}"/>
              </a:ext>
            </a:extLst>
          </p:cNvPr>
          <p:cNvCxnSpPr>
            <a:cxnSpLocks/>
          </p:cNvCxnSpPr>
          <p:nvPr/>
        </p:nvCxnSpPr>
        <p:spPr>
          <a:xfrm>
            <a:off x="1222177" y="6213930"/>
            <a:ext cx="10259670"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1BC9C3C-95C3-42CF-998A-A225FD436721}"/>
              </a:ext>
            </a:extLst>
          </p:cNvPr>
          <p:cNvGrpSpPr/>
          <p:nvPr/>
        </p:nvGrpSpPr>
        <p:grpSpPr>
          <a:xfrm>
            <a:off x="672889" y="3723010"/>
            <a:ext cx="11135431" cy="1046440"/>
            <a:chOff x="672889" y="3774661"/>
            <a:chExt cx="11135431" cy="1046440"/>
          </a:xfrm>
        </p:grpSpPr>
        <p:sp>
          <p:nvSpPr>
            <p:cNvPr id="24" name="TextBox 23">
              <a:extLst>
                <a:ext uri="{FF2B5EF4-FFF2-40B4-BE49-F238E27FC236}">
                  <a16:creationId xmlns:a16="http://schemas.microsoft.com/office/drawing/2014/main" id="{03D0E336-E764-4DAF-9FB2-BD482DCB5FFD}"/>
                </a:ext>
              </a:extLst>
            </p:cNvPr>
            <p:cNvSpPr txBox="1"/>
            <p:nvPr/>
          </p:nvSpPr>
          <p:spPr>
            <a:xfrm>
              <a:off x="1042508" y="3774661"/>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Butibori MIDC - Effluent Treatment Infrastructure</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Common Effluent Treatment Plant (CETP) -- Well-operated – 20+ years unblemished record</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Common Incinerator</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Common Landfill(s)</a:t>
              </a:r>
              <a:endParaRPr kumimoji="0" lang="en-US" sz="3200" b="1" i="0" u="none" strike="noStrike" kern="1200" cap="none" spc="0" normalizeH="0" baseline="0" noProof="0" dirty="0">
                <a:ln>
                  <a:noFill/>
                </a:ln>
                <a:solidFill>
                  <a:prstClr val="black"/>
                </a:solidFill>
                <a:effectLst/>
                <a:uLnTx/>
                <a:uFillTx/>
                <a:latin typeface="Segoe UI"/>
                <a:ea typeface="+mn-ea"/>
                <a:cs typeface="+mn-cs"/>
              </a:endParaRPr>
            </a:p>
          </p:txBody>
        </p:sp>
        <p:sp>
          <p:nvSpPr>
            <p:cNvPr id="26" name="Oval 25">
              <a:extLst>
                <a:ext uri="{FF2B5EF4-FFF2-40B4-BE49-F238E27FC236}">
                  <a16:creationId xmlns:a16="http://schemas.microsoft.com/office/drawing/2014/main" id="{33E9BDD4-BB9C-4520-9EC8-F44767B3A89F}"/>
                </a:ext>
              </a:extLst>
            </p:cNvPr>
            <p:cNvSpPr/>
            <p:nvPr/>
          </p:nvSpPr>
          <p:spPr>
            <a:xfrm>
              <a:off x="672889" y="3811296"/>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237696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0"/>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pPr lvl="0">
              <a:defRPr/>
            </a:pPr>
            <a:r>
              <a:rPr lang="en-US" dirty="0">
                <a:solidFill>
                  <a:prstClr val="white"/>
                </a:solidFill>
              </a:rPr>
              <a:t>Copyright © 2005-2024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4420452" y="1028839"/>
            <a:ext cx="0" cy="5829161"/>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2A84463-7F14-4824-BA9A-B8270CE9E154}"/>
              </a:ext>
            </a:extLst>
          </p:cNvPr>
          <p:cNvGrpSpPr/>
          <p:nvPr/>
        </p:nvGrpSpPr>
        <p:grpSpPr>
          <a:xfrm>
            <a:off x="4335843" y="954959"/>
            <a:ext cx="7243785" cy="1075320"/>
            <a:chOff x="867892" y="1541783"/>
            <a:chExt cx="6459154" cy="1075320"/>
          </a:xfrm>
        </p:grpSpPr>
        <p:sp>
          <p:nvSpPr>
            <p:cNvPr id="7" name="TextBox 6">
              <a:extLst>
                <a:ext uri="{FF2B5EF4-FFF2-40B4-BE49-F238E27FC236}">
                  <a16:creationId xmlns:a16="http://schemas.microsoft.com/office/drawing/2014/main" id="{1AA23D24-D288-41AA-8A77-68B80CB5A3F6}"/>
                </a:ext>
              </a:extLst>
            </p:cNvPr>
            <p:cNvSpPr txBox="1"/>
            <p:nvPr/>
          </p:nvSpPr>
          <p:spPr>
            <a:xfrm>
              <a:off x="1308099" y="1541783"/>
              <a:ext cx="601894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Demonstrated Track Record of Sustainable Reliable and Safe Practices</a:t>
              </a:r>
            </a:p>
          </p:txBody>
        </p:sp>
        <p:sp>
          <p:nvSpPr>
            <p:cNvPr id="8" name="TextBox 7">
              <a:extLst>
                <a:ext uri="{FF2B5EF4-FFF2-40B4-BE49-F238E27FC236}">
                  <a16:creationId xmlns:a16="http://schemas.microsoft.com/office/drawing/2014/main" id="{E66C8E8C-B483-4196-9F1A-54C15D5C59DF}"/>
                </a:ext>
              </a:extLst>
            </p:cNvPr>
            <p:cNvSpPr txBox="1"/>
            <p:nvPr/>
          </p:nvSpPr>
          <p:spPr>
            <a:xfrm>
              <a:off x="1308099" y="1878439"/>
              <a:ext cx="5890682" cy="738664"/>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11+ years of highly </a:t>
              </a:r>
              <a:r>
                <a:rPr kumimoji="0" lang="en-US" sz="1600" b="0" i="0" u="none" strike="noStrike" kern="1200" cap="none" spc="0" normalizeH="0" baseline="0" noProof="0" dirty="0">
                  <a:ln>
                    <a:noFill/>
                  </a:ln>
                  <a:solidFill>
                    <a:srgbClr val="ACCF59"/>
                  </a:solidFill>
                  <a:effectLst/>
                  <a:uLnTx/>
                  <a:uFillTx/>
                  <a:latin typeface="Segoe UI"/>
                  <a:ea typeface="+mn-ea"/>
                  <a:cs typeface="+mn-cs"/>
                </a:rPr>
                <a:t>sustainable</a:t>
              </a:r>
              <a:r>
                <a:rPr kumimoji="0" lang="en-US" sz="1600" b="0" i="0" u="none" strike="noStrike" kern="1200" cap="none" spc="0" normalizeH="0" baseline="0" noProof="0" dirty="0">
                  <a:ln>
                    <a:noFill/>
                  </a:ln>
                  <a:solidFill>
                    <a:prstClr val="white"/>
                  </a:solidFill>
                  <a:effectLst/>
                  <a:uLnTx/>
                  <a:uFillTx/>
                  <a:latin typeface="Segoe UI"/>
                  <a:ea typeface="+mn-ea"/>
                  <a:cs typeface="+mn-cs"/>
                </a:rPr>
                <a:t> practices </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15+ years of consistently high-quality </a:t>
              </a:r>
              <a:r>
                <a:rPr kumimoji="0" lang="en-US" sz="1600" b="0" i="0" u="none" strike="noStrike" kern="1200" cap="none" spc="0" normalizeH="0" baseline="0" noProof="0" dirty="0">
                  <a:ln>
                    <a:noFill/>
                  </a:ln>
                  <a:solidFill>
                    <a:srgbClr val="ACCF59"/>
                  </a:solidFill>
                  <a:effectLst/>
                  <a:uLnTx/>
                  <a:uFillTx/>
                  <a:latin typeface="Segoe UI"/>
                  <a:ea typeface="+mn-ea"/>
                  <a:cs typeface="+mn-cs"/>
                </a:rPr>
                <a:t>reliable</a:t>
              </a:r>
              <a:r>
                <a:rPr kumimoji="0" lang="en-US" sz="1600" b="0" i="0" u="none" strike="noStrike" kern="1200" cap="none" spc="0" normalizeH="0" baseline="0" noProof="0" dirty="0">
                  <a:ln>
                    <a:noFill/>
                  </a:ln>
                  <a:solidFill>
                    <a:prstClr val="white"/>
                  </a:solidFill>
                  <a:effectLst/>
                  <a:uLnTx/>
                  <a:uFillTx/>
                  <a:latin typeface="Segoe UI"/>
                  <a:ea typeface="+mn-ea"/>
                  <a:cs typeface="+mn-cs"/>
                </a:rPr>
                <a:t> supply &amp; </a:t>
              </a:r>
              <a:r>
                <a:rPr kumimoji="0" lang="en-US" sz="1600" b="0" i="0" u="none" strike="noStrike" kern="1200" cap="none" spc="0" normalizeH="0" baseline="0" noProof="0" dirty="0">
                  <a:ln>
                    <a:noFill/>
                  </a:ln>
                  <a:solidFill>
                    <a:srgbClr val="ACCF59"/>
                  </a:solidFill>
                  <a:effectLst/>
                  <a:uLnTx/>
                  <a:uFillTx/>
                  <a:latin typeface="Segoe UI"/>
                  <a:ea typeface="+mn-ea"/>
                  <a:cs typeface="+mn-cs"/>
                </a:rPr>
                <a:t>safe</a:t>
              </a:r>
              <a:r>
                <a:rPr kumimoji="0" lang="en-US" sz="1600" b="0" i="0" u="none" strike="noStrike" kern="1200" cap="none" spc="0" normalizeH="0" baseline="0" noProof="0" dirty="0">
                  <a:ln>
                    <a:noFill/>
                  </a:ln>
                  <a:solidFill>
                    <a:prstClr val="white"/>
                  </a:solidFill>
                  <a:effectLst/>
                  <a:uLnTx/>
                  <a:uFillTx/>
                  <a:latin typeface="Segoe UI"/>
                  <a:ea typeface="+mn-ea"/>
                  <a:cs typeface="+mn-cs"/>
                </a:rPr>
                <a:t> practices</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Debt Free</a:t>
              </a:r>
              <a:endParaRPr kumimoji="0" lang="en-US" sz="1400" b="0" i="0" u="none" strike="noStrike" kern="1200" cap="none" spc="0" normalizeH="0" baseline="0" noProof="0" dirty="0">
                <a:ln>
                  <a:noFill/>
                </a:ln>
                <a:solidFill>
                  <a:srgbClr val="ACCF59"/>
                </a:solidFill>
                <a:effectLst/>
                <a:uLnTx/>
                <a:uFillTx/>
                <a:latin typeface="Segoe UI"/>
                <a:ea typeface="+mn-ea"/>
                <a:cs typeface="+mn-cs"/>
              </a:endParaRPr>
            </a:p>
          </p:txBody>
        </p:sp>
        <p:sp>
          <p:nvSpPr>
            <p:cNvPr id="10" name="Oval 9">
              <a:extLst>
                <a:ext uri="{FF2B5EF4-FFF2-40B4-BE49-F238E27FC236}">
                  <a16:creationId xmlns:a16="http://schemas.microsoft.com/office/drawing/2014/main" id="{E344F890-7517-4D0A-AE27-7DB4002C84FB}"/>
                </a:ext>
              </a:extLst>
            </p:cNvPr>
            <p:cNvSpPr/>
            <p:nvPr/>
          </p:nvSpPr>
          <p:spPr>
            <a:xfrm>
              <a:off x="867892" y="1595674"/>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1" name="Group 20">
            <a:extLst>
              <a:ext uri="{FF2B5EF4-FFF2-40B4-BE49-F238E27FC236}">
                <a16:creationId xmlns:a16="http://schemas.microsoft.com/office/drawing/2014/main" id="{701499E8-E80A-A000-5E62-256BD3010830}"/>
              </a:ext>
            </a:extLst>
          </p:cNvPr>
          <p:cNvGrpSpPr/>
          <p:nvPr/>
        </p:nvGrpSpPr>
        <p:grpSpPr>
          <a:xfrm>
            <a:off x="4335843" y="2277846"/>
            <a:ext cx="6894651" cy="1075321"/>
            <a:chOff x="867892" y="1541783"/>
            <a:chExt cx="4756156" cy="1075321"/>
          </a:xfrm>
        </p:grpSpPr>
        <p:sp>
          <p:nvSpPr>
            <p:cNvPr id="22" name="TextBox 21">
              <a:extLst>
                <a:ext uri="{FF2B5EF4-FFF2-40B4-BE49-F238E27FC236}">
                  <a16:creationId xmlns:a16="http://schemas.microsoft.com/office/drawing/2014/main" id="{E6FE02BE-FBEE-1D06-01A3-311ADFD1D75E}"/>
                </a:ext>
              </a:extLst>
            </p:cNvPr>
            <p:cNvSpPr txBox="1"/>
            <p:nvPr/>
          </p:nvSpPr>
          <p:spPr>
            <a:xfrm>
              <a:off x="1308100" y="1541783"/>
              <a:ext cx="431594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Large State-of-the-Art automated production capacity </a:t>
              </a:r>
            </a:p>
          </p:txBody>
        </p:sp>
        <p:sp>
          <p:nvSpPr>
            <p:cNvPr id="36" name="TextBox 35">
              <a:extLst>
                <a:ext uri="{FF2B5EF4-FFF2-40B4-BE49-F238E27FC236}">
                  <a16:creationId xmlns:a16="http://schemas.microsoft.com/office/drawing/2014/main" id="{D9A8E3F9-2557-2C3B-1232-CFD85253756B}"/>
                </a:ext>
              </a:extLst>
            </p:cNvPr>
            <p:cNvSpPr txBox="1"/>
            <p:nvPr/>
          </p:nvSpPr>
          <p:spPr>
            <a:xfrm>
              <a:off x="1308100" y="1878440"/>
              <a:ext cx="4001320" cy="738664"/>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~3,000,000 Lit</a:t>
              </a:r>
              <a:r>
                <a:rPr kumimoji="0" lang="en-US" sz="1600" b="0" i="0" u="none" strike="noStrike" kern="1200" cap="none" spc="0" normalizeH="0" baseline="0" noProof="0" dirty="0">
                  <a:ln>
                    <a:noFill/>
                  </a:ln>
                  <a:solidFill>
                    <a:prstClr val="white"/>
                  </a:solidFill>
                  <a:effectLst/>
                  <a:uLnTx/>
                  <a:uFillTx/>
                  <a:latin typeface="Segoe UI"/>
                  <a:ea typeface="+mn-ea"/>
                  <a:cs typeface="+mn-cs"/>
                </a:rPr>
                <a:t> of reaction capacity (2024-2027)</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Top 10</a:t>
              </a:r>
              <a:r>
                <a:rPr kumimoji="0" lang="en-US" sz="1600" b="0" i="0" u="none" strike="noStrike" kern="1200" cap="none" spc="0" normalizeH="0" baseline="0" noProof="0" dirty="0">
                  <a:ln>
                    <a:noFill/>
                  </a:ln>
                  <a:solidFill>
                    <a:prstClr val="white"/>
                  </a:solidFill>
                  <a:effectLst/>
                  <a:uLnTx/>
                  <a:uFillTx/>
                  <a:latin typeface="Segoe UI"/>
                  <a:ea typeface="+mn-ea"/>
                  <a:cs typeface="+mn-cs"/>
                </a:rPr>
                <a:t> in India</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Ready capacity availability</a:t>
              </a: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7" name="Oval 36">
              <a:extLst>
                <a:ext uri="{FF2B5EF4-FFF2-40B4-BE49-F238E27FC236}">
                  <a16:creationId xmlns:a16="http://schemas.microsoft.com/office/drawing/2014/main" id="{AE16ED54-34FC-4953-97CC-E01056FBE5AB}"/>
                </a:ext>
              </a:extLst>
            </p:cNvPr>
            <p:cNvSpPr/>
            <p:nvPr/>
          </p:nvSpPr>
          <p:spPr>
            <a:xfrm>
              <a:off x="867892" y="1579883"/>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47" name="Group 46">
            <a:extLst>
              <a:ext uri="{FF2B5EF4-FFF2-40B4-BE49-F238E27FC236}">
                <a16:creationId xmlns:a16="http://schemas.microsoft.com/office/drawing/2014/main" id="{2E0B3076-6145-C796-6A98-81B518646A66}"/>
              </a:ext>
            </a:extLst>
          </p:cNvPr>
          <p:cNvGrpSpPr/>
          <p:nvPr/>
        </p:nvGrpSpPr>
        <p:grpSpPr>
          <a:xfrm>
            <a:off x="4335842" y="4764887"/>
            <a:ext cx="7424029" cy="829100"/>
            <a:chOff x="867892" y="1533691"/>
            <a:chExt cx="6087889" cy="829100"/>
          </a:xfrm>
        </p:grpSpPr>
        <p:sp>
          <p:nvSpPr>
            <p:cNvPr id="51" name="TextBox 50">
              <a:extLst>
                <a:ext uri="{FF2B5EF4-FFF2-40B4-BE49-F238E27FC236}">
                  <a16:creationId xmlns:a16="http://schemas.microsoft.com/office/drawing/2014/main" id="{EAF7D2F8-FF69-5705-4507-187FEDFE6361}"/>
                </a:ext>
              </a:extLst>
            </p:cNvPr>
            <p:cNvSpPr txBox="1"/>
            <p:nvPr/>
          </p:nvSpPr>
          <p:spPr>
            <a:xfrm>
              <a:off x="1308100" y="1533691"/>
              <a:ext cx="546864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Complex Broad Range Chemistry + Superior Engineering</a:t>
              </a:r>
            </a:p>
          </p:txBody>
        </p:sp>
        <p:sp>
          <p:nvSpPr>
            <p:cNvPr id="52" name="TextBox 51">
              <a:extLst>
                <a:ext uri="{FF2B5EF4-FFF2-40B4-BE49-F238E27FC236}">
                  <a16:creationId xmlns:a16="http://schemas.microsoft.com/office/drawing/2014/main" id="{47D01276-1302-1F11-BDF4-C19D7D29AC4D}"/>
                </a:ext>
              </a:extLst>
            </p:cNvPr>
            <p:cNvSpPr txBox="1"/>
            <p:nvPr/>
          </p:nvSpPr>
          <p:spPr>
            <a:xfrm>
              <a:off x="1308099" y="1870348"/>
              <a:ext cx="5647682" cy="492443"/>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Stable reliable backward-integrated supply chain for our customers</a:t>
              </a:r>
            </a:p>
            <a:p>
              <a:pPr marL="285750" marR="0" lvl="0" indent="-285750" algn="l" defTabSz="914400" rtl="0" eaLnBrk="1" fontAlgn="auto" latinLnBrk="0" hangingPunct="1">
                <a:lnSpc>
                  <a:spcPct val="100000"/>
                </a:lnSpc>
                <a:spcBef>
                  <a:spcPts val="0"/>
                </a:spcBef>
                <a:spcAft>
                  <a:spcPts val="0"/>
                </a:spcAft>
                <a:buClr>
                  <a:srgbClr val="ACCF59"/>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ACCF59"/>
                  </a:solidFill>
                  <a:effectLst/>
                  <a:uLnTx/>
                  <a:uFillTx/>
                  <a:latin typeface="Segoe UI"/>
                  <a:ea typeface="+mn-ea"/>
                  <a:cs typeface="+mn-cs"/>
                </a:rPr>
                <a:t>Flow Chemistry</a:t>
              </a:r>
              <a:r>
                <a:rPr kumimoji="0" lang="en-US" sz="1600" b="0" i="0" u="none" strike="noStrike" kern="1200" cap="none" spc="0" normalizeH="0" baseline="0" noProof="0" dirty="0">
                  <a:ln>
                    <a:noFill/>
                  </a:ln>
                  <a:solidFill>
                    <a:prstClr val="white"/>
                  </a:solidFill>
                  <a:effectLst/>
                  <a:uLnTx/>
                  <a:uFillTx/>
                  <a:latin typeface="Segoe UI"/>
                  <a:ea typeface="+mn-ea"/>
                  <a:cs typeface="+mn-cs"/>
                </a:rPr>
                <a:t> Experts</a:t>
              </a:r>
            </a:p>
          </p:txBody>
        </p:sp>
        <p:sp>
          <p:nvSpPr>
            <p:cNvPr id="53" name="Oval 52">
              <a:extLst>
                <a:ext uri="{FF2B5EF4-FFF2-40B4-BE49-F238E27FC236}">
                  <a16:creationId xmlns:a16="http://schemas.microsoft.com/office/drawing/2014/main" id="{DAA88E10-0149-1B18-B955-A306EFEB583B}"/>
                </a:ext>
              </a:extLst>
            </p:cNvPr>
            <p:cNvSpPr/>
            <p:nvPr/>
          </p:nvSpPr>
          <p:spPr>
            <a:xfrm>
              <a:off x="867892" y="1579883"/>
              <a:ext cx="169215"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64" name="Group 63">
            <a:extLst>
              <a:ext uri="{FF2B5EF4-FFF2-40B4-BE49-F238E27FC236}">
                <a16:creationId xmlns:a16="http://schemas.microsoft.com/office/drawing/2014/main" id="{275240CC-A16E-C67E-D160-33BA48A04425}"/>
              </a:ext>
            </a:extLst>
          </p:cNvPr>
          <p:cNvGrpSpPr/>
          <p:nvPr/>
        </p:nvGrpSpPr>
        <p:grpSpPr>
          <a:xfrm>
            <a:off x="4335844" y="3600734"/>
            <a:ext cx="7333638" cy="246221"/>
            <a:chOff x="867892" y="1541783"/>
            <a:chExt cx="6174676" cy="246221"/>
          </a:xfrm>
        </p:grpSpPr>
        <p:sp>
          <p:nvSpPr>
            <p:cNvPr id="65" name="TextBox 64">
              <a:extLst>
                <a:ext uri="{FF2B5EF4-FFF2-40B4-BE49-F238E27FC236}">
                  <a16:creationId xmlns:a16="http://schemas.microsoft.com/office/drawing/2014/main" id="{5A1D5FC4-32A4-ECE7-0BA5-9967519B5FDB}"/>
                </a:ext>
              </a:extLst>
            </p:cNvPr>
            <p:cNvSpPr txBox="1"/>
            <p:nvPr/>
          </p:nvSpPr>
          <p:spPr>
            <a:xfrm>
              <a:off x="1308100" y="1541783"/>
              <a:ext cx="573446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Exclusive Synthesis / CMO / CDMO for large </a:t>
              </a:r>
              <a:r>
                <a:rPr kumimoji="0" lang="en-US" sz="1600" b="1" i="0" u="none" strike="noStrike" kern="1200" cap="none" spc="0" normalizeH="0" baseline="0" noProof="0" dirty="0">
                  <a:ln>
                    <a:noFill/>
                  </a:ln>
                  <a:solidFill>
                    <a:srgbClr val="ACCF59"/>
                  </a:solidFill>
                  <a:effectLst/>
                  <a:uLnTx/>
                  <a:uFillTx/>
                  <a:latin typeface="Segoe UI"/>
                  <a:ea typeface="+mn-ea"/>
                  <a:cs typeface="+mn-cs"/>
                </a:rPr>
                <a:t>Innovator</a:t>
              </a:r>
              <a:r>
                <a:rPr kumimoji="0" lang="en-US" sz="1600" b="1" i="0" u="none" strike="noStrike" kern="1200" cap="none" spc="0" normalizeH="0" baseline="0" noProof="0" dirty="0">
                  <a:ln>
                    <a:noFill/>
                  </a:ln>
                  <a:solidFill>
                    <a:prstClr val="white"/>
                  </a:solidFill>
                  <a:effectLst/>
                  <a:uLnTx/>
                  <a:uFillTx/>
                  <a:latin typeface="Segoe UI"/>
                  <a:ea typeface="+mn-ea"/>
                  <a:cs typeface="+mn-cs"/>
                </a:rPr>
                <a:t> Supply Chains</a:t>
              </a:r>
            </a:p>
          </p:txBody>
        </p:sp>
        <p:sp>
          <p:nvSpPr>
            <p:cNvPr id="66" name="Oval 65">
              <a:extLst>
                <a:ext uri="{FF2B5EF4-FFF2-40B4-BE49-F238E27FC236}">
                  <a16:creationId xmlns:a16="http://schemas.microsoft.com/office/drawing/2014/main" id="{56F09D1A-51E8-7C89-9924-FED60561968B}"/>
                </a:ext>
              </a:extLst>
            </p:cNvPr>
            <p:cNvSpPr/>
            <p:nvPr/>
          </p:nvSpPr>
          <p:spPr>
            <a:xfrm>
              <a:off x="867892" y="1580286"/>
              <a:ext cx="169215" cy="169215"/>
            </a:xfrm>
            <a:prstGeom prst="ellipse">
              <a:avLst/>
            </a:prstGeom>
            <a:solidFill>
              <a:schemeClr val="bg1"/>
            </a:solidFill>
            <a:ln w="53975">
              <a:solidFill>
                <a:schemeClr val="accent4"/>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71" name="Group 70">
            <a:extLst>
              <a:ext uri="{FF2B5EF4-FFF2-40B4-BE49-F238E27FC236}">
                <a16:creationId xmlns:a16="http://schemas.microsoft.com/office/drawing/2014/main" id="{8FBC4657-DE0C-2656-5465-50DC422FC850}"/>
              </a:ext>
            </a:extLst>
          </p:cNvPr>
          <p:cNvGrpSpPr/>
          <p:nvPr/>
        </p:nvGrpSpPr>
        <p:grpSpPr>
          <a:xfrm>
            <a:off x="4335844" y="4186855"/>
            <a:ext cx="7333638" cy="246221"/>
            <a:chOff x="867892" y="1541783"/>
            <a:chExt cx="6174676" cy="246221"/>
          </a:xfrm>
        </p:grpSpPr>
        <p:sp>
          <p:nvSpPr>
            <p:cNvPr id="72" name="TextBox 71">
              <a:extLst>
                <a:ext uri="{FF2B5EF4-FFF2-40B4-BE49-F238E27FC236}">
                  <a16:creationId xmlns:a16="http://schemas.microsoft.com/office/drawing/2014/main" id="{C45793A7-2C1F-E900-86C5-C780660A8A6B}"/>
                </a:ext>
              </a:extLst>
            </p:cNvPr>
            <p:cNvSpPr txBox="1"/>
            <p:nvPr/>
          </p:nvSpPr>
          <p:spPr>
            <a:xfrm>
              <a:off x="1308100" y="1541783"/>
              <a:ext cx="573446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Professional Management Team with well </a:t>
              </a:r>
              <a:r>
                <a:rPr kumimoji="0" lang="en-US" sz="1600" b="1" i="0" u="none" strike="noStrike" kern="1200" cap="none" spc="0" normalizeH="0" baseline="0" noProof="0" dirty="0">
                  <a:ln>
                    <a:noFill/>
                  </a:ln>
                  <a:solidFill>
                    <a:srgbClr val="ACCF59"/>
                  </a:solidFill>
                  <a:effectLst/>
                  <a:uLnTx/>
                  <a:uFillTx/>
                  <a:latin typeface="Segoe UI"/>
                  <a:ea typeface="+mn-ea"/>
                  <a:cs typeface="+mn-cs"/>
                </a:rPr>
                <a:t>funded 5-year business plan</a:t>
              </a:r>
            </a:p>
          </p:txBody>
        </p:sp>
        <p:sp>
          <p:nvSpPr>
            <p:cNvPr id="73" name="Oval 72">
              <a:extLst>
                <a:ext uri="{FF2B5EF4-FFF2-40B4-BE49-F238E27FC236}">
                  <a16:creationId xmlns:a16="http://schemas.microsoft.com/office/drawing/2014/main" id="{F3D53F69-6AB8-8C2F-B6BD-5E52DF8B0417}"/>
                </a:ext>
              </a:extLst>
            </p:cNvPr>
            <p:cNvSpPr/>
            <p:nvPr/>
          </p:nvSpPr>
          <p:spPr>
            <a:xfrm>
              <a:off x="867892" y="1580286"/>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cxnSp>
        <p:nvCxnSpPr>
          <p:cNvPr id="54" name="Straight Connector 53">
            <a:extLst>
              <a:ext uri="{FF2B5EF4-FFF2-40B4-BE49-F238E27FC236}">
                <a16:creationId xmlns:a16="http://schemas.microsoft.com/office/drawing/2014/main" id="{46E4D5C8-7C64-4E64-AD2B-DA39622A2227}"/>
              </a:ext>
            </a:extLst>
          </p:cNvPr>
          <p:cNvCxnSpPr>
            <a:cxnSpLocks/>
          </p:cNvCxnSpPr>
          <p:nvPr/>
        </p:nvCxnSpPr>
        <p:spPr>
          <a:xfrm>
            <a:off x="4814971" y="2172632"/>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261C6C8-DC40-90DB-8D3D-03FBF30B5030}"/>
              </a:ext>
            </a:extLst>
          </p:cNvPr>
          <p:cNvCxnSpPr>
            <a:cxnSpLocks/>
          </p:cNvCxnSpPr>
          <p:nvPr/>
        </p:nvCxnSpPr>
        <p:spPr>
          <a:xfrm>
            <a:off x="4814971" y="5737527"/>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2BADDCC-F200-FDB0-DF68-B2F7427C378E}"/>
              </a:ext>
            </a:extLst>
          </p:cNvPr>
          <p:cNvCxnSpPr>
            <a:cxnSpLocks/>
          </p:cNvCxnSpPr>
          <p:nvPr/>
        </p:nvCxnSpPr>
        <p:spPr>
          <a:xfrm>
            <a:off x="4814971" y="3455060"/>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BD5D1FF-991F-4447-1819-4819137D3561}"/>
              </a:ext>
            </a:extLst>
          </p:cNvPr>
          <p:cNvCxnSpPr>
            <a:cxnSpLocks/>
          </p:cNvCxnSpPr>
          <p:nvPr/>
        </p:nvCxnSpPr>
        <p:spPr>
          <a:xfrm>
            <a:off x="4814971" y="4016905"/>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180D47B-50C5-8114-4274-45A887EA90CE}"/>
              </a:ext>
            </a:extLst>
          </p:cNvPr>
          <p:cNvCxnSpPr>
            <a:cxnSpLocks/>
          </p:cNvCxnSpPr>
          <p:nvPr/>
        </p:nvCxnSpPr>
        <p:spPr>
          <a:xfrm>
            <a:off x="4814971" y="4603026"/>
            <a:ext cx="6051147"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56C44809-9A86-FC84-662A-42F018598143}"/>
              </a:ext>
            </a:extLst>
          </p:cNvPr>
          <p:cNvGrpSpPr/>
          <p:nvPr/>
        </p:nvGrpSpPr>
        <p:grpSpPr>
          <a:xfrm>
            <a:off x="545668" y="2119277"/>
            <a:ext cx="3004452" cy="3585265"/>
            <a:chOff x="877876" y="-393193"/>
            <a:chExt cx="2628838" cy="3585265"/>
          </a:xfrm>
        </p:grpSpPr>
        <p:sp>
          <p:nvSpPr>
            <p:cNvPr id="78" name="Title 1">
              <a:extLst>
                <a:ext uri="{FF2B5EF4-FFF2-40B4-BE49-F238E27FC236}">
                  <a16:creationId xmlns:a16="http://schemas.microsoft.com/office/drawing/2014/main" id="{CC944828-7666-4F77-D450-C074CA172C39}"/>
                </a:ext>
              </a:extLst>
            </p:cNvPr>
            <p:cNvSpPr txBox="1">
              <a:spLocks/>
            </p:cNvSpPr>
            <p:nvPr/>
          </p:nvSpPr>
          <p:spPr>
            <a:xfrm>
              <a:off x="877876" y="2194876"/>
              <a:ext cx="2628838" cy="9971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a:ea typeface="+mj-ea"/>
                  <a:cs typeface="+mj-cs"/>
                </a:rPr>
                <a:t>Sustainable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a:ea typeface="+mj-ea"/>
                  <a:cs typeface="+mj-cs"/>
                </a:rPr>
                <a:t>&amp; Reliable</a:t>
              </a:r>
              <a:endParaRPr kumimoji="0" lang="en-US" sz="3200" b="1" i="0" u="none" strike="noStrike" kern="1200" cap="none" spc="0" normalizeH="0" baseline="0" noProof="0" dirty="0">
                <a:ln>
                  <a:noFill/>
                </a:ln>
                <a:solidFill>
                  <a:prstClr val="white"/>
                </a:solidFill>
                <a:effectLst/>
                <a:uLnTx/>
                <a:uFillTx/>
                <a:latin typeface="Segoe UI"/>
                <a:ea typeface="+mj-ea"/>
                <a:cs typeface="+mj-cs"/>
              </a:endParaRPr>
            </a:p>
          </p:txBody>
        </p:sp>
        <p:sp>
          <p:nvSpPr>
            <p:cNvPr id="81" name="Oval 80">
              <a:extLst>
                <a:ext uri="{FF2B5EF4-FFF2-40B4-BE49-F238E27FC236}">
                  <a16:creationId xmlns:a16="http://schemas.microsoft.com/office/drawing/2014/main" id="{0186A49B-05EC-B5EA-1058-6A519A8BD0DE}"/>
                </a:ext>
              </a:extLst>
            </p:cNvPr>
            <p:cNvSpPr/>
            <p:nvPr/>
          </p:nvSpPr>
          <p:spPr>
            <a:xfrm>
              <a:off x="898132" y="-393193"/>
              <a:ext cx="1349768" cy="1349768"/>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2" name="Graphic 81" descr="Lights On with solid fill">
              <a:extLst>
                <a:ext uri="{FF2B5EF4-FFF2-40B4-BE49-F238E27FC236}">
                  <a16:creationId xmlns:a16="http://schemas.microsoft.com/office/drawing/2014/main" id="{07825ECF-FD12-BEC7-430E-A5B2D7D0F7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78731" y="-81742"/>
              <a:ext cx="788569" cy="788569"/>
            </a:xfrm>
            <a:prstGeom prst="rect">
              <a:avLst/>
            </a:prstGeom>
          </p:spPr>
        </p:pic>
      </p:grpSp>
      <p:grpSp>
        <p:nvGrpSpPr>
          <p:cNvPr id="38" name="Group 37">
            <a:extLst>
              <a:ext uri="{FF2B5EF4-FFF2-40B4-BE49-F238E27FC236}">
                <a16:creationId xmlns:a16="http://schemas.microsoft.com/office/drawing/2014/main" id="{E7451D77-AE51-44C1-92D1-983C4B887F15}"/>
              </a:ext>
            </a:extLst>
          </p:cNvPr>
          <p:cNvGrpSpPr/>
          <p:nvPr/>
        </p:nvGrpSpPr>
        <p:grpSpPr>
          <a:xfrm>
            <a:off x="4335843" y="5866739"/>
            <a:ext cx="7333639" cy="492443"/>
            <a:chOff x="867892" y="1541783"/>
            <a:chExt cx="6368076" cy="492443"/>
          </a:xfrm>
        </p:grpSpPr>
        <p:sp>
          <p:nvSpPr>
            <p:cNvPr id="39" name="TextBox 38">
              <a:extLst>
                <a:ext uri="{FF2B5EF4-FFF2-40B4-BE49-F238E27FC236}">
                  <a16:creationId xmlns:a16="http://schemas.microsoft.com/office/drawing/2014/main" id="{BA2E9DD8-8414-43F8-A926-FCFE6B97D695}"/>
                </a:ext>
              </a:extLst>
            </p:cNvPr>
            <p:cNvSpPr txBox="1"/>
            <p:nvPr/>
          </p:nvSpPr>
          <p:spPr>
            <a:xfrm>
              <a:off x="1308099" y="1541783"/>
              <a:ext cx="592786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a:ea typeface="+mn-ea"/>
                  <a:cs typeface="+mn-cs"/>
                </a:rPr>
                <a:t>Financial Times (London) &amp; STATISTA (Germany) rated Inventys </a:t>
              </a:r>
              <a:r>
                <a:rPr kumimoji="0" lang="en-US" sz="1600" b="1" i="0" u="none" strike="noStrike" kern="1200" cap="none" spc="0" normalizeH="0" baseline="0" noProof="0" dirty="0">
                  <a:ln>
                    <a:noFill/>
                  </a:ln>
                  <a:solidFill>
                    <a:srgbClr val="ACCF59"/>
                  </a:solidFill>
                  <a:effectLst/>
                  <a:uLnTx/>
                  <a:uFillTx/>
                  <a:latin typeface="Segoe UI"/>
                  <a:ea typeface="+mn-ea"/>
                  <a:cs typeface="+mn-cs"/>
                </a:rPr>
                <a:t>Top 250 fastest growing</a:t>
              </a:r>
              <a:r>
                <a:rPr kumimoji="0" lang="en-US" sz="1600" b="1" i="0" u="none" strike="noStrike" kern="1200" cap="none" spc="0" normalizeH="0" baseline="0" noProof="0" dirty="0">
                  <a:ln>
                    <a:noFill/>
                  </a:ln>
                  <a:solidFill>
                    <a:prstClr val="white"/>
                  </a:solidFill>
                  <a:effectLst/>
                  <a:uLnTx/>
                  <a:uFillTx/>
                  <a:latin typeface="Segoe UI"/>
                  <a:ea typeface="+mn-ea"/>
                  <a:cs typeface="+mn-cs"/>
                </a:rPr>
                <a:t> company in Asia Pacific</a:t>
              </a:r>
            </a:p>
          </p:txBody>
        </p:sp>
        <p:sp>
          <p:nvSpPr>
            <p:cNvPr id="40" name="Oval 39">
              <a:extLst>
                <a:ext uri="{FF2B5EF4-FFF2-40B4-BE49-F238E27FC236}">
                  <a16:creationId xmlns:a16="http://schemas.microsoft.com/office/drawing/2014/main" id="{62D20B6F-CBA1-4DCF-8608-B35ED12780A7}"/>
                </a:ext>
              </a:extLst>
            </p:cNvPr>
            <p:cNvSpPr/>
            <p:nvPr/>
          </p:nvSpPr>
          <p:spPr>
            <a:xfrm>
              <a:off x="867892" y="1580286"/>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316361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1" name="Freeform: Shape 110">
            <a:extLst>
              <a:ext uri="{FF2B5EF4-FFF2-40B4-BE49-F238E27FC236}">
                <a16:creationId xmlns:a16="http://schemas.microsoft.com/office/drawing/2014/main" id="{68D5FCF4-D6CE-594E-1F19-1FDB817A8903}"/>
              </a:ext>
            </a:extLst>
          </p:cNvPr>
          <p:cNvSpPr/>
          <p:nvPr/>
        </p:nvSpPr>
        <p:spPr>
          <a:xfrm rot="5400000" flipV="1">
            <a:off x="7072328" y="1738328"/>
            <a:ext cx="5357632" cy="4881715"/>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36433BFE-67B4-400C-B105-26BE266AAC23}"/>
              </a:ext>
            </a:extLst>
          </p:cNvPr>
          <p:cNvSpPr/>
          <p:nvPr/>
        </p:nvSpPr>
        <p:spPr>
          <a:xfrm flipH="1" flipV="1">
            <a:off x="-1" y="0"/>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D43CA954-B67F-43F8-9460-1628921B3D41}"/>
              </a:ext>
            </a:extLst>
          </p:cNvPr>
          <p:cNvSpPr txBox="1"/>
          <p:nvPr/>
        </p:nvSpPr>
        <p:spPr>
          <a:xfrm>
            <a:off x="898132" y="739363"/>
            <a:ext cx="3089668" cy="1846659"/>
          </a:xfrm>
          <a:prstGeom prst="rect">
            <a:avLst/>
          </a:prstGeom>
          <a:noFill/>
        </p:spPr>
        <p:txBody>
          <a:bodyPr wrap="square" lIns="0" tIns="0" rIns="0" bIns="0" rtlCol="0">
            <a:spAutoFit/>
          </a:bodyPr>
          <a:lstStyle/>
          <a:p>
            <a:r>
              <a:rPr lang="en-US" sz="6000" b="1">
                <a:solidFill>
                  <a:schemeClr val="bg1"/>
                </a:solidFill>
                <a:ea typeface="Microsoft JhengHei UI" panose="020B0604030504040204" pitchFamily="34" charset="-120"/>
              </a:rPr>
              <a:t>Inventys </a:t>
            </a:r>
            <a:r>
              <a:rPr lang="en-US" sz="6000" b="1">
                <a:solidFill>
                  <a:schemeClr val="accent3"/>
                </a:solidFill>
                <a:ea typeface="Microsoft JhengHei UI" panose="020B0604030504040204" pitchFamily="34" charset="-120"/>
              </a:rPr>
              <a:t>Values</a:t>
            </a:r>
          </a:p>
        </p:txBody>
      </p:sp>
      <p:sp>
        <p:nvSpPr>
          <p:cNvPr id="62" name="Oval 61">
            <a:extLst>
              <a:ext uri="{FF2B5EF4-FFF2-40B4-BE49-F238E27FC236}">
                <a16:creationId xmlns:a16="http://schemas.microsoft.com/office/drawing/2014/main" id="{A096EB4E-1A0D-490C-83AE-3C3C5A50BBA0}"/>
              </a:ext>
            </a:extLst>
          </p:cNvPr>
          <p:cNvSpPr/>
          <p:nvPr/>
        </p:nvSpPr>
        <p:spPr>
          <a:xfrm>
            <a:off x="898132" y="3968446"/>
            <a:ext cx="1349768" cy="1349768"/>
          </a:xfrm>
          <a:prstGeom prst="ellipse">
            <a:avLst/>
          </a:prstGeom>
          <a:solidFill>
            <a:schemeClr val="accent3"/>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FFBE4C36-C691-4AE9-ACB4-9C41D4DD37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8223" y="4145721"/>
            <a:ext cx="1049586" cy="1049586"/>
          </a:xfrm>
          <a:prstGeom prst="rect">
            <a:avLst/>
          </a:prstGeom>
        </p:spPr>
      </p:pic>
      <p:sp>
        <p:nvSpPr>
          <p:cNvPr id="57" name="Rectangle: Rounded Corners 56">
            <a:extLst>
              <a:ext uri="{FF2B5EF4-FFF2-40B4-BE49-F238E27FC236}">
                <a16:creationId xmlns:a16="http://schemas.microsoft.com/office/drawing/2014/main" id="{CEC01DC6-F4FF-9A71-0E8F-7CF1C2419E43}"/>
              </a:ext>
            </a:extLst>
          </p:cNvPr>
          <p:cNvSpPr/>
          <p:nvPr/>
        </p:nvSpPr>
        <p:spPr>
          <a:xfrm>
            <a:off x="4567344" y="772891"/>
            <a:ext cx="7274025" cy="1176215"/>
          </a:xfrm>
          <a:prstGeom prst="roundRect">
            <a:avLst>
              <a:gd name="adj" fmla="val 10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ED6A5E"/>
                </a:solidFill>
                <a:ea typeface="Microsoft JhengHei UI" panose="020B0604030504040204" pitchFamily="34" charset="-120"/>
              </a:rPr>
              <a:t>Reliability &amp; Trustworthiness</a:t>
            </a:r>
          </a:p>
          <a:p>
            <a:pPr algn="ctr"/>
            <a:r>
              <a:rPr lang="en-US">
                <a:solidFill>
                  <a:srgbClr val="1C5289"/>
                </a:solidFill>
              </a:rPr>
              <a:t>the core guiding principles</a:t>
            </a:r>
            <a:r>
              <a:rPr lang="en-US" sz="2000">
                <a:solidFill>
                  <a:srgbClr val="1C5289"/>
                </a:solidFill>
              </a:rPr>
              <a:t> </a:t>
            </a:r>
            <a:r>
              <a:rPr lang="en-US" sz="2000" b="1">
                <a:solidFill>
                  <a:srgbClr val="1C5289"/>
                </a:solidFill>
                <a:ea typeface="Microsoft JhengHei UI" panose="020B0604030504040204" pitchFamily="34" charset="-120"/>
              </a:rPr>
              <a:t> </a:t>
            </a:r>
          </a:p>
        </p:txBody>
      </p:sp>
      <p:sp>
        <p:nvSpPr>
          <p:cNvPr id="92" name="Rectangle: Rounded Corners 91">
            <a:extLst>
              <a:ext uri="{FF2B5EF4-FFF2-40B4-BE49-F238E27FC236}">
                <a16:creationId xmlns:a16="http://schemas.microsoft.com/office/drawing/2014/main" id="{FD38FA9D-EA2D-8794-F16E-CE0DF77891A4}"/>
              </a:ext>
            </a:extLst>
          </p:cNvPr>
          <p:cNvSpPr/>
          <p:nvPr/>
        </p:nvSpPr>
        <p:spPr>
          <a:xfrm>
            <a:off x="4569557" y="4924554"/>
            <a:ext cx="1214286" cy="834268"/>
          </a:xfrm>
          <a:prstGeom prst="roundRect">
            <a:avLst>
              <a:gd name="adj" fmla="val 12254"/>
            </a:avLst>
          </a:prstGeom>
          <a:solidFill>
            <a:schemeClr val="accent5"/>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Safety</a:t>
            </a:r>
          </a:p>
        </p:txBody>
      </p:sp>
      <p:sp>
        <p:nvSpPr>
          <p:cNvPr id="94" name="Rectangle: Rounded Corners 93">
            <a:extLst>
              <a:ext uri="{FF2B5EF4-FFF2-40B4-BE49-F238E27FC236}">
                <a16:creationId xmlns:a16="http://schemas.microsoft.com/office/drawing/2014/main" id="{A500C6B8-5FEE-58C5-D9CB-4E2A11E55AA1}"/>
              </a:ext>
            </a:extLst>
          </p:cNvPr>
          <p:cNvSpPr/>
          <p:nvPr/>
        </p:nvSpPr>
        <p:spPr>
          <a:xfrm>
            <a:off x="7581431" y="4924554"/>
            <a:ext cx="1214286" cy="834268"/>
          </a:xfrm>
          <a:prstGeom prst="roundRect">
            <a:avLst>
              <a:gd name="adj" fmla="val 12254"/>
            </a:avLst>
          </a:prstGeom>
          <a:solidFill>
            <a:schemeClr val="accent2"/>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Quality</a:t>
            </a:r>
          </a:p>
        </p:txBody>
      </p:sp>
      <p:sp>
        <p:nvSpPr>
          <p:cNvPr id="95" name="Rectangle: Rounded Corners 94">
            <a:extLst>
              <a:ext uri="{FF2B5EF4-FFF2-40B4-BE49-F238E27FC236}">
                <a16:creationId xmlns:a16="http://schemas.microsoft.com/office/drawing/2014/main" id="{6668D4B5-07D6-D868-D151-8A0C444F41E6}"/>
              </a:ext>
            </a:extLst>
          </p:cNvPr>
          <p:cNvSpPr/>
          <p:nvPr/>
        </p:nvSpPr>
        <p:spPr>
          <a:xfrm>
            <a:off x="5978264" y="4918919"/>
            <a:ext cx="1424788" cy="834268"/>
          </a:xfrm>
          <a:prstGeom prst="roundRect">
            <a:avLst>
              <a:gd name="adj" fmla="val 12254"/>
            </a:avLst>
          </a:prstGeom>
          <a:solidFill>
            <a:schemeClr val="accent3"/>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Compliance</a:t>
            </a:r>
          </a:p>
        </p:txBody>
      </p:sp>
      <p:sp>
        <p:nvSpPr>
          <p:cNvPr id="98" name="Rectangle: Rounded Corners 97">
            <a:extLst>
              <a:ext uri="{FF2B5EF4-FFF2-40B4-BE49-F238E27FC236}">
                <a16:creationId xmlns:a16="http://schemas.microsoft.com/office/drawing/2014/main" id="{F4E71748-CB68-8593-810A-BD8AD6549616}"/>
              </a:ext>
            </a:extLst>
          </p:cNvPr>
          <p:cNvSpPr/>
          <p:nvPr/>
        </p:nvSpPr>
        <p:spPr>
          <a:xfrm>
            <a:off x="8952274" y="4907286"/>
            <a:ext cx="2889095" cy="834268"/>
          </a:xfrm>
          <a:prstGeom prst="roundRect">
            <a:avLst>
              <a:gd name="adj" fmla="val 12254"/>
            </a:avLst>
          </a:prstGeom>
          <a:solidFill>
            <a:schemeClr val="accent4"/>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Sound Financials</a:t>
            </a:r>
          </a:p>
        </p:txBody>
      </p:sp>
      <p:sp>
        <p:nvSpPr>
          <p:cNvPr id="100" name="Rectangle: Rounded Corners 99">
            <a:extLst>
              <a:ext uri="{FF2B5EF4-FFF2-40B4-BE49-F238E27FC236}">
                <a16:creationId xmlns:a16="http://schemas.microsoft.com/office/drawing/2014/main" id="{6E265B1A-5116-4151-6333-11C1E23F75DC}"/>
              </a:ext>
            </a:extLst>
          </p:cNvPr>
          <p:cNvSpPr/>
          <p:nvPr/>
        </p:nvSpPr>
        <p:spPr>
          <a:xfrm>
            <a:off x="4567332" y="3073031"/>
            <a:ext cx="3566774" cy="1701038"/>
          </a:xfrm>
          <a:prstGeom prst="roundRect">
            <a:avLst>
              <a:gd name="adj" fmla="val 6675"/>
            </a:avLst>
          </a:prstGeom>
          <a:solidFill>
            <a:schemeClr val="accent4"/>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457200" rtlCol="0" anchor="ctr"/>
          <a:lstStyle/>
          <a:p>
            <a:pPr algn="ctr"/>
            <a:r>
              <a:rPr lang="en-US" sz="1600" b="1" dirty="0">
                <a:solidFill>
                  <a:schemeClr val="bg1"/>
                </a:solidFill>
              </a:rPr>
              <a:t>ZERO Critical Dependence on Unreliable Entities </a:t>
            </a:r>
          </a:p>
          <a:p>
            <a:pPr algn="ctr"/>
            <a:endParaRPr lang="en-US" sz="1600" b="1" dirty="0">
              <a:solidFill>
                <a:schemeClr val="bg1"/>
              </a:solidFill>
            </a:endParaRPr>
          </a:p>
          <a:p>
            <a:pPr algn="ctr"/>
            <a:endParaRPr lang="en-US" sz="1600" b="1" dirty="0">
              <a:solidFill>
                <a:schemeClr val="bg1"/>
              </a:solidFill>
            </a:endParaRPr>
          </a:p>
        </p:txBody>
      </p:sp>
      <p:sp>
        <p:nvSpPr>
          <p:cNvPr id="101" name="Rectangle: Rounded Corners 100">
            <a:extLst>
              <a:ext uri="{FF2B5EF4-FFF2-40B4-BE49-F238E27FC236}">
                <a16:creationId xmlns:a16="http://schemas.microsoft.com/office/drawing/2014/main" id="{F5EA0D75-FBF2-ADD5-606C-47625A73E6A2}"/>
              </a:ext>
            </a:extLst>
          </p:cNvPr>
          <p:cNvSpPr/>
          <p:nvPr/>
        </p:nvSpPr>
        <p:spPr>
          <a:xfrm>
            <a:off x="4820720" y="3901647"/>
            <a:ext cx="3059398" cy="627709"/>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Backward Integration driven by Research &amp; Engineering Skills</a:t>
            </a:r>
          </a:p>
        </p:txBody>
      </p:sp>
      <p:sp>
        <p:nvSpPr>
          <p:cNvPr id="102" name="Rectangle: Rounded Corners 101">
            <a:extLst>
              <a:ext uri="{FF2B5EF4-FFF2-40B4-BE49-F238E27FC236}">
                <a16:creationId xmlns:a16="http://schemas.microsoft.com/office/drawing/2014/main" id="{3D47A135-C7DA-FA3E-1893-1118536F4B7F}"/>
              </a:ext>
            </a:extLst>
          </p:cNvPr>
          <p:cNvSpPr/>
          <p:nvPr/>
        </p:nvSpPr>
        <p:spPr>
          <a:xfrm>
            <a:off x="8281955" y="3054137"/>
            <a:ext cx="3559414" cy="1701038"/>
          </a:xfrm>
          <a:prstGeom prst="roundRect">
            <a:avLst>
              <a:gd name="adj" fmla="val 6675"/>
            </a:avLst>
          </a:prstGeom>
          <a:solidFill>
            <a:schemeClr val="accent5"/>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457200" rtlCol="0" anchor="ctr"/>
          <a:lstStyle/>
          <a:p>
            <a:pPr algn="ctr"/>
            <a:r>
              <a:rPr lang="en-US" sz="1600" b="1">
                <a:solidFill>
                  <a:schemeClr val="bg1"/>
                </a:solidFill>
              </a:rPr>
              <a:t>Responsible Behavior</a:t>
            </a:r>
            <a:endParaRPr lang="en-US" sz="1600" b="1" dirty="0">
              <a:solidFill>
                <a:schemeClr val="bg1"/>
              </a:solidFill>
            </a:endParaRPr>
          </a:p>
          <a:p>
            <a:pPr algn="ctr"/>
            <a:endParaRPr lang="en-US" sz="1600" b="1" dirty="0">
              <a:solidFill>
                <a:schemeClr val="bg1"/>
              </a:solidFill>
            </a:endParaRPr>
          </a:p>
          <a:p>
            <a:pPr algn="ctr"/>
            <a:endParaRPr lang="en-US" sz="1600" b="1" dirty="0">
              <a:solidFill>
                <a:schemeClr val="bg1"/>
              </a:solidFill>
            </a:endParaRPr>
          </a:p>
          <a:p>
            <a:pPr algn="ctr"/>
            <a:endParaRPr lang="en-US" sz="1600" b="1" dirty="0">
              <a:solidFill>
                <a:schemeClr val="bg1"/>
              </a:solidFill>
            </a:endParaRPr>
          </a:p>
        </p:txBody>
      </p:sp>
      <p:grpSp>
        <p:nvGrpSpPr>
          <p:cNvPr id="3" name="Group 5">
            <a:extLst>
              <a:ext uri="{FF2B5EF4-FFF2-40B4-BE49-F238E27FC236}">
                <a16:creationId xmlns:a16="http://schemas.microsoft.com/office/drawing/2014/main" id="{5068623A-1D1E-F49F-A7F3-26E2662AF7FA}"/>
              </a:ext>
            </a:extLst>
          </p:cNvPr>
          <p:cNvGrpSpPr/>
          <p:nvPr/>
        </p:nvGrpSpPr>
        <p:grpSpPr>
          <a:xfrm>
            <a:off x="8337762" y="3700855"/>
            <a:ext cx="3439435" cy="828501"/>
            <a:chOff x="8311909" y="3700855"/>
            <a:chExt cx="2987192" cy="828501"/>
          </a:xfrm>
        </p:grpSpPr>
        <p:sp>
          <p:nvSpPr>
            <p:cNvPr id="103" name="Rectangle: Rounded Corners 6">
              <a:extLst>
                <a:ext uri="{FF2B5EF4-FFF2-40B4-BE49-F238E27FC236}">
                  <a16:creationId xmlns:a16="http://schemas.microsoft.com/office/drawing/2014/main" id="{3DF67EB1-82B7-315A-5E29-151B1E6B29DD}"/>
                </a:ext>
              </a:extLst>
            </p:cNvPr>
            <p:cNvSpPr/>
            <p:nvPr/>
          </p:nvSpPr>
          <p:spPr>
            <a:xfrm>
              <a:off x="8311909" y="3700855"/>
              <a:ext cx="921531"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Society </a:t>
              </a:r>
            </a:p>
          </p:txBody>
        </p:sp>
        <p:sp>
          <p:nvSpPr>
            <p:cNvPr id="104" name="Rectangle: Rounded Corners 7">
              <a:extLst>
                <a:ext uri="{FF2B5EF4-FFF2-40B4-BE49-F238E27FC236}">
                  <a16:creationId xmlns:a16="http://schemas.microsoft.com/office/drawing/2014/main" id="{E92DFCF9-26FD-F884-3B1C-E1CB19083455}"/>
                </a:ext>
              </a:extLst>
            </p:cNvPr>
            <p:cNvSpPr/>
            <p:nvPr/>
          </p:nvSpPr>
          <p:spPr>
            <a:xfrm>
              <a:off x="9292799" y="3700855"/>
              <a:ext cx="1025412"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Employees </a:t>
              </a:r>
            </a:p>
          </p:txBody>
        </p:sp>
        <p:sp>
          <p:nvSpPr>
            <p:cNvPr id="105" name="Rectangle: Rounded Corners 8">
              <a:extLst>
                <a:ext uri="{FF2B5EF4-FFF2-40B4-BE49-F238E27FC236}">
                  <a16:creationId xmlns:a16="http://schemas.microsoft.com/office/drawing/2014/main" id="{6B0E8563-FF88-45D4-E072-F3D36E508E93}"/>
                </a:ext>
              </a:extLst>
            </p:cNvPr>
            <p:cNvSpPr/>
            <p:nvPr/>
          </p:nvSpPr>
          <p:spPr>
            <a:xfrm>
              <a:off x="10377570" y="3700855"/>
              <a:ext cx="921531"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IPR </a:t>
              </a:r>
            </a:p>
          </p:txBody>
        </p:sp>
        <p:grpSp>
          <p:nvGrpSpPr>
            <p:cNvPr id="108" name="Group 9">
              <a:extLst>
                <a:ext uri="{FF2B5EF4-FFF2-40B4-BE49-F238E27FC236}">
                  <a16:creationId xmlns:a16="http://schemas.microsoft.com/office/drawing/2014/main" id="{12471A0E-C4B9-18EB-ECC0-7B94CA88BE15}"/>
                </a:ext>
              </a:extLst>
            </p:cNvPr>
            <p:cNvGrpSpPr/>
            <p:nvPr/>
          </p:nvGrpSpPr>
          <p:grpSpPr>
            <a:xfrm>
              <a:off x="8536876" y="4178105"/>
              <a:ext cx="2537259" cy="351251"/>
              <a:chOff x="8279546" y="5157136"/>
              <a:chExt cx="2537259" cy="351251"/>
            </a:xfrm>
          </p:grpSpPr>
          <p:sp>
            <p:nvSpPr>
              <p:cNvPr id="106" name="Rectangle: Rounded Corners 12">
                <a:extLst>
                  <a:ext uri="{FF2B5EF4-FFF2-40B4-BE49-F238E27FC236}">
                    <a16:creationId xmlns:a16="http://schemas.microsoft.com/office/drawing/2014/main" id="{31397ACB-D7D3-4488-54D8-FCABB35E97C8}"/>
                  </a:ext>
                </a:extLst>
              </p:cNvPr>
              <p:cNvSpPr/>
              <p:nvPr/>
            </p:nvSpPr>
            <p:spPr>
              <a:xfrm>
                <a:off x="8279546" y="5157136"/>
                <a:ext cx="1240748"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Environment </a:t>
                </a:r>
              </a:p>
            </p:txBody>
          </p:sp>
          <p:sp>
            <p:nvSpPr>
              <p:cNvPr id="107" name="Rectangle: Rounded Corners 13">
                <a:extLst>
                  <a:ext uri="{FF2B5EF4-FFF2-40B4-BE49-F238E27FC236}">
                    <a16:creationId xmlns:a16="http://schemas.microsoft.com/office/drawing/2014/main" id="{C4D4E0D0-2907-17A0-8813-2CECC8186438}"/>
                  </a:ext>
                </a:extLst>
              </p:cNvPr>
              <p:cNvSpPr/>
              <p:nvPr/>
            </p:nvSpPr>
            <p:spPr>
              <a:xfrm>
                <a:off x="9576057" y="5157136"/>
                <a:ext cx="1240748" cy="351251"/>
              </a:xfrm>
              <a:prstGeom prst="roundRect">
                <a:avLst>
                  <a:gd name="adj" fmla="val 50000"/>
                </a:avLst>
              </a:prstGeom>
              <a:solidFill>
                <a:schemeClr val="bg1">
                  <a:alpha val="20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Suppliers </a:t>
                </a:r>
              </a:p>
            </p:txBody>
          </p:sp>
        </p:grpSp>
      </p:grpSp>
      <p:sp>
        <p:nvSpPr>
          <p:cNvPr id="4" name="Footer Placeholder 3">
            <a:extLst>
              <a:ext uri="{FF2B5EF4-FFF2-40B4-BE49-F238E27FC236}">
                <a16:creationId xmlns:a16="http://schemas.microsoft.com/office/drawing/2014/main" id="{40541A6E-9B77-40D2-B088-64150DE90FDF}"/>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D845B847-32BE-4C0B-BBFF-A93815AF8F3F}"/>
              </a:ext>
            </a:extLst>
          </p:cNvPr>
          <p:cNvSpPr>
            <a:spLocks noGrp="1"/>
          </p:cNvSpPr>
          <p:nvPr>
            <p:ph type="sldNum" sz="quarter" idx="12"/>
          </p:nvPr>
        </p:nvSpPr>
        <p:spPr/>
        <p:txBody>
          <a:bodyPr/>
          <a:lstStyle/>
          <a:p>
            <a:fld id="{8427212B-DAB7-41D9-8B3C-111279E9B140}" type="slidenum">
              <a:rPr lang="en-US" smtClean="0">
                <a:solidFill>
                  <a:schemeClr val="bg1"/>
                </a:solidFill>
              </a:rPr>
              <a:pPr/>
              <a:t>3</a:t>
            </a:fld>
            <a:endParaRPr lang="en-US">
              <a:solidFill>
                <a:schemeClr val="bg1"/>
              </a:solidFill>
            </a:endParaRPr>
          </a:p>
        </p:txBody>
      </p:sp>
      <p:grpSp>
        <p:nvGrpSpPr>
          <p:cNvPr id="2" name="Group 1">
            <a:extLst>
              <a:ext uri="{FF2B5EF4-FFF2-40B4-BE49-F238E27FC236}">
                <a16:creationId xmlns:a16="http://schemas.microsoft.com/office/drawing/2014/main" id="{C8CB1FEE-60A8-3487-A938-17D298829A74}"/>
              </a:ext>
            </a:extLst>
          </p:cNvPr>
          <p:cNvGrpSpPr/>
          <p:nvPr/>
        </p:nvGrpSpPr>
        <p:grpSpPr>
          <a:xfrm>
            <a:off x="4567343" y="2093913"/>
            <a:ext cx="7274026" cy="834268"/>
            <a:chOff x="4741511" y="2093913"/>
            <a:chExt cx="6971508" cy="834268"/>
          </a:xfrm>
        </p:grpSpPr>
        <p:sp>
          <p:nvSpPr>
            <p:cNvPr id="60" name="Rectangle: Rounded Corners 59">
              <a:extLst>
                <a:ext uri="{FF2B5EF4-FFF2-40B4-BE49-F238E27FC236}">
                  <a16:creationId xmlns:a16="http://schemas.microsoft.com/office/drawing/2014/main" id="{4A2112C3-7D92-F8B7-22C7-9E9E9D7364B9}"/>
                </a:ext>
              </a:extLst>
            </p:cNvPr>
            <p:cNvSpPr/>
            <p:nvPr/>
          </p:nvSpPr>
          <p:spPr>
            <a:xfrm>
              <a:off x="4741511" y="2093913"/>
              <a:ext cx="3418436" cy="834268"/>
            </a:xfrm>
            <a:prstGeom prst="roundRect">
              <a:avLst>
                <a:gd name="adj" fmla="val 12254"/>
              </a:avLst>
            </a:prstGeom>
            <a:solidFill>
              <a:schemeClr val="accent2"/>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Deep Domain Expertise </a:t>
              </a:r>
            </a:p>
          </p:txBody>
        </p:sp>
        <p:sp>
          <p:nvSpPr>
            <p:cNvPr id="83" name="Rectangle: Rounded Corners 82">
              <a:extLst>
                <a:ext uri="{FF2B5EF4-FFF2-40B4-BE49-F238E27FC236}">
                  <a16:creationId xmlns:a16="http://schemas.microsoft.com/office/drawing/2014/main" id="{F5384872-CB30-8B9C-4C97-D620CE48EDB9}"/>
                </a:ext>
              </a:extLst>
            </p:cNvPr>
            <p:cNvSpPr/>
            <p:nvPr/>
          </p:nvSpPr>
          <p:spPr>
            <a:xfrm>
              <a:off x="8301637" y="2093913"/>
              <a:ext cx="3411382" cy="834268"/>
            </a:xfrm>
            <a:prstGeom prst="roundRect">
              <a:avLst>
                <a:gd name="adj" fmla="val 12254"/>
              </a:avLst>
            </a:prstGeom>
            <a:solidFill>
              <a:srgbClr val="FBB425"/>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Responsive &amp; </a:t>
              </a:r>
            </a:p>
            <a:p>
              <a:pPr algn="ctr"/>
              <a:r>
                <a:rPr lang="en-US" sz="1600" b="1">
                  <a:solidFill>
                    <a:schemeClr val="bg1"/>
                  </a:solidFill>
                </a:rPr>
                <a:t>Transparent</a:t>
              </a:r>
            </a:p>
          </p:txBody>
        </p:sp>
      </p:grpSp>
    </p:spTree>
    <p:extLst>
      <p:ext uri="{BB962C8B-B14F-4D97-AF65-F5344CB8AC3E}">
        <p14:creationId xmlns:p14="http://schemas.microsoft.com/office/powerpoint/2010/main" val="1596640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31" name="Rectangle: Top Corners Rounded 30">
            <a:extLst>
              <a:ext uri="{FF2B5EF4-FFF2-40B4-BE49-F238E27FC236}">
                <a16:creationId xmlns:a16="http://schemas.microsoft.com/office/drawing/2014/main" id="{6252F1A7-84C8-4C48-93FE-45E1BED26717}"/>
              </a:ext>
            </a:extLst>
          </p:cNvPr>
          <p:cNvSpPr/>
          <p:nvPr/>
        </p:nvSpPr>
        <p:spPr>
          <a:xfrm rot="5400000">
            <a:off x="1503440" y="-314314"/>
            <a:ext cx="4720063" cy="7726944"/>
          </a:xfrm>
          <a:prstGeom prst="round2SameRect">
            <a:avLst>
              <a:gd name="adj1" fmla="val 3544"/>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B072E-31F7-430B-BFFC-9DD53AAF2957}"/>
              </a:ext>
            </a:extLst>
          </p:cNvPr>
          <p:cNvSpPr>
            <a:spLocks noGrp="1"/>
          </p:cNvSpPr>
          <p:nvPr>
            <p:ph type="title"/>
          </p:nvPr>
        </p:nvSpPr>
        <p:spPr>
          <a:xfrm>
            <a:off x="838200" y="540646"/>
            <a:ext cx="10515600" cy="443198"/>
          </a:xfrm>
        </p:spPr>
        <p:txBody>
          <a:bodyPr/>
          <a:lstStyle/>
          <a:p>
            <a:r>
              <a:rPr lang="en-US" dirty="0">
                <a:solidFill>
                  <a:schemeClr val="bg1"/>
                </a:solidFill>
              </a:rPr>
              <a:t>Safety &amp; Sustainability</a:t>
            </a:r>
            <a:endParaRPr lang="en-US" dirty="0">
              <a:solidFill>
                <a:schemeClr val="accent3"/>
              </a:solidFill>
            </a:endParaRPr>
          </a:p>
        </p:txBody>
      </p:sp>
      <p:sp>
        <p:nvSpPr>
          <p:cNvPr id="4" name="Footer Placeholder 3">
            <a:extLst>
              <a:ext uri="{FF2B5EF4-FFF2-40B4-BE49-F238E27FC236}">
                <a16:creationId xmlns:a16="http://schemas.microsoft.com/office/drawing/2014/main" id="{675C3811-CC6F-417B-A4CC-D3CEE302EFC0}"/>
              </a:ext>
            </a:extLst>
          </p:cNvPr>
          <p:cNvSpPr>
            <a:spLocks noGrp="1"/>
          </p:cNvSpPr>
          <p:nvPr>
            <p:ph type="ftr" sz="quarter" idx="11"/>
          </p:nvPr>
        </p:nvSpPr>
        <p:spPr>
          <a:xfrm>
            <a:off x="6361043" y="6356350"/>
            <a:ext cx="4615070" cy="365125"/>
          </a:xfrm>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E5FC6641-3E0E-473E-A64B-B96132B195FC}"/>
              </a:ext>
            </a:extLst>
          </p:cNvPr>
          <p:cNvSpPr>
            <a:spLocks noGrp="1"/>
          </p:cNvSpPr>
          <p:nvPr>
            <p:ph type="sldNum" sz="quarter" idx="12"/>
          </p:nvPr>
        </p:nvSpPr>
        <p:spPr>
          <a:xfrm>
            <a:off x="11072190" y="6356350"/>
            <a:ext cx="281609" cy="365125"/>
          </a:xfrm>
        </p:spPr>
        <p:txBody>
          <a:bodyPr/>
          <a:lstStyle/>
          <a:p>
            <a:fld id="{8427212B-DAB7-41D9-8B3C-111279E9B140}" type="slidenum">
              <a:rPr lang="en-US" smtClean="0">
                <a:solidFill>
                  <a:schemeClr val="bg1"/>
                </a:solidFill>
              </a:rPr>
              <a:pPr/>
              <a:t>4</a:t>
            </a:fld>
            <a:endParaRPr lang="en-US">
              <a:solidFill>
                <a:schemeClr val="bg1"/>
              </a:solidFill>
            </a:endParaRPr>
          </a:p>
        </p:txBody>
      </p:sp>
      <p:sp>
        <p:nvSpPr>
          <p:cNvPr id="24" name="Rectangle: Top Corners Rounded 23">
            <a:extLst>
              <a:ext uri="{FF2B5EF4-FFF2-40B4-BE49-F238E27FC236}">
                <a16:creationId xmlns:a16="http://schemas.microsoft.com/office/drawing/2014/main" id="{33D5297C-8E98-4A1D-9B4E-A341C7343071}"/>
              </a:ext>
            </a:extLst>
          </p:cNvPr>
          <p:cNvSpPr/>
          <p:nvPr/>
        </p:nvSpPr>
        <p:spPr>
          <a:xfrm rot="16200000">
            <a:off x="7449026" y="835450"/>
            <a:ext cx="3842231" cy="5643716"/>
          </a:xfrm>
          <a:prstGeom prst="round2SameRect">
            <a:avLst>
              <a:gd name="adj1" fmla="val 5272"/>
              <a:gd name="adj2" fmla="val 0"/>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A55C4C5-0880-43BB-8034-9EF8F7D1EB4E}"/>
              </a:ext>
            </a:extLst>
          </p:cNvPr>
          <p:cNvSpPr txBox="1"/>
          <p:nvPr/>
        </p:nvSpPr>
        <p:spPr>
          <a:xfrm>
            <a:off x="7191086" y="2862566"/>
            <a:ext cx="4828847" cy="1477328"/>
          </a:xfrm>
          <a:prstGeom prst="rect">
            <a:avLst/>
          </a:prstGeom>
          <a:noFill/>
        </p:spPr>
        <p:txBody>
          <a:bodyPr wrap="square" lIns="0" tIns="0" rIns="0" bIns="0" rtlCol="0">
            <a:spAutoFit/>
          </a:bodyPr>
          <a:lstStyle/>
          <a:p>
            <a:r>
              <a:rPr lang="en-US" sz="2400" b="1" dirty="0">
                <a:solidFill>
                  <a:schemeClr val="bg1"/>
                </a:solidFill>
                <a:ea typeface="Microsoft JhengHei UI" panose="020B0604030504040204" pitchFamily="34" charset="-120"/>
              </a:rPr>
              <a:t>Decade+ long demonstrated commitment excellence in Safe Manufacturing &amp; Sustainable Practices</a:t>
            </a:r>
          </a:p>
        </p:txBody>
      </p:sp>
      <p:sp>
        <p:nvSpPr>
          <p:cNvPr id="33" name="Right Triangle 32">
            <a:extLst>
              <a:ext uri="{FF2B5EF4-FFF2-40B4-BE49-F238E27FC236}">
                <a16:creationId xmlns:a16="http://schemas.microsoft.com/office/drawing/2014/main" id="{6383BBA4-4F7F-4F12-95E9-3B012728090A}"/>
              </a:ext>
            </a:extLst>
          </p:cNvPr>
          <p:cNvSpPr/>
          <p:nvPr/>
        </p:nvSpPr>
        <p:spPr>
          <a:xfrm flipH="1">
            <a:off x="6964771" y="1484930"/>
            <a:ext cx="163082" cy="251901"/>
          </a:xfrm>
          <a:prstGeom prst="rtTriangle">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Top Corners Rounded 31">
            <a:extLst>
              <a:ext uri="{FF2B5EF4-FFF2-40B4-BE49-F238E27FC236}">
                <a16:creationId xmlns:a16="http://schemas.microsoft.com/office/drawing/2014/main" id="{D991223B-6505-4C33-9D7C-01D18DB355D5}"/>
              </a:ext>
            </a:extLst>
          </p:cNvPr>
          <p:cNvSpPr/>
          <p:nvPr/>
        </p:nvSpPr>
        <p:spPr>
          <a:xfrm rot="10800000">
            <a:off x="7121401" y="1484930"/>
            <a:ext cx="848887" cy="984539"/>
          </a:xfrm>
          <a:prstGeom prst="round2SameRect">
            <a:avLst/>
          </a:prstGeom>
          <a:solidFill>
            <a:srgbClr val="AC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68402FD7-6D8F-4A45-9604-C9AEB4BCA454}"/>
              </a:ext>
            </a:extLst>
          </p:cNvPr>
          <p:cNvCxnSpPr/>
          <p:nvPr/>
        </p:nvCxnSpPr>
        <p:spPr>
          <a:xfrm>
            <a:off x="7191087" y="4827639"/>
            <a:ext cx="5000913" cy="0"/>
          </a:xfrm>
          <a:prstGeom prst="line">
            <a:avLst/>
          </a:prstGeom>
          <a:ln>
            <a:solidFill>
              <a:schemeClr val="bg1">
                <a:alpha val="48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3A9FFC3-D004-4DC9-9718-E3157E9F89CD}"/>
              </a:ext>
            </a:extLst>
          </p:cNvPr>
          <p:cNvCxnSpPr/>
          <p:nvPr/>
        </p:nvCxnSpPr>
        <p:spPr>
          <a:xfrm>
            <a:off x="7121401" y="4827639"/>
            <a:ext cx="508431" cy="0"/>
          </a:xfrm>
          <a:prstGeom prst="line">
            <a:avLst/>
          </a:prstGeom>
          <a:ln w="47625">
            <a:solidFill>
              <a:srgbClr val="FBB425"/>
            </a:solidFill>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A57D3D87-0760-44DE-8FF0-0230D8401E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3239" y="1686510"/>
            <a:ext cx="608533" cy="608533"/>
          </a:xfrm>
          <a:prstGeom prst="rect">
            <a:avLst/>
          </a:prstGeom>
        </p:spPr>
      </p:pic>
      <p:cxnSp>
        <p:nvCxnSpPr>
          <p:cNvPr id="38" name="Straight Connector 37">
            <a:extLst>
              <a:ext uri="{FF2B5EF4-FFF2-40B4-BE49-F238E27FC236}">
                <a16:creationId xmlns:a16="http://schemas.microsoft.com/office/drawing/2014/main" id="{7551AB21-9427-4AB9-AF55-7234AFB10008}"/>
              </a:ext>
            </a:extLst>
          </p:cNvPr>
          <p:cNvCxnSpPr>
            <a:cxnSpLocks/>
          </p:cNvCxnSpPr>
          <p:nvPr/>
        </p:nvCxnSpPr>
        <p:spPr>
          <a:xfrm>
            <a:off x="1097538" y="4597060"/>
            <a:ext cx="0" cy="38064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D7DF2FC-C304-4310-B6A3-592E29A31099}"/>
              </a:ext>
            </a:extLst>
          </p:cNvPr>
          <p:cNvGrpSpPr/>
          <p:nvPr/>
        </p:nvGrpSpPr>
        <p:grpSpPr>
          <a:xfrm>
            <a:off x="838199" y="3694204"/>
            <a:ext cx="5413648" cy="1588009"/>
            <a:chOff x="838199" y="3897295"/>
            <a:chExt cx="5413648" cy="1111480"/>
          </a:xfrm>
        </p:grpSpPr>
        <p:sp>
          <p:nvSpPr>
            <p:cNvPr id="30" name="Rectangle: Rounded Corners 29">
              <a:extLst>
                <a:ext uri="{FF2B5EF4-FFF2-40B4-BE49-F238E27FC236}">
                  <a16:creationId xmlns:a16="http://schemas.microsoft.com/office/drawing/2014/main" id="{85D5CFF7-ACC9-4B5A-93F1-D2FE1C367028}"/>
                </a:ext>
              </a:extLst>
            </p:cNvPr>
            <p:cNvSpPr/>
            <p:nvPr/>
          </p:nvSpPr>
          <p:spPr>
            <a:xfrm>
              <a:off x="868122" y="3897298"/>
              <a:ext cx="5383725" cy="1111477"/>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CC11625-B35D-4581-8A1C-C85E47EDDF56}"/>
                </a:ext>
              </a:extLst>
            </p:cNvPr>
            <p:cNvSpPr txBox="1"/>
            <p:nvPr/>
          </p:nvSpPr>
          <p:spPr>
            <a:xfrm>
              <a:off x="2828412" y="4027812"/>
              <a:ext cx="3380402" cy="861676"/>
            </a:xfrm>
            <a:prstGeom prst="rect">
              <a:avLst/>
            </a:prstGeom>
            <a:noFill/>
          </p:spPr>
          <p:txBody>
            <a:bodyPr wrap="square" lIns="0" tIns="0" rIns="0" bIns="0" rtlCol="0">
              <a:spAutoFit/>
            </a:bodyPr>
            <a:lstStyle/>
            <a:p>
              <a:pPr algn="ctr"/>
              <a:r>
                <a:rPr lang="en-IN" sz="2000" dirty="0"/>
                <a:t>&gt; </a:t>
              </a:r>
              <a:r>
                <a:rPr lang="en-IN" sz="2000" dirty="0">
                  <a:solidFill>
                    <a:schemeClr val="accent3">
                      <a:lumMod val="75000"/>
                    </a:schemeClr>
                  </a:solidFill>
                </a:rPr>
                <a:t>51%</a:t>
              </a:r>
              <a:r>
                <a:rPr lang="en-IN" sz="2000" dirty="0"/>
                <a:t> of the total energy </a:t>
              </a:r>
            </a:p>
            <a:p>
              <a:pPr algn="ctr"/>
              <a:r>
                <a:rPr lang="en-IN" sz="2000" dirty="0"/>
                <a:t>from renewable resources</a:t>
              </a:r>
            </a:p>
            <a:p>
              <a:pPr algn="ctr"/>
              <a:r>
                <a:rPr lang="en-IN" sz="2000" dirty="0"/>
                <a:t>With </a:t>
              </a:r>
              <a:r>
                <a:rPr lang="en-IN" sz="2000" dirty="0">
                  <a:solidFill>
                    <a:schemeClr val="accent3">
                      <a:lumMod val="75000"/>
                    </a:schemeClr>
                  </a:solidFill>
                </a:rPr>
                <a:t>NETZERO Carbon</a:t>
              </a:r>
              <a:r>
                <a:rPr lang="en-IN" sz="2000" dirty="0"/>
                <a:t> </a:t>
              </a:r>
            </a:p>
            <a:p>
              <a:pPr algn="ctr"/>
              <a:r>
                <a:rPr lang="en-IN" sz="2000" dirty="0">
                  <a:solidFill>
                    <a:schemeClr val="accent3">
                      <a:lumMod val="75000"/>
                    </a:schemeClr>
                  </a:solidFill>
                </a:rPr>
                <a:t>Since 2012</a:t>
              </a:r>
            </a:p>
          </p:txBody>
        </p:sp>
        <p:sp>
          <p:nvSpPr>
            <p:cNvPr id="36" name="Rectangle: Top Corners Rounded 35">
              <a:extLst>
                <a:ext uri="{FF2B5EF4-FFF2-40B4-BE49-F238E27FC236}">
                  <a16:creationId xmlns:a16="http://schemas.microsoft.com/office/drawing/2014/main" id="{7FD9AFC3-CE64-4EC8-909A-B2E8696DFC53}"/>
                </a:ext>
              </a:extLst>
            </p:cNvPr>
            <p:cNvSpPr/>
            <p:nvPr/>
          </p:nvSpPr>
          <p:spPr>
            <a:xfrm rot="16200000">
              <a:off x="1372564" y="3362930"/>
              <a:ext cx="1111479" cy="2180209"/>
            </a:xfrm>
            <a:prstGeom prst="round2SameRect">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A875EEA-C4B2-4045-8181-36C4AA65EAB4}"/>
                </a:ext>
              </a:extLst>
            </p:cNvPr>
            <p:cNvGrpSpPr/>
            <p:nvPr/>
          </p:nvGrpSpPr>
          <p:grpSpPr>
            <a:xfrm>
              <a:off x="924231" y="4163714"/>
              <a:ext cx="2094165" cy="526896"/>
              <a:chOff x="948351" y="5161443"/>
              <a:chExt cx="2270444" cy="652742"/>
            </a:xfrm>
          </p:grpSpPr>
          <p:pic>
            <p:nvPicPr>
              <p:cNvPr id="27" name="Picture 26">
                <a:extLst>
                  <a:ext uri="{FF2B5EF4-FFF2-40B4-BE49-F238E27FC236}">
                    <a16:creationId xmlns:a16="http://schemas.microsoft.com/office/drawing/2014/main" id="{771DA8B8-2BC2-4C58-BE48-E7794834A007}"/>
                  </a:ext>
                </a:extLst>
              </p:cNvPr>
              <p:cNvPicPr>
                <a:picLocks noChangeAspect="1"/>
              </p:cNvPicPr>
              <p:nvPr/>
            </p:nvPicPr>
            <p:blipFill>
              <a:blip r:embed="rId5"/>
              <a:stretch>
                <a:fillRect/>
              </a:stretch>
            </p:blipFill>
            <p:spPr>
              <a:xfrm>
                <a:off x="948351" y="5161443"/>
                <a:ext cx="2270444" cy="652742"/>
              </a:xfrm>
              <a:prstGeom prst="rect">
                <a:avLst/>
              </a:prstGeom>
            </p:spPr>
          </p:pic>
          <p:sp>
            <p:nvSpPr>
              <p:cNvPr id="40" name="Rectangle 39">
                <a:extLst>
                  <a:ext uri="{FF2B5EF4-FFF2-40B4-BE49-F238E27FC236}">
                    <a16:creationId xmlns:a16="http://schemas.microsoft.com/office/drawing/2014/main" id="{9DF8A748-07D9-4629-81DC-9B5DAC0352E7}"/>
                  </a:ext>
                </a:extLst>
              </p:cNvPr>
              <p:cNvSpPr/>
              <p:nvPr/>
            </p:nvSpPr>
            <p:spPr>
              <a:xfrm>
                <a:off x="1079782" y="5312726"/>
                <a:ext cx="434734" cy="369332"/>
              </a:xfrm>
              <a:prstGeom prst="rect">
                <a:avLst/>
              </a:prstGeom>
            </p:spPr>
            <p:txBody>
              <a:bodyPr wrap="none">
                <a:spAutoFit/>
              </a:bodyPr>
              <a:lstStyle/>
              <a:p>
                <a:pPr algn="ctr"/>
                <a:r>
                  <a:rPr lang="en-US" dirty="0">
                    <a:solidFill>
                      <a:srgbClr val="92D050"/>
                    </a:solidFill>
                  </a:rPr>
                  <a:t>89</a:t>
                </a:r>
                <a:endParaRPr lang="en-US" dirty="0"/>
              </a:p>
            </p:txBody>
          </p:sp>
        </p:grpSp>
      </p:grpSp>
      <p:grpSp>
        <p:nvGrpSpPr>
          <p:cNvPr id="12" name="Group 11">
            <a:extLst>
              <a:ext uri="{FF2B5EF4-FFF2-40B4-BE49-F238E27FC236}">
                <a16:creationId xmlns:a16="http://schemas.microsoft.com/office/drawing/2014/main" id="{D0A7196E-06D7-434D-866C-BE4CDFD89A0E}"/>
              </a:ext>
            </a:extLst>
          </p:cNvPr>
          <p:cNvGrpSpPr/>
          <p:nvPr/>
        </p:nvGrpSpPr>
        <p:grpSpPr>
          <a:xfrm>
            <a:off x="838199" y="2034070"/>
            <a:ext cx="5443144" cy="1454858"/>
            <a:chOff x="838199" y="1803246"/>
            <a:chExt cx="5443144" cy="1454858"/>
          </a:xfrm>
        </p:grpSpPr>
        <p:sp>
          <p:nvSpPr>
            <p:cNvPr id="17" name="Rectangle: Rounded Corners 16">
              <a:extLst>
                <a:ext uri="{FF2B5EF4-FFF2-40B4-BE49-F238E27FC236}">
                  <a16:creationId xmlns:a16="http://schemas.microsoft.com/office/drawing/2014/main" id="{1153A4A3-8571-4CE0-9707-5D3BC29E02DC}"/>
                </a:ext>
              </a:extLst>
            </p:cNvPr>
            <p:cNvSpPr/>
            <p:nvPr/>
          </p:nvSpPr>
          <p:spPr>
            <a:xfrm>
              <a:off x="867694" y="1803251"/>
              <a:ext cx="5413649" cy="1454853"/>
            </a:xfrm>
            <a:prstGeom prst="roundRect">
              <a:avLst>
                <a:gd name="adj" fmla="val 1111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986FEB5E-4ACD-40D5-B403-7762E19D3B06}"/>
                </a:ext>
              </a:extLst>
            </p:cNvPr>
            <p:cNvSpPr txBox="1"/>
            <p:nvPr/>
          </p:nvSpPr>
          <p:spPr>
            <a:xfrm>
              <a:off x="2822691" y="1911749"/>
              <a:ext cx="3395252" cy="1231106"/>
            </a:xfrm>
            <a:prstGeom prst="rect">
              <a:avLst/>
            </a:prstGeom>
            <a:noFill/>
          </p:spPr>
          <p:txBody>
            <a:bodyPr wrap="square" lIns="0" tIns="0" rIns="0" bIns="0" rtlCol="0">
              <a:spAutoFit/>
            </a:bodyPr>
            <a:lstStyle/>
            <a:p>
              <a:pPr algn="ctr"/>
              <a:r>
                <a:rPr lang="en-US" sz="2000" dirty="0"/>
                <a:t>Culture</a:t>
              </a:r>
            </a:p>
            <a:p>
              <a:pPr algn="ctr"/>
              <a:r>
                <a:rPr lang="en-US" sz="2000" dirty="0"/>
                <a:t>Systems</a:t>
              </a:r>
            </a:p>
            <a:p>
              <a:pPr algn="ctr"/>
              <a:r>
                <a:rPr lang="en-US" sz="2000" dirty="0"/>
                <a:t>Hardware</a:t>
              </a:r>
            </a:p>
            <a:p>
              <a:pPr algn="ctr"/>
              <a:r>
                <a:rPr lang="en-US" sz="2000" dirty="0"/>
                <a:t>Training </a:t>
              </a:r>
            </a:p>
          </p:txBody>
        </p:sp>
        <p:sp>
          <p:nvSpPr>
            <p:cNvPr id="20" name="Rectangle: Top Corners Rounded 19">
              <a:extLst>
                <a:ext uri="{FF2B5EF4-FFF2-40B4-BE49-F238E27FC236}">
                  <a16:creationId xmlns:a16="http://schemas.microsoft.com/office/drawing/2014/main" id="{0F882359-F7BE-41FB-B0D3-AB207B0F8B3D}"/>
                </a:ext>
              </a:extLst>
            </p:cNvPr>
            <p:cNvSpPr/>
            <p:nvPr/>
          </p:nvSpPr>
          <p:spPr>
            <a:xfrm rot="16200000">
              <a:off x="1200877" y="1440568"/>
              <a:ext cx="1454853" cy="2180209"/>
            </a:xfrm>
            <a:prstGeom prst="round2Same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1" name="TextBox 40">
              <a:extLst>
                <a:ext uri="{FF2B5EF4-FFF2-40B4-BE49-F238E27FC236}">
                  <a16:creationId xmlns:a16="http://schemas.microsoft.com/office/drawing/2014/main" id="{46A99833-B1FC-491C-968D-369F026BABDE}"/>
                </a:ext>
              </a:extLst>
            </p:cNvPr>
            <p:cNvSpPr txBox="1"/>
            <p:nvPr/>
          </p:nvSpPr>
          <p:spPr>
            <a:xfrm>
              <a:off x="867694" y="2191527"/>
              <a:ext cx="2150702" cy="738664"/>
            </a:xfrm>
            <a:prstGeom prst="rect">
              <a:avLst/>
            </a:prstGeom>
            <a:noFill/>
          </p:spPr>
          <p:txBody>
            <a:bodyPr wrap="square" lIns="0" tIns="0" rIns="0" bIns="0" rtlCol="0">
              <a:spAutoFit/>
            </a:bodyPr>
            <a:lstStyle/>
            <a:p>
              <a:pPr algn="ctr"/>
              <a:r>
                <a:rPr lang="en-US" sz="2400" dirty="0">
                  <a:solidFill>
                    <a:schemeClr val="accent1">
                      <a:lumMod val="60000"/>
                      <a:lumOff val="40000"/>
                    </a:schemeClr>
                  </a:solidFill>
                </a:rPr>
                <a:t>Safe</a:t>
              </a:r>
            </a:p>
            <a:p>
              <a:pPr algn="ctr"/>
              <a:r>
                <a:rPr lang="en-US" sz="2400" dirty="0">
                  <a:solidFill>
                    <a:schemeClr val="accent1">
                      <a:lumMod val="60000"/>
                      <a:lumOff val="40000"/>
                    </a:schemeClr>
                  </a:solidFill>
                </a:rPr>
                <a:t>Manufacturing</a:t>
              </a:r>
            </a:p>
          </p:txBody>
        </p:sp>
      </p:grpSp>
    </p:spTree>
    <p:extLst>
      <p:ext uri="{BB962C8B-B14F-4D97-AF65-F5344CB8AC3E}">
        <p14:creationId xmlns:p14="http://schemas.microsoft.com/office/powerpoint/2010/main" val="2658707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5B973AB3-299B-2C4F-922D-6B305B652DE4}"/>
              </a:ext>
            </a:extLst>
          </p:cNvPr>
          <p:cNvSpPr/>
          <p:nvPr/>
        </p:nvSpPr>
        <p:spPr>
          <a:xfrm flipH="1" flipV="1">
            <a:off x="-1" y="25167"/>
            <a:ext cx="5086752" cy="4634897"/>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BC71B47-1BF7-415E-B4A7-A72B34F9812B}"/>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75DC3651-8525-4B96-B2B8-0D021CE8F0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9" name="Straight Connector 8">
            <a:extLst>
              <a:ext uri="{FF2B5EF4-FFF2-40B4-BE49-F238E27FC236}">
                <a16:creationId xmlns:a16="http://schemas.microsoft.com/office/drawing/2014/main" id="{D524A810-894C-4DC6-92C8-44E65513673B}"/>
              </a:ext>
            </a:extLst>
          </p:cNvPr>
          <p:cNvCxnSpPr>
            <a:cxnSpLocks/>
          </p:cNvCxnSpPr>
          <p:nvPr/>
        </p:nvCxnSpPr>
        <p:spPr>
          <a:xfrm>
            <a:off x="751009" y="761445"/>
            <a:ext cx="18645" cy="5178818"/>
          </a:xfrm>
          <a:prstGeom prst="line">
            <a:avLst/>
          </a:prstGeom>
          <a:ln>
            <a:solidFill>
              <a:schemeClr val="bg1">
                <a:alpha val="42000"/>
              </a:schemeClr>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C944828-7666-4F77-D450-C074CA172C39}"/>
              </a:ext>
            </a:extLst>
          </p:cNvPr>
          <p:cNvSpPr txBox="1">
            <a:spLocks/>
          </p:cNvSpPr>
          <p:nvPr/>
        </p:nvSpPr>
        <p:spPr>
          <a:xfrm>
            <a:off x="681902" y="200559"/>
            <a:ext cx="7689047"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lvl="0">
              <a:defRPr/>
            </a:pPr>
            <a:r>
              <a:rPr lang="en-US" sz="2400" dirty="0">
                <a:solidFill>
                  <a:prstClr val="white"/>
                </a:solidFill>
              </a:rPr>
              <a:t>Inventys –</a:t>
            </a:r>
            <a:r>
              <a:rPr lang="en-US" sz="2400" dirty="0">
                <a:solidFill>
                  <a:srgbClr val="FBB425"/>
                </a:solidFill>
              </a:rPr>
              <a:t> Process Safety Systems</a:t>
            </a:r>
          </a:p>
        </p:txBody>
      </p:sp>
      <p:cxnSp>
        <p:nvCxnSpPr>
          <p:cNvPr id="67" name="Straight Connector 66">
            <a:extLst>
              <a:ext uri="{FF2B5EF4-FFF2-40B4-BE49-F238E27FC236}">
                <a16:creationId xmlns:a16="http://schemas.microsoft.com/office/drawing/2014/main" id="{69F7D7BA-70CE-450C-ADA2-F37B5C19B666}"/>
              </a:ext>
            </a:extLst>
          </p:cNvPr>
          <p:cNvCxnSpPr>
            <a:cxnSpLocks/>
          </p:cNvCxnSpPr>
          <p:nvPr/>
        </p:nvCxnSpPr>
        <p:spPr>
          <a:xfrm flipV="1">
            <a:off x="1140152" y="3686761"/>
            <a:ext cx="10313209" cy="25546"/>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588B298-6846-4FF5-9EC7-CF53CC5F7ECA}"/>
              </a:ext>
            </a:extLst>
          </p:cNvPr>
          <p:cNvCxnSpPr>
            <a:cxnSpLocks/>
          </p:cNvCxnSpPr>
          <p:nvPr/>
        </p:nvCxnSpPr>
        <p:spPr>
          <a:xfrm>
            <a:off x="1140152" y="5603255"/>
            <a:ext cx="10231915" cy="0"/>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00DD413-BBCE-46A8-9CE8-61C647DBE5BC}"/>
              </a:ext>
            </a:extLst>
          </p:cNvPr>
          <p:cNvGrpSpPr/>
          <p:nvPr/>
        </p:nvGrpSpPr>
        <p:grpSpPr>
          <a:xfrm>
            <a:off x="681902" y="854498"/>
            <a:ext cx="11115522" cy="1046440"/>
            <a:chOff x="681902" y="668060"/>
            <a:chExt cx="11115522" cy="1046440"/>
          </a:xfrm>
        </p:grpSpPr>
        <p:sp>
          <p:nvSpPr>
            <p:cNvPr id="7" name="TextBox 6">
              <a:extLst>
                <a:ext uri="{FF2B5EF4-FFF2-40B4-BE49-F238E27FC236}">
                  <a16:creationId xmlns:a16="http://schemas.microsoft.com/office/drawing/2014/main" id="{1AA23D24-D288-41AA-8A77-68B80CB5A3F6}"/>
                </a:ext>
              </a:extLst>
            </p:cNvPr>
            <p:cNvSpPr txBox="1"/>
            <p:nvPr/>
          </p:nvSpPr>
          <p:spPr>
            <a:xfrm>
              <a:off x="1031612" y="668060"/>
              <a:ext cx="10765812" cy="10464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Hazard Identification &amp; Characterization</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Literature</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Segoe UI"/>
                </a:rPr>
                <a:t>TSU / DSC  - ALL steps, ALL RMs/Intermediates, ALL Products, ALL Waste</a:t>
              </a:r>
            </a:p>
            <a:p>
              <a:pPr marL="628650" marR="0" lvl="1" indent="-1714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i="0" u="none" strike="noStrike" kern="1200" cap="none" spc="0" normalizeH="0" baseline="0" noProof="0" dirty="0">
                  <a:ln>
                    <a:noFill/>
                  </a:ln>
                  <a:solidFill>
                    <a:prstClr val="white"/>
                  </a:solidFill>
                  <a:effectLst/>
                  <a:uLnTx/>
                  <a:uFillTx/>
                  <a:latin typeface="Segoe UI"/>
                  <a:ea typeface="+mn-ea"/>
                  <a:cs typeface="+mn-cs"/>
                </a:rPr>
                <a:t>RC – when required </a:t>
              </a:r>
            </a:p>
          </p:txBody>
        </p:sp>
        <p:sp>
          <p:nvSpPr>
            <p:cNvPr id="25" name="Oval 24">
              <a:extLst>
                <a:ext uri="{FF2B5EF4-FFF2-40B4-BE49-F238E27FC236}">
                  <a16:creationId xmlns:a16="http://schemas.microsoft.com/office/drawing/2014/main" id="{204983A2-B919-4E27-B694-522D0466787A}"/>
                </a:ext>
              </a:extLst>
            </p:cNvPr>
            <p:cNvSpPr/>
            <p:nvPr/>
          </p:nvSpPr>
          <p:spPr>
            <a:xfrm>
              <a:off x="681902" y="693021"/>
              <a:ext cx="169215" cy="169215"/>
            </a:xfrm>
            <a:prstGeom prst="ellipse">
              <a:avLst/>
            </a:prstGeom>
            <a:solidFill>
              <a:schemeClr val="bg1"/>
            </a:solidFill>
            <a:ln w="53975">
              <a:solidFill>
                <a:schemeClr val="accent2"/>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13A99547-E048-463F-86F2-33488BB6E590}"/>
              </a:ext>
            </a:extLst>
          </p:cNvPr>
          <p:cNvGrpSpPr/>
          <p:nvPr/>
        </p:nvGrpSpPr>
        <p:grpSpPr>
          <a:xfrm>
            <a:off x="654949" y="2237129"/>
            <a:ext cx="11224500" cy="1292662"/>
            <a:chOff x="654949" y="2743771"/>
            <a:chExt cx="11224500" cy="1292662"/>
          </a:xfrm>
        </p:grpSpPr>
        <p:sp>
          <p:nvSpPr>
            <p:cNvPr id="62" name="Oval 61">
              <a:extLst>
                <a:ext uri="{FF2B5EF4-FFF2-40B4-BE49-F238E27FC236}">
                  <a16:creationId xmlns:a16="http://schemas.microsoft.com/office/drawing/2014/main" id="{8F3C5D35-114C-4749-B963-0DCF58C4195A}"/>
                </a:ext>
              </a:extLst>
            </p:cNvPr>
            <p:cNvSpPr/>
            <p:nvPr/>
          </p:nvSpPr>
          <p:spPr>
            <a:xfrm>
              <a:off x="654949" y="2799746"/>
              <a:ext cx="187239" cy="169215"/>
            </a:xfrm>
            <a:prstGeom prst="ellipse">
              <a:avLst/>
            </a:prstGeom>
            <a:solidFill>
              <a:schemeClr val="bg1"/>
            </a:solidFill>
            <a:ln w="53975">
              <a:solidFill>
                <a:srgbClr val="FBB42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2" name="TextBox 21">
              <a:extLst>
                <a:ext uri="{FF2B5EF4-FFF2-40B4-BE49-F238E27FC236}">
                  <a16:creationId xmlns:a16="http://schemas.microsoft.com/office/drawing/2014/main" id="{07E4F2F9-8121-42EB-A1D5-B06C8D0BD089}"/>
                </a:ext>
              </a:extLst>
            </p:cNvPr>
            <p:cNvSpPr txBox="1"/>
            <p:nvPr/>
          </p:nvSpPr>
          <p:spPr>
            <a:xfrm>
              <a:off x="1113637" y="2743771"/>
              <a:ext cx="10765812"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Process Safety Analysis</a:t>
              </a:r>
            </a:p>
            <a:p>
              <a:pPr marL="628650" lvl="1" indent="-171450">
                <a:buClr>
                  <a:prstClr val="white"/>
                </a:buClr>
                <a:buFont typeface="Arial" panose="020B0604020202020204" pitchFamily="34" charset="0"/>
                <a:buChar char="•"/>
                <a:defRPr/>
              </a:pPr>
              <a:r>
                <a:rPr lang="en-US" sz="1600" dirty="0">
                  <a:solidFill>
                    <a:prstClr val="white"/>
                  </a:solidFill>
                </a:rPr>
                <a:t>Identify Onset Temperatures, Rate, Profile of Temperature and Pressure Increase</a:t>
              </a:r>
            </a:p>
            <a:p>
              <a:pPr marL="628650" lvl="1" indent="-171450">
                <a:buClr>
                  <a:prstClr val="white"/>
                </a:buClr>
                <a:buFont typeface="Arial" panose="020B0604020202020204" pitchFamily="34" charset="0"/>
                <a:buChar char="•"/>
                <a:defRPr/>
              </a:pPr>
              <a:r>
                <a:rPr lang="en-US" sz="1600" dirty="0">
                  <a:solidFill>
                    <a:prstClr val="white"/>
                  </a:solidFill>
                </a:rPr>
                <a:t>Evaluation of MTSR, Onset Temperatures vs. MTT</a:t>
              </a:r>
            </a:p>
            <a:p>
              <a:pPr marL="628650" lvl="1" indent="-171450">
                <a:buClr>
                  <a:prstClr val="white"/>
                </a:buClr>
                <a:buFont typeface="Arial" panose="020B0604020202020204" pitchFamily="34" charset="0"/>
                <a:buChar char="•"/>
                <a:defRPr/>
              </a:pPr>
              <a:r>
                <a:rPr lang="en-US" sz="1600" dirty="0">
                  <a:solidFill>
                    <a:prstClr val="white"/>
                  </a:solidFill>
                </a:rPr>
                <a:t>Peak Gas Formation Rate + Vent Sizing</a:t>
              </a:r>
            </a:p>
            <a:p>
              <a:pPr marL="628650" lvl="1" indent="-171450">
                <a:buClr>
                  <a:prstClr val="white"/>
                </a:buClr>
                <a:buFont typeface="Arial" panose="020B0604020202020204" pitchFamily="34" charset="0"/>
                <a:buChar char="•"/>
                <a:defRPr/>
              </a:pPr>
              <a:r>
                <a:rPr lang="en-US" sz="1600" dirty="0">
                  <a:solidFill>
                    <a:prstClr val="white"/>
                  </a:solidFill>
                </a:rPr>
                <a:t>HAZOP – Three times</a:t>
              </a:r>
            </a:p>
          </p:txBody>
        </p:sp>
      </p:grpSp>
      <p:cxnSp>
        <p:nvCxnSpPr>
          <p:cNvPr id="27" name="Straight Connector 26">
            <a:extLst>
              <a:ext uri="{FF2B5EF4-FFF2-40B4-BE49-F238E27FC236}">
                <a16:creationId xmlns:a16="http://schemas.microsoft.com/office/drawing/2014/main" id="{DDF34EAE-3B4C-4615-8DD4-1E23E5413D33}"/>
              </a:ext>
            </a:extLst>
          </p:cNvPr>
          <p:cNvCxnSpPr>
            <a:cxnSpLocks/>
          </p:cNvCxnSpPr>
          <p:nvPr/>
        </p:nvCxnSpPr>
        <p:spPr>
          <a:xfrm>
            <a:off x="1098140" y="2070340"/>
            <a:ext cx="10240162" cy="73146"/>
          </a:xfrm>
          <a:prstGeom prst="line">
            <a:avLst/>
          </a:prstGeom>
          <a:ln>
            <a:solidFill>
              <a:schemeClr val="bg1">
                <a:alpha val="46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F739658-C65F-4706-BCA1-AD751D1EF24D}"/>
              </a:ext>
            </a:extLst>
          </p:cNvPr>
          <p:cNvGrpSpPr/>
          <p:nvPr/>
        </p:nvGrpSpPr>
        <p:grpSpPr>
          <a:xfrm>
            <a:off x="675042" y="3876967"/>
            <a:ext cx="11203299" cy="1538883"/>
            <a:chOff x="675042" y="3683761"/>
            <a:chExt cx="11203299" cy="1538883"/>
          </a:xfrm>
        </p:grpSpPr>
        <p:sp>
          <p:nvSpPr>
            <p:cNvPr id="33" name="Oval 32">
              <a:extLst>
                <a:ext uri="{FF2B5EF4-FFF2-40B4-BE49-F238E27FC236}">
                  <a16:creationId xmlns:a16="http://schemas.microsoft.com/office/drawing/2014/main" id="{C81A1A3A-9D06-47B8-A7B4-A6C40C549A2C}"/>
                </a:ext>
              </a:extLst>
            </p:cNvPr>
            <p:cNvSpPr/>
            <p:nvPr/>
          </p:nvSpPr>
          <p:spPr>
            <a:xfrm>
              <a:off x="675042" y="3745206"/>
              <a:ext cx="169215" cy="169215"/>
            </a:xfrm>
            <a:prstGeom prst="ellipse">
              <a:avLst/>
            </a:prstGeom>
            <a:solidFill>
              <a:schemeClr val="bg1"/>
            </a:solidFill>
            <a:ln w="53975">
              <a:solidFill>
                <a:schemeClr val="accent5"/>
              </a:solid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21373723-5931-48F2-AFF5-D14B97F933FE}"/>
                </a:ext>
              </a:extLst>
            </p:cNvPr>
            <p:cNvSpPr txBox="1"/>
            <p:nvPr/>
          </p:nvSpPr>
          <p:spPr>
            <a:xfrm>
              <a:off x="1112529" y="3683761"/>
              <a:ext cx="10765812"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mn-cs"/>
                </a:rPr>
                <a:t>Hazards Addressa</a:t>
              </a:r>
              <a:r>
                <a:rPr lang="en-US" sz="2000" b="1" dirty="0">
                  <a:solidFill>
                    <a:prstClr val="white"/>
                  </a:solidFill>
                  <a:latin typeface="Segoe UI"/>
                </a:rPr>
                <a:t>l </a:t>
              </a:r>
              <a:r>
                <a:rPr kumimoji="0" lang="en-US" sz="2000" b="1" i="0" u="none" strike="noStrike" kern="1200" cap="none" spc="0" normalizeH="0" baseline="0" noProof="0" dirty="0">
                  <a:ln>
                    <a:noFill/>
                  </a:ln>
                  <a:solidFill>
                    <a:prstClr val="white"/>
                  </a:solidFill>
                  <a:effectLst/>
                  <a:uLnTx/>
                  <a:uFillTx/>
                  <a:latin typeface="Segoe UI"/>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Process Improvements / Modifications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ea typeface="+mn-ea"/>
                  <a:cs typeface="+mn-cs"/>
                </a:rPr>
                <a:t>PID Changes &amp; Equipment Selection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Segoe UI"/>
                  <a:ea typeface="+mn-ea"/>
                  <a:cs typeface="+mn-cs"/>
                </a:rPr>
                <a:t>ALL HAZOP &amp; Safety mandated process interlocks FULLY AUTOMATED with necessary instrumentation &amp; sensors</a:t>
              </a:r>
              <a:endParaRPr lang="en-US" sz="1600" dirty="0">
                <a:solidFill>
                  <a:prstClr val="white"/>
                </a:solidFill>
              </a:endParaRPr>
            </a:p>
            <a:p>
              <a:pPr marL="628650" lvl="1" indent="-171450">
                <a:buFont typeface="Arial" panose="020B0604020202020204" pitchFamily="34" charset="0"/>
                <a:buChar char="•"/>
                <a:defRPr/>
              </a:pPr>
              <a:r>
                <a:rPr lang="en-US" sz="1600" dirty="0">
                  <a:solidFill>
                    <a:prstClr val="white"/>
                  </a:solidFill>
                </a:rPr>
                <a:t>SOP and Education </a:t>
              </a:r>
            </a:p>
            <a:p>
              <a:pPr marL="628650" lvl="1" indent="-171450">
                <a:buFont typeface="Arial" panose="020B0604020202020204" pitchFamily="34" charset="0"/>
                <a:buChar char="•"/>
                <a:defRPr/>
              </a:pPr>
              <a:r>
                <a:rPr lang="en-US" sz="1600" dirty="0">
                  <a:solidFill>
                    <a:prstClr val="white"/>
                  </a:solidFill>
                </a:rPr>
                <a:t>Continuous Training (1,400 training sessions in 2023 - 450 on safety) </a:t>
              </a:r>
              <a:endParaRPr kumimoji="0" lang="en-US" sz="1600" b="0" i="0" u="none" strike="noStrike" kern="1200" cap="none" spc="0" normalizeH="0" baseline="0" noProof="0" dirty="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413219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15B90946-5FF0-4E55-A87E-1C5EF126C9E3}"/>
              </a:ext>
            </a:extLst>
          </p:cNvPr>
          <p:cNvSpPr/>
          <p:nvPr/>
        </p:nvSpPr>
        <p:spPr>
          <a:xfrm>
            <a:off x="1" y="8092"/>
            <a:ext cx="9405615" cy="5781800"/>
          </a:xfrm>
          <a:custGeom>
            <a:avLst/>
            <a:gdLst>
              <a:gd name="connsiteX0" fmla="*/ 0 w 9405615"/>
              <a:gd name="connsiteY0" fmla="*/ 0 h 5781800"/>
              <a:gd name="connsiteX1" fmla="*/ 9397916 w 9405615"/>
              <a:gd name="connsiteY1" fmla="*/ 0 h 5781800"/>
              <a:gd name="connsiteX2" fmla="*/ 9398469 w 9405615"/>
              <a:gd name="connsiteY2" fmla="*/ 7269 h 5781800"/>
              <a:gd name="connsiteX3" fmla="*/ 9405615 w 9405615"/>
              <a:gd name="connsiteY3" fmla="*/ 289882 h 5781800"/>
              <a:gd name="connsiteX4" fmla="*/ 3913697 w 9405615"/>
              <a:gd name="connsiteY4" fmla="*/ 5781800 h 5781800"/>
              <a:gd name="connsiteX5" fmla="*/ 30325 w 9405615"/>
              <a:gd name="connsiteY5" fmla="*/ 4173255 h 5781800"/>
              <a:gd name="connsiteX6" fmla="*/ 0 w 9405615"/>
              <a:gd name="connsiteY6" fmla="*/ 4141449 h 578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615" h="5781800">
                <a:moveTo>
                  <a:pt x="0" y="0"/>
                </a:moveTo>
                <a:lnTo>
                  <a:pt x="9397916" y="0"/>
                </a:lnTo>
                <a:lnTo>
                  <a:pt x="9398469" y="7269"/>
                </a:lnTo>
                <a:cubicBezTo>
                  <a:pt x="9403214" y="100874"/>
                  <a:pt x="9405615" y="195098"/>
                  <a:pt x="9405615" y="289882"/>
                </a:cubicBezTo>
                <a:cubicBezTo>
                  <a:pt x="9405615" y="3322985"/>
                  <a:pt x="6946800" y="5781800"/>
                  <a:pt x="3913697" y="5781800"/>
                </a:cubicBezTo>
                <a:cubicBezTo>
                  <a:pt x="2397146" y="5781800"/>
                  <a:pt x="1024166" y="5167097"/>
                  <a:pt x="30325" y="4173255"/>
                </a:cubicBezTo>
                <a:lnTo>
                  <a:pt x="0" y="414144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ectangle 70">
            <a:extLst>
              <a:ext uri="{FF2B5EF4-FFF2-40B4-BE49-F238E27FC236}">
                <a16:creationId xmlns:a16="http://schemas.microsoft.com/office/drawing/2014/main" id="{40D90FA7-B7E5-480C-B4E5-B93C090EC131}"/>
              </a:ext>
            </a:extLst>
          </p:cNvPr>
          <p:cNvSpPr/>
          <p:nvPr/>
        </p:nvSpPr>
        <p:spPr>
          <a:xfrm>
            <a:off x="15541" y="5035080"/>
            <a:ext cx="12192000" cy="9689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A39167-7503-476F-A58F-9E51638FC317}"/>
              </a:ext>
            </a:extLst>
          </p:cNvPr>
          <p:cNvSpPr>
            <a:spLocks noGrp="1"/>
          </p:cNvSpPr>
          <p:nvPr>
            <p:ph type="title"/>
          </p:nvPr>
        </p:nvSpPr>
        <p:spPr/>
        <p:txBody>
          <a:bodyPr/>
          <a:lstStyle/>
          <a:p>
            <a:r>
              <a:rPr lang="en-US">
                <a:solidFill>
                  <a:schemeClr val="bg1"/>
                </a:solidFill>
              </a:rPr>
              <a:t>Green Chemistry at </a:t>
            </a:r>
            <a:r>
              <a:rPr lang="en-US">
                <a:solidFill>
                  <a:srgbClr val="FBB425"/>
                </a:solidFill>
              </a:rPr>
              <a:t>Inventys</a:t>
            </a:r>
          </a:p>
        </p:txBody>
      </p:sp>
      <p:sp>
        <p:nvSpPr>
          <p:cNvPr id="4" name="Footer Placeholder 3">
            <a:extLst>
              <a:ext uri="{FF2B5EF4-FFF2-40B4-BE49-F238E27FC236}">
                <a16:creationId xmlns:a16="http://schemas.microsoft.com/office/drawing/2014/main" id="{1CC8B0BF-CB1F-4B4B-80FC-DF9329FAEDAF}"/>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F974C5FC-3BE5-41DC-9EFE-3ED7217ACEB9}"/>
              </a:ext>
            </a:extLst>
          </p:cNvPr>
          <p:cNvSpPr>
            <a:spLocks noGrp="1"/>
          </p:cNvSpPr>
          <p:nvPr>
            <p:ph type="sldNum" sz="quarter" idx="12"/>
          </p:nvPr>
        </p:nvSpPr>
        <p:spPr/>
        <p:txBody>
          <a:bodyPr/>
          <a:lstStyle/>
          <a:p>
            <a:fld id="{8427212B-DAB7-41D9-8B3C-111279E9B140}" type="slidenum">
              <a:rPr lang="en-US" smtClean="0">
                <a:solidFill>
                  <a:schemeClr val="bg1"/>
                </a:solidFill>
              </a:rPr>
              <a:pPr/>
              <a:t>6</a:t>
            </a:fld>
            <a:endParaRPr lang="en-US">
              <a:solidFill>
                <a:schemeClr val="bg1"/>
              </a:solidFill>
            </a:endParaRPr>
          </a:p>
        </p:txBody>
      </p:sp>
      <p:grpSp>
        <p:nvGrpSpPr>
          <p:cNvPr id="44" name="Group 43">
            <a:extLst>
              <a:ext uri="{FF2B5EF4-FFF2-40B4-BE49-F238E27FC236}">
                <a16:creationId xmlns:a16="http://schemas.microsoft.com/office/drawing/2014/main" id="{AD3BCF12-BC7E-D550-F196-2AAE1E4AEBB5}"/>
              </a:ext>
            </a:extLst>
          </p:cNvPr>
          <p:cNvGrpSpPr/>
          <p:nvPr/>
        </p:nvGrpSpPr>
        <p:grpSpPr>
          <a:xfrm>
            <a:off x="6363015" y="401576"/>
            <a:ext cx="5411696" cy="5368986"/>
            <a:chOff x="6319473" y="662835"/>
            <a:chExt cx="5411696" cy="5368986"/>
          </a:xfrm>
        </p:grpSpPr>
        <p:grpSp>
          <p:nvGrpSpPr>
            <p:cNvPr id="19" name="Group 18">
              <a:extLst>
                <a:ext uri="{FF2B5EF4-FFF2-40B4-BE49-F238E27FC236}">
                  <a16:creationId xmlns:a16="http://schemas.microsoft.com/office/drawing/2014/main" id="{152BBD31-6415-472F-A5C2-176297D67B72}"/>
                </a:ext>
              </a:extLst>
            </p:cNvPr>
            <p:cNvGrpSpPr/>
            <p:nvPr/>
          </p:nvGrpSpPr>
          <p:grpSpPr>
            <a:xfrm>
              <a:off x="6423541" y="750533"/>
              <a:ext cx="5231930" cy="5224875"/>
              <a:chOff x="3934047" y="1269960"/>
              <a:chExt cx="4323909" cy="4318078"/>
            </a:xfrm>
          </p:grpSpPr>
          <p:sp>
            <p:nvSpPr>
              <p:cNvPr id="6" name="Freeform 45">
                <a:extLst>
                  <a:ext uri="{FF2B5EF4-FFF2-40B4-BE49-F238E27FC236}">
                    <a16:creationId xmlns:a16="http://schemas.microsoft.com/office/drawing/2014/main" id="{50F78B35-48D5-451D-81BE-7F6A93374620}"/>
                  </a:ext>
                </a:extLst>
              </p:cNvPr>
              <p:cNvSpPr>
                <a:spLocks noEditPoints="1"/>
              </p:cNvSpPr>
              <p:nvPr/>
            </p:nvSpPr>
            <p:spPr bwMode="auto">
              <a:xfrm>
                <a:off x="4113419" y="1456202"/>
                <a:ext cx="3951324" cy="3945594"/>
              </a:xfrm>
              <a:custGeom>
                <a:avLst/>
                <a:gdLst>
                  <a:gd name="T0" fmla="*/ 1116 w 2232"/>
                  <a:gd name="T1" fmla="*/ 2232 h 2232"/>
                  <a:gd name="T2" fmla="*/ 327 w 2232"/>
                  <a:gd name="T3" fmla="*/ 1905 h 2232"/>
                  <a:gd name="T4" fmla="*/ 0 w 2232"/>
                  <a:gd name="T5" fmla="*/ 1116 h 2232"/>
                  <a:gd name="T6" fmla="*/ 327 w 2232"/>
                  <a:gd name="T7" fmla="*/ 327 h 2232"/>
                  <a:gd name="T8" fmla="*/ 1116 w 2232"/>
                  <a:gd name="T9" fmla="*/ 0 h 2232"/>
                  <a:gd name="T10" fmla="*/ 1905 w 2232"/>
                  <a:gd name="T11" fmla="*/ 327 h 2232"/>
                  <a:gd name="T12" fmla="*/ 2232 w 2232"/>
                  <a:gd name="T13" fmla="*/ 1116 h 2232"/>
                  <a:gd name="T14" fmla="*/ 1905 w 2232"/>
                  <a:gd name="T15" fmla="*/ 1905 h 2232"/>
                  <a:gd name="T16" fmla="*/ 1116 w 2232"/>
                  <a:gd name="T17" fmla="*/ 2232 h 2232"/>
                  <a:gd name="T18" fmla="*/ 1116 w 2232"/>
                  <a:gd name="T19" fmla="*/ 482 h 2232"/>
                  <a:gd name="T20" fmla="*/ 482 w 2232"/>
                  <a:gd name="T21" fmla="*/ 1116 h 2232"/>
                  <a:gd name="T22" fmla="*/ 1116 w 2232"/>
                  <a:gd name="T23" fmla="*/ 1750 h 2232"/>
                  <a:gd name="T24" fmla="*/ 1750 w 2232"/>
                  <a:gd name="T25" fmla="*/ 1116 h 2232"/>
                  <a:gd name="T26" fmla="*/ 1116 w 2232"/>
                  <a:gd name="T27" fmla="*/ 482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32" h="2232">
                    <a:moveTo>
                      <a:pt x="1116" y="2232"/>
                    </a:moveTo>
                    <a:cubicBezTo>
                      <a:pt x="818" y="2232"/>
                      <a:pt x="538" y="2116"/>
                      <a:pt x="327" y="1905"/>
                    </a:cubicBezTo>
                    <a:cubicBezTo>
                      <a:pt x="116" y="1694"/>
                      <a:pt x="0" y="1414"/>
                      <a:pt x="0" y="1116"/>
                    </a:cubicBezTo>
                    <a:cubicBezTo>
                      <a:pt x="0" y="818"/>
                      <a:pt x="116" y="538"/>
                      <a:pt x="327" y="327"/>
                    </a:cubicBezTo>
                    <a:cubicBezTo>
                      <a:pt x="538" y="116"/>
                      <a:pt x="818" y="0"/>
                      <a:pt x="1116" y="0"/>
                    </a:cubicBezTo>
                    <a:cubicBezTo>
                      <a:pt x="1414" y="0"/>
                      <a:pt x="1694" y="116"/>
                      <a:pt x="1905" y="327"/>
                    </a:cubicBezTo>
                    <a:cubicBezTo>
                      <a:pt x="2116" y="538"/>
                      <a:pt x="2232" y="818"/>
                      <a:pt x="2232" y="1116"/>
                    </a:cubicBezTo>
                    <a:cubicBezTo>
                      <a:pt x="2232" y="1414"/>
                      <a:pt x="2116" y="1694"/>
                      <a:pt x="1905" y="1905"/>
                    </a:cubicBezTo>
                    <a:cubicBezTo>
                      <a:pt x="1694" y="2116"/>
                      <a:pt x="1414" y="2232"/>
                      <a:pt x="1116" y="2232"/>
                    </a:cubicBezTo>
                    <a:close/>
                    <a:moveTo>
                      <a:pt x="1116" y="482"/>
                    </a:moveTo>
                    <a:cubicBezTo>
                      <a:pt x="766" y="482"/>
                      <a:pt x="482" y="766"/>
                      <a:pt x="482" y="1116"/>
                    </a:cubicBezTo>
                    <a:cubicBezTo>
                      <a:pt x="482" y="1466"/>
                      <a:pt x="766" y="1750"/>
                      <a:pt x="1116" y="1750"/>
                    </a:cubicBezTo>
                    <a:cubicBezTo>
                      <a:pt x="1466" y="1750"/>
                      <a:pt x="1750" y="1466"/>
                      <a:pt x="1750" y="1116"/>
                    </a:cubicBezTo>
                    <a:cubicBezTo>
                      <a:pt x="1750" y="766"/>
                      <a:pt x="1466" y="482"/>
                      <a:pt x="1116" y="482"/>
                    </a:cubicBezTo>
                    <a:close/>
                  </a:path>
                </a:pathLst>
              </a:custGeom>
              <a:solidFill>
                <a:srgbClr val="1C5289"/>
              </a:solidFill>
              <a:ln>
                <a:no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7" name="Freeform 119">
                <a:extLst>
                  <a:ext uri="{FF2B5EF4-FFF2-40B4-BE49-F238E27FC236}">
                    <a16:creationId xmlns:a16="http://schemas.microsoft.com/office/drawing/2014/main" id="{82DB438D-DBB0-49E8-AF3D-F1282DEA736E}"/>
                  </a:ext>
                </a:extLst>
              </p:cNvPr>
              <p:cNvSpPr>
                <a:spLocks/>
              </p:cNvSpPr>
              <p:nvPr/>
            </p:nvSpPr>
            <p:spPr bwMode="auto">
              <a:xfrm>
                <a:off x="7165577" y="2376416"/>
                <a:ext cx="1092379" cy="1021504"/>
              </a:xfrm>
              <a:custGeom>
                <a:avLst/>
                <a:gdLst>
                  <a:gd name="T0" fmla="*/ 38 w 280"/>
                  <a:gd name="T1" fmla="*/ 262 h 262"/>
                  <a:gd name="T2" fmla="*/ 280 w 280"/>
                  <a:gd name="T3" fmla="*/ 262 h 262"/>
                  <a:gd name="T4" fmla="*/ 210 w 280"/>
                  <a:gd name="T5" fmla="*/ 0 h 262"/>
                  <a:gd name="T6" fmla="*/ 0 w 280"/>
                  <a:gd name="T7" fmla="*/ 121 h 262"/>
                  <a:gd name="T8" fmla="*/ 38 w 280"/>
                  <a:gd name="T9" fmla="*/ 262 h 262"/>
                </a:gdLst>
                <a:ahLst/>
                <a:cxnLst>
                  <a:cxn ang="0">
                    <a:pos x="T0" y="T1"/>
                  </a:cxn>
                  <a:cxn ang="0">
                    <a:pos x="T2" y="T3"/>
                  </a:cxn>
                  <a:cxn ang="0">
                    <a:pos x="T4" y="T5"/>
                  </a:cxn>
                  <a:cxn ang="0">
                    <a:pos x="T6" y="T7"/>
                  </a:cxn>
                  <a:cxn ang="0">
                    <a:pos x="T8" y="T9"/>
                  </a:cxn>
                </a:cxnLst>
                <a:rect l="0" t="0" r="r" b="b"/>
                <a:pathLst>
                  <a:path w="280" h="262">
                    <a:moveTo>
                      <a:pt x="38" y="262"/>
                    </a:moveTo>
                    <a:cubicBezTo>
                      <a:pt x="280" y="262"/>
                      <a:pt x="280" y="262"/>
                      <a:pt x="280" y="262"/>
                    </a:cubicBezTo>
                    <a:cubicBezTo>
                      <a:pt x="279" y="167"/>
                      <a:pt x="254" y="78"/>
                      <a:pt x="210" y="0"/>
                    </a:cubicBezTo>
                    <a:cubicBezTo>
                      <a:pt x="0" y="121"/>
                      <a:pt x="0" y="121"/>
                      <a:pt x="0" y="121"/>
                    </a:cubicBezTo>
                    <a:cubicBezTo>
                      <a:pt x="23" y="163"/>
                      <a:pt x="37" y="211"/>
                      <a:pt x="38" y="262"/>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8" name="Freeform 120">
                <a:extLst>
                  <a:ext uri="{FF2B5EF4-FFF2-40B4-BE49-F238E27FC236}">
                    <a16:creationId xmlns:a16="http://schemas.microsoft.com/office/drawing/2014/main" id="{79DE406C-3228-4834-912B-EA93A1F98391}"/>
                  </a:ext>
                </a:extLst>
              </p:cNvPr>
              <p:cNvSpPr>
                <a:spLocks/>
              </p:cNvSpPr>
              <p:nvPr/>
            </p:nvSpPr>
            <p:spPr bwMode="auto">
              <a:xfrm>
                <a:off x="6732357" y="1574547"/>
                <a:ext cx="1220893" cy="1218344"/>
              </a:xfrm>
              <a:custGeom>
                <a:avLst/>
                <a:gdLst>
                  <a:gd name="T0" fmla="*/ 103 w 313"/>
                  <a:gd name="T1" fmla="*/ 313 h 313"/>
                  <a:gd name="T2" fmla="*/ 313 w 313"/>
                  <a:gd name="T3" fmla="*/ 192 h 313"/>
                  <a:gd name="T4" fmla="*/ 121 w 313"/>
                  <a:gd name="T5" fmla="*/ 0 h 313"/>
                  <a:gd name="T6" fmla="*/ 0 w 313"/>
                  <a:gd name="T7" fmla="*/ 210 h 313"/>
                  <a:gd name="T8" fmla="*/ 103 w 313"/>
                  <a:gd name="T9" fmla="*/ 313 h 313"/>
                </a:gdLst>
                <a:ahLst/>
                <a:cxnLst>
                  <a:cxn ang="0">
                    <a:pos x="T0" y="T1"/>
                  </a:cxn>
                  <a:cxn ang="0">
                    <a:pos x="T2" y="T3"/>
                  </a:cxn>
                  <a:cxn ang="0">
                    <a:pos x="T4" y="T5"/>
                  </a:cxn>
                  <a:cxn ang="0">
                    <a:pos x="T6" y="T7"/>
                  </a:cxn>
                  <a:cxn ang="0">
                    <a:pos x="T8" y="T9"/>
                  </a:cxn>
                </a:cxnLst>
                <a:rect l="0" t="0" r="r" b="b"/>
                <a:pathLst>
                  <a:path w="313" h="313">
                    <a:moveTo>
                      <a:pt x="103" y="313"/>
                    </a:moveTo>
                    <a:cubicBezTo>
                      <a:pt x="313" y="192"/>
                      <a:pt x="313" y="192"/>
                      <a:pt x="313" y="192"/>
                    </a:cubicBezTo>
                    <a:cubicBezTo>
                      <a:pt x="266" y="113"/>
                      <a:pt x="200" y="47"/>
                      <a:pt x="121" y="0"/>
                    </a:cubicBezTo>
                    <a:cubicBezTo>
                      <a:pt x="0" y="210"/>
                      <a:pt x="0" y="210"/>
                      <a:pt x="0" y="210"/>
                    </a:cubicBezTo>
                    <a:cubicBezTo>
                      <a:pt x="42" y="236"/>
                      <a:pt x="77" y="271"/>
                      <a:pt x="103" y="313"/>
                    </a:cubicBez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9" name="Freeform 121">
                <a:extLst>
                  <a:ext uri="{FF2B5EF4-FFF2-40B4-BE49-F238E27FC236}">
                    <a16:creationId xmlns:a16="http://schemas.microsoft.com/office/drawing/2014/main" id="{D077770B-76FE-4C3B-8E1C-8D0ADCD53A93}"/>
                  </a:ext>
                </a:extLst>
              </p:cNvPr>
              <p:cNvSpPr>
                <a:spLocks/>
              </p:cNvSpPr>
              <p:nvPr/>
            </p:nvSpPr>
            <p:spPr bwMode="auto">
              <a:xfrm>
                <a:off x="6127093" y="4496086"/>
                <a:ext cx="1021903" cy="1091952"/>
              </a:xfrm>
              <a:custGeom>
                <a:avLst/>
                <a:gdLst>
                  <a:gd name="T0" fmla="*/ 0 w 262"/>
                  <a:gd name="T1" fmla="*/ 38 h 280"/>
                  <a:gd name="T2" fmla="*/ 0 w 262"/>
                  <a:gd name="T3" fmla="*/ 280 h 280"/>
                  <a:gd name="T4" fmla="*/ 262 w 262"/>
                  <a:gd name="T5" fmla="*/ 210 h 280"/>
                  <a:gd name="T6" fmla="*/ 141 w 262"/>
                  <a:gd name="T7" fmla="*/ 0 h 280"/>
                  <a:gd name="T8" fmla="*/ 0 w 262"/>
                  <a:gd name="T9" fmla="*/ 38 h 280"/>
                </a:gdLst>
                <a:ahLst/>
                <a:cxnLst>
                  <a:cxn ang="0">
                    <a:pos x="T0" y="T1"/>
                  </a:cxn>
                  <a:cxn ang="0">
                    <a:pos x="T2" y="T3"/>
                  </a:cxn>
                  <a:cxn ang="0">
                    <a:pos x="T4" y="T5"/>
                  </a:cxn>
                  <a:cxn ang="0">
                    <a:pos x="T6" y="T7"/>
                  </a:cxn>
                  <a:cxn ang="0">
                    <a:pos x="T8" y="T9"/>
                  </a:cxn>
                </a:cxnLst>
                <a:rect l="0" t="0" r="r" b="b"/>
                <a:pathLst>
                  <a:path w="262" h="280">
                    <a:moveTo>
                      <a:pt x="0" y="38"/>
                    </a:moveTo>
                    <a:cubicBezTo>
                      <a:pt x="0" y="280"/>
                      <a:pt x="0" y="280"/>
                      <a:pt x="0" y="280"/>
                    </a:cubicBezTo>
                    <a:cubicBezTo>
                      <a:pt x="95" y="279"/>
                      <a:pt x="184" y="254"/>
                      <a:pt x="262" y="210"/>
                    </a:cubicBezTo>
                    <a:cubicBezTo>
                      <a:pt x="141" y="0"/>
                      <a:pt x="141" y="0"/>
                      <a:pt x="141" y="0"/>
                    </a:cubicBezTo>
                    <a:cubicBezTo>
                      <a:pt x="99" y="23"/>
                      <a:pt x="51" y="37"/>
                      <a:pt x="0" y="38"/>
                    </a:cubicBez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0" name="Freeform 122">
                <a:extLst>
                  <a:ext uri="{FF2B5EF4-FFF2-40B4-BE49-F238E27FC236}">
                    <a16:creationId xmlns:a16="http://schemas.microsoft.com/office/drawing/2014/main" id="{D966A8D5-183F-4709-9C48-321C418C57C7}"/>
                  </a:ext>
                </a:extLst>
              </p:cNvPr>
              <p:cNvSpPr>
                <a:spLocks/>
              </p:cNvSpPr>
              <p:nvPr/>
            </p:nvSpPr>
            <p:spPr bwMode="auto">
              <a:xfrm>
                <a:off x="7165577" y="3460079"/>
                <a:ext cx="1092379" cy="1021504"/>
              </a:xfrm>
              <a:custGeom>
                <a:avLst/>
                <a:gdLst>
                  <a:gd name="T0" fmla="*/ 38 w 280"/>
                  <a:gd name="T1" fmla="*/ 0 h 262"/>
                  <a:gd name="T2" fmla="*/ 0 w 280"/>
                  <a:gd name="T3" fmla="*/ 141 h 262"/>
                  <a:gd name="T4" fmla="*/ 210 w 280"/>
                  <a:gd name="T5" fmla="*/ 262 h 262"/>
                  <a:gd name="T6" fmla="*/ 280 w 280"/>
                  <a:gd name="T7" fmla="*/ 0 h 262"/>
                  <a:gd name="T8" fmla="*/ 38 w 280"/>
                  <a:gd name="T9" fmla="*/ 0 h 262"/>
                </a:gdLst>
                <a:ahLst/>
                <a:cxnLst>
                  <a:cxn ang="0">
                    <a:pos x="T0" y="T1"/>
                  </a:cxn>
                  <a:cxn ang="0">
                    <a:pos x="T2" y="T3"/>
                  </a:cxn>
                  <a:cxn ang="0">
                    <a:pos x="T4" y="T5"/>
                  </a:cxn>
                  <a:cxn ang="0">
                    <a:pos x="T6" y="T7"/>
                  </a:cxn>
                  <a:cxn ang="0">
                    <a:pos x="T8" y="T9"/>
                  </a:cxn>
                </a:cxnLst>
                <a:rect l="0" t="0" r="r" b="b"/>
                <a:pathLst>
                  <a:path w="280" h="262">
                    <a:moveTo>
                      <a:pt x="38" y="0"/>
                    </a:moveTo>
                    <a:cubicBezTo>
                      <a:pt x="37" y="51"/>
                      <a:pt x="23" y="99"/>
                      <a:pt x="0" y="141"/>
                    </a:cubicBezTo>
                    <a:cubicBezTo>
                      <a:pt x="210" y="262"/>
                      <a:pt x="210" y="262"/>
                      <a:pt x="210" y="262"/>
                    </a:cubicBezTo>
                    <a:cubicBezTo>
                      <a:pt x="254" y="184"/>
                      <a:pt x="279" y="95"/>
                      <a:pt x="280" y="0"/>
                    </a:cubicBezTo>
                    <a:lnTo>
                      <a:pt x="38" y="0"/>
                    </a:ln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1" name="Freeform 123">
                <a:extLst>
                  <a:ext uri="{FF2B5EF4-FFF2-40B4-BE49-F238E27FC236}">
                    <a16:creationId xmlns:a16="http://schemas.microsoft.com/office/drawing/2014/main" id="{3261B6D6-7083-44DB-A048-0CDC3D3DF781}"/>
                  </a:ext>
                </a:extLst>
              </p:cNvPr>
              <p:cNvSpPr>
                <a:spLocks/>
              </p:cNvSpPr>
              <p:nvPr/>
            </p:nvSpPr>
            <p:spPr bwMode="auto">
              <a:xfrm>
                <a:off x="4238750" y="4065107"/>
                <a:ext cx="1220893" cy="1218344"/>
              </a:xfrm>
              <a:custGeom>
                <a:avLst/>
                <a:gdLst>
                  <a:gd name="T0" fmla="*/ 210 w 313"/>
                  <a:gd name="T1" fmla="*/ 0 h 313"/>
                  <a:gd name="T2" fmla="*/ 0 w 313"/>
                  <a:gd name="T3" fmla="*/ 121 h 313"/>
                  <a:gd name="T4" fmla="*/ 192 w 313"/>
                  <a:gd name="T5" fmla="*/ 313 h 313"/>
                  <a:gd name="T6" fmla="*/ 313 w 313"/>
                  <a:gd name="T7" fmla="*/ 103 h 313"/>
                  <a:gd name="T8" fmla="*/ 210 w 313"/>
                  <a:gd name="T9" fmla="*/ 0 h 313"/>
                </a:gdLst>
                <a:ahLst/>
                <a:cxnLst>
                  <a:cxn ang="0">
                    <a:pos x="T0" y="T1"/>
                  </a:cxn>
                  <a:cxn ang="0">
                    <a:pos x="T2" y="T3"/>
                  </a:cxn>
                  <a:cxn ang="0">
                    <a:pos x="T4" y="T5"/>
                  </a:cxn>
                  <a:cxn ang="0">
                    <a:pos x="T6" y="T7"/>
                  </a:cxn>
                  <a:cxn ang="0">
                    <a:pos x="T8" y="T9"/>
                  </a:cxn>
                </a:cxnLst>
                <a:rect l="0" t="0" r="r" b="b"/>
                <a:pathLst>
                  <a:path w="313" h="313">
                    <a:moveTo>
                      <a:pt x="210" y="0"/>
                    </a:moveTo>
                    <a:cubicBezTo>
                      <a:pt x="0" y="121"/>
                      <a:pt x="0" y="121"/>
                      <a:pt x="0" y="121"/>
                    </a:cubicBezTo>
                    <a:cubicBezTo>
                      <a:pt x="47" y="200"/>
                      <a:pt x="113" y="266"/>
                      <a:pt x="192" y="313"/>
                    </a:cubicBezTo>
                    <a:cubicBezTo>
                      <a:pt x="313" y="103"/>
                      <a:pt x="313" y="103"/>
                      <a:pt x="313" y="103"/>
                    </a:cubicBezTo>
                    <a:cubicBezTo>
                      <a:pt x="271" y="77"/>
                      <a:pt x="236" y="42"/>
                      <a:pt x="210" y="0"/>
                    </a:cubicBez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2" name="Freeform 124">
                <a:extLst>
                  <a:ext uri="{FF2B5EF4-FFF2-40B4-BE49-F238E27FC236}">
                    <a16:creationId xmlns:a16="http://schemas.microsoft.com/office/drawing/2014/main" id="{E0230C6C-4106-4340-AFED-728B0FC52355}"/>
                  </a:ext>
                </a:extLst>
              </p:cNvPr>
              <p:cNvSpPr>
                <a:spLocks/>
              </p:cNvSpPr>
              <p:nvPr/>
            </p:nvSpPr>
            <p:spPr bwMode="auto">
              <a:xfrm>
                <a:off x="6732357" y="4065107"/>
                <a:ext cx="1220893" cy="1218344"/>
              </a:xfrm>
              <a:custGeom>
                <a:avLst/>
                <a:gdLst>
                  <a:gd name="T0" fmla="*/ 0 w 313"/>
                  <a:gd name="T1" fmla="*/ 103 h 313"/>
                  <a:gd name="T2" fmla="*/ 121 w 313"/>
                  <a:gd name="T3" fmla="*/ 313 h 313"/>
                  <a:gd name="T4" fmla="*/ 313 w 313"/>
                  <a:gd name="T5" fmla="*/ 121 h 313"/>
                  <a:gd name="T6" fmla="*/ 103 w 313"/>
                  <a:gd name="T7" fmla="*/ 0 h 313"/>
                  <a:gd name="T8" fmla="*/ 0 w 313"/>
                  <a:gd name="T9" fmla="*/ 103 h 313"/>
                </a:gdLst>
                <a:ahLst/>
                <a:cxnLst>
                  <a:cxn ang="0">
                    <a:pos x="T0" y="T1"/>
                  </a:cxn>
                  <a:cxn ang="0">
                    <a:pos x="T2" y="T3"/>
                  </a:cxn>
                  <a:cxn ang="0">
                    <a:pos x="T4" y="T5"/>
                  </a:cxn>
                  <a:cxn ang="0">
                    <a:pos x="T6" y="T7"/>
                  </a:cxn>
                  <a:cxn ang="0">
                    <a:pos x="T8" y="T9"/>
                  </a:cxn>
                </a:cxnLst>
                <a:rect l="0" t="0" r="r" b="b"/>
                <a:pathLst>
                  <a:path w="313" h="313">
                    <a:moveTo>
                      <a:pt x="0" y="103"/>
                    </a:moveTo>
                    <a:cubicBezTo>
                      <a:pt x="121" y="313"/>
                      <a:pt x="121" y="313"/>
                      <a:pt x="121" y="313"/>
                    </a:cubicBezTo>
                    <a:cubicBezTo>
                      <a:pt x="200" y="266"/>
                      <a:pt x="266" y="200"/>
                      <a:pt x="313" y="121"/>
                    </a:cubicBezTo>
                    <a:cubicBezTo>
                      <a:pt x="103" y="0"/>
                      <a:pt x="103" y="0"/>
                      <a:pt x="103" y="0"/>
                    </a:cubicBezTo>
                    <a:cubicBezTo>
                      <a:pt x="77" y="42"/>
                      <a:pt x="42" y="77"/>
                      <a:pt x="0" y="103"/>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3" name="Freeform 125">
                <a:extLst>
                  <a:ext uri="{FF2B5EF4-FFF2-40B4-BE49-F238E27FC236}">
                    <a16:creationId xmlns:a16="http://schemas.microsoft.com/office/drawing/2014/main" id="{66C86826-69C6-49A2-B420-718E59461C92}"/>
                  </a:ext>
                </a:extLst>
              </p:cNvPr>
              <p:cNvSpPr>
                <a:spLocks/>
              </p:cNvSpPr>
              <p:nvPr/>
            </p:nvSpPr>
            <p:spPr bwMode="auto">
              <a:xfrm>
                <a:off x="6127094" y="1269960"/>
                <a:ext cx="1021903" cy="1091952"/>
              </a:xfrm>
              <a:custGeom>
                <a:avLst/>
                <a:gdLst>
                  <a:gd name="T0" fmla="*/ 141 w 262"/>
                  <a:gd name="T1" fmla="*/ 280 h 280"/>
                  <a:gd name="T2" fmla="*/ 262 w 262"/>
                  <a:gd name="T3" fmla="*/ 70 h 280"/>
                  <a:gd name="T4" fmla="*/ 0 w 262"/>
                  <a:gd name="T5" fmla="*/ 0 h 280"/>
                  <a:gd name="T6" fmla="*/ 0 w 262"/>
                  <a:gd name="T7" fmla="*/ 242 h 280"/>
                  <a:gd name="T8" fmla="*/ 141 w 262"/>
                  <a:gd name="T9" fmla="*/ 280 h 280"/>
                </a:gdLst>
                <a:ahLst/>
                <a:cxnLst>
                  <a:cxn ang="0">
                    <a:pos x="T0" y="T1"/>
                  </a:cxn>
                  <a:cxn ang="0">
                    <a:pos x="T2" y="T3"/>
                  </a:cxn>
                  <a:cxn ang="0">
                    <a:pos x="T4" y="T5"/>
                  </a:cxn>
                  <a:cxn ang="0">
                    <a:pos x="T6" y="T7"/>
                  </a:cxn>
                  <a:cxn ang="0">
                    <a:pos x="T8" y="T9"/>
                  </a:cxn>
                </a:cxnLst>
                <a:rect l="0" t="0" r="r" b="b"/>
                <a:pathLst>
                  <a:path w="262" h="280">
                    <a:moveTo>
                      <a:pt x="141" y="280"/>
                    </a:moveTo>
                    <a:cubicBezTo>
                      <a:pt x="262" y="70"/>
                      <a:pt x="262" y="70"/>
                      <a:pt x="262" y="70"/>
                    </a:cubicBezTo>
                    <a:cubicBezTo>
                      <a:pt x="184" y="26"/>
                      <a:pt x="95" y="1"/>
                      <a:pt x="0" y="0"/>
                    </a:cubicBezTo>
                    <a:cubicBezTo>
                      <a:pt x="0" y="242"/>
                      <a:pt x="0" y="242"/>
                      <a:pt x="0" y="242"/>
                    </a:cubicBezTo>
                    <a:cubicBezTo>
                      <a:pt x="51" y="243"/>
                      <a:pt x="99" y="257"/>
                      <a:pt x="141" y="280"/>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4" name="Freeform 126">
                <a:extLst>
                  <a:ext uri="{FF2B5EF4-FFF2-40B4-BE49-F238E27FC236}">
                    <a16:creationId xmlns:a16="http://schemas.microsoft.com/office/drawing/2014/main" id="{DC8821B2-18C9-460A-AC2D-1F494123C3A8}"/>
                  </a:ext>
                </a:extLst>
              </p:cNvPr>
              <p:cNvSpPr>
                <a:spLocks/>
              </p:cNvSpPr>
              <p:nvPr/>
            </p:nvSpPr>
            <p:spPr bwMode="auto">
              <a:xfrm>
                <a:off x="5043006" y="4496086"/>
                <a:ext cx="1021903" cy="1091952"/>
              </a:xfrm>
              <a:custGeom>
                <a:avLst/>
                <a:gdLst>
                  <a:gd name="T0" fmla="*/ 121 w 262"/>
                  <a:gd name="T1" fmla="*/ 0 h 280"/>
                  <a:gd name="T2" fmla="*/ 0 w 262"/>
                  <a:gd name="T3" fmla="*/ 210 h 280"/>
                  <a:gd name="T4" fmla="*/ 262 w 262"/>
                  <a:gd name="T5" fmla="*/ 280 h 280"/>
                  <a:gd name="T6" fmla="*/ 262 w 262"/>
                  <a:gd name="T7" fmla="*/ 38 h 280"/>
                  <a:gd name="T8" fmla="*/ 121 w 262"/>
                  <a:gd name="T9" fmla="*/ 0 h 280"/>
                </a:gdLst>
                <a:ahLst/>
                <a:cxnLst>
                  <a:cxn ang="0">
                    <a:pos x="T0" y="T1"/>
                  </a:cxn>
                  <a:cxn ang="0">
                    <a:pos x="T2" y="T3"/>
                  </a:cxn>
                  <a:cxn ang="0">
                    <a:pos x="T4" y="T5"/>
                  </a:cxn>
                  <a:cxn ang="0">
                    <a:pos x="T6" y="T7"/>
                  </a:cxn>
                  <a:cxn ang="0">
                    <a:pos x="T8" y="T9"/>
                  </a:cxn>
                </a:cxnLst>
                <a:rect l="0" t="0" r="r" b="b"/>
                <a:pathLst>
                  <a:path w="262" h="280">
                    <a:moveTo>
                      <a:pt x="121" y="0"/>
                    </a:moveTo>
                    <a:cubicBezTo>
                      <a:pt x="0" y="210"/>
                      <a:pt x="0" y="210"/>
                      <a:pt x="0" y="210"/>
                    </a:cubicBezTo>
                    <a:cubicBezTo>
                      <a:pt x="78" y="254"/>
                      <a:pt x="167" y="279"/>
                      <a:pt x="262" y="280"/>
                    </a:cubicBezTo>
                    <a:cubicBezTo>
                      <a:pt x="262" y="38"/>
                      <a:pt x="262" y="38"/>
                      <a:pt x="262" y="38"/>
                    </a:cubicBezTo>
                    <a:cubicBezTo>
                      <a:pt x="211" y="37"/>
                      <a:pt x="163" y="23"/>
                      <a:pt x="121" y="0"/>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5" name="Freeform 127">
                <a:extLst>
                  <a:ext uri="{FF2B5EF4-FFF2-40B4-BE49-F238E27FC236}">
                    <a16:creationId xmlns:a16="http://schemas.microsoft.com/office/drawing/2014/main" id="{0DEB9358-9C04-4D1F-AE49-C6203CD21801}"/>
                  </a:ext>
                </a:extLst>
              </p:cNvPr>
              <p:cNvSpPr>
                <a:spLocks/>
              </p:cNvSpPr>
              <p:nvPr/>
            </p:nvSpPr>
            <p:spPr bwMode="auto">
              <a:xfrm>
                <a:off x="3934047" y="2376416"/>
                <a:ext cx="1092379" cy="1021504"/>
              </a:xfrm>
              <a:custGeom>
                <a:avLst/>
                <a:gdLst>
                  <a:gd name="T0" fmla="*/ 280 w 280"/>
                  <a:gd name="T1" fmla="*/ 121 h 262"/>
                  <a:gd name="T2" fmla="*/ 70 w 280"/>
                  <a:gd name="T3" fmla="*/ 0 h 262"/>
                  <a:gd name="T4" fmla="*/ 0 w 280"/>
                  <a:gd name="T5" fmla="*/ 262 h 262"/>
                  <a:gd name="T6" fmla="*/ 242 w 280"/>
                  <a:gd name="T7" fmla="*/ 262 h 262"/>
                  <a:gd name="T8" fmla="*/ 280 w 280"/>
                  <a:gd name="T9" fmla="*/ 121 h 262"/>
                </a:gdLst>
                <a:ahLst/>
                <a:cxnLst>
                  <a:cxn ang="0">
                    <a:pos x="T0" y="T1"/>
                  </a:cxn>
                  <a:cxn ang="0">
                    <a:pos x="T2" y="T3"/>
                  </a:cxn>
                  <a:cxn ang="0">
                    <a:pos x="T4" y="T5"/>
                  </a:cxn>
                  <a:cxn ang="0">
                    <a:pos x="T6" y="T7"/>
                  </a:cxn>
                  <a:cxn ang="0">
                    <a:pos x="T8" y="T9"/>
                  </a:cxn>
                </a:cxnLst>
                <a:rect l="0" t="0" r="r" b="b"/>
                <a:pathLst>
                  <a:path w="280" h="262">
                    <a:moveTo>
                      <a:pt x="280" y="121"/>
                    </a:moveTo>
                    <a:cubicBezTo>
                      <a:pt x="70" y="0"/>
                      <a:pt x="70" y="0"/>
                      <a:pt x="70" y="0"/>
                    </a:cubicBezTo>
                    <a:cubicBezTo>
                      <a:pt x="26" y="78"/>
                      <a:pt x="1" y="167"/>
                      <a:pt x="0" y="262"/>
                    </a:cubicBezTo>
                    <a:cubicBezTo>
                      <a:pt x="242" y="262"/>
                      <a:pt x="242" y="262"/>
                      <a:pt x="242" y="262"/>
                    </a:cubicBezTo>
                    <a:cubicBezTo>
                      <a:pt x="243" y="211"/>
                      <a:pt x="257" y="163"/>
                      <a:pt x="280" y="121"/>
                    </a:cubicBez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6" name="Freeform 128">
                <a:extLst>
                  <a:ext uri="{FF2B5EF4-FFF2-40B4-BE49-F238E27FC236}">
                    <a16:creationId xmlns:a16="http://schemas.microsoft.com/office/drawing/2014/main" id="{0BE7E8F2-366D-4005-8EBA-782927EEA669}"/>
                  </a:ext>
                </a:extLst>
              </p:cNvPr>
              <p:cNvSpPr>
                <a:spLocks/>
              </p:cNvSpPr>
              <p:nvPr/>
            </p:nvSpPr>
            <p:spPr bwMode="auto">
              <a:xfrm>
                <a:off x="3934047" y="3460079"/>
                <a:ext cx="1092379" cy="1021504"/>
              </a:xfrm>
              <a:custGeom>
                <a:avLst/>
                <a:gdLst>
                  <a:gd name="T0" fmla="*/ 242 w 280"/>
                  <a:gd name="T1" fmla="*/ 0 h 262"/>
                  <a:gd name="T2" fmla="*/ 0 w 280"/>
                  <a:gd name="T3" fmla="*/ 0 h 262"/>
                  <a:gd name="T4" fmla="*/ 70 w 280"/>
                  <a:gd name="T5" fmla="*/ 262 h 262"/>
                  <a:gd name="T6" fmla="*/ 280 w 280"/>
                  <a:gd name="T7" fmla="*/ 141 h 262"/>
                  <a:gd name="T8" fmla="*/ 242 w 280"/>
                  <a:gd name="T9" fmla="*/ 0 h 262"/>
                </a:gdLst>
                <a:ahLst/>
                <a:cxnLst>
                  <a:cxn ang="0">
                    <a:pos x="T0" y="T1"/>
                  </a:cxn>
                  <a:cxn ang="0">
                    <a:pos x="T2" y="T3"/>
                  </a:cxn>
                  <a:cxn ang="0">
                    <a:pos x="T4" y="T5"/>
                  </a:cxn>
                  <a:cxn ang="0">
                    <a:pos x="T6" y="T7"/>
                  </a:cxn>
                  <a:cxn ang="0">
                    <a:pos x="T8" y="T9"/>
                  </a:cxn>
                </a:cxnLst>
                <a:rect l="0" t="0" r="r" b="b"/>
                <a:pathLst>
                  <a:path w="280" h="262">
                    <a:moveTo>
                      <a:pt x="242" y="0"/>
                    </a:moveTo>
                    <a:cubicBezTo>
                      <a:pt x="0" y="0"/>
                      <a:pt x="0" y="0"/>
                      <a:pt x="0" y="0"/>
                    </a:cubicBezTo>
                    <a:cubicBezTo>
                      <a:pt x="1" y="95"/>
                      <a:pt x="26" y="184"/>
                      <a:pt x="70" y="262"/>
                    </a:cubicBezTo>
                    <a:cubicBezTo>
                      <a:pt x="280" y="141"/>
                      <a:pt x="280" y="141"/>
                      <a:pt x="280" y="141"/>
                    </a:cubicBezTo>
                    <a:cubicBezTo>
                      <a:pt x="257" y="99"/>
                      <a:pt x="243" y="51"/>
                      <a:pt x="242" y="0"/>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7" name="Freeform 129">
                <a:extLst>
                  <a:ext uri="{FF2B5EF4-FFF2-40B4-BE49-F238E27FC236}">
                    <a16:creationId xmlns:a16="http://schemas.microsoft.com/office/drawing/2014/main" id="{CCD71D90-179C-4688-8A64-160E9D52446E}"/>
                  </a:ext>
                </a:extLst>
              </p:cNvPr>
              <p:cNvSpPr>
                <a:spLocks/>
              </p:cNvSpPr>
              <p:nvPr/>
            </p:nvSpPr>
            <p:spPr bwMode="auto">
              <a:xfrm>
                <a:off x="4238750" y="1574547"/>
                <a:ext cx="1220893" cy="1218344"/>
              </a:xfrm>
              <a:custGeom>
                <a:avLst/>
                <a:gdLst>
                  <a:gd name="T0" fmla="*/ 313 w 313"/>
                  <a:gd name="T1" fmla="*/ 210 h 313"/>
                  <a:gd name="T2" fmla="*/ 192 w 313"/>
                  <a:gd name="T3" fmla="*/ 0 h 313"/>
                  <a:gd name="T4" fmla="*/ 0 w 313"/>
                  <a:gd name="T5" fmla="*/ 192 h 313"/>
                  <a:gd name="T6" fmla="*/ 210 w 313"/>
                  <a:gd name="T7" fmla="*/ 313 h 313"/>
                  <a:gd name="T8" fmla="*/ 313 w 313"/>
                  <a:gd name="T9" fmla="*/ 210 h 313"/>
                </a:gdLst>
                <a:ahLst/>
                <a:cxnLst>
                  <a:cxn ang="0">
                    <a:pos x="T0" y="T1"/>
                  </a:cxn>
                  <a:cxn ang="0">
                    <a:pos x="T2" y="T3"/>
                  </a:cxn>
                  <a:cxn ang="0">
                    <a:pos x="T4" y="T5"/>
                  </a:cxn>
                  <a:cxn ang="0">
                    <a:pos x="T6" y="T7"/>
                  </a:cxn>
                  <a:cxn ang="0">
                    <a:pos x="T8" y="T9"/>
                  </a:cxn>
                </a:cxnLst>
                <a:rect l="0" t="0" r="r" b="b"/>
                <a:pathLst>
                  <a:path w="313" h="313">
                    <a:moveTo>
                      <a:pt x="313" y="210"/>
                    </a:moveTo>
                    <a:cubicBezTo>
                      <a:pt x="192" y="0"/>
                      <a:pt x="192" y="0"/>
                      <a:pt x="192" y="0"/>
                    </a:cubicBezTo>
                    <a:cubicBezTo>
                      <a:pt x="113" y="47"/>
                      <a:pt x="47" y="113"/>
                      <a:pt x="0" y="192"/>
                    </a:cubicBezTo>
                    <a:cubicBezTo>
                      <a:pt x="210" y="313"/>
                      <a:pt x="210" y="313"/>
                      <a:pt x="210" y="313"/>
                    </a:cubicBezTo>
                    <a:cubicBezTo>
                      <a:pt x="236" y="271"/>
                      <a:pt x="271" y="236"/>
                      <a:pt x="313" y="210"/>
                    </a:cubicBezTo>
                    <a:close/>
                  </a:path>
                </a:pathLst>
              </a:custGeom>
              <a:solidFill>
                <a:srgbClr val="00AFB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sp>
            <p:nvSpPr>
              <p:cNvPr id="18" name="Freeform 130">
                <a:extLst>
                  <a:ext uri="{FF2B5EF4-FFF2-40B4-BE49-F238E27FC236}">
                    <a16:creationId xmlns:a16="http://schemas.microsoft.com/office/drawing/2014/main" id="{DF526585-AFBE-4BEA-A43B-47A098F9D4AC}"/>
                  </a:ext>
                </a:extLst>
              </p:cNvPr>
              <p:cNvSpPr>
                <a:spLocks/>
              </p:cNvSpPr>
              <p:nvPr/>
            </p:nvSpPr>
            <p:spPr bwMode="auto">
              <a:xfrm>
                <a:off x="5043006" y="1269960"/>
                <a:ext cx="1021903" cy="1091952"/>
              </a:xfrm>
              <a:custGeom>
                <a:avLst/>
                <a:gdLst>
                  <a:gd name="T0" fmla="*/ 262 w 262"/>
                  <a:gd name="T1" fmla="*/ 242 h 280"/>
                  <a:gd name="T2" fmla="*/ 262 w 262"/>
                  <a:gd name="T3" fmla="*/ 0 h 280"/>
                  <a:gd name="T4" fmla="*/ 0 w 262"/>
                  <a:gd name="T5" fmla="*/ 70 h 280"/>
                  <a:gd name="T6" fmla="*/ 121 w 262"/>
                  <a:gd name="T7" fmla="*/ 280 h 280"/>
                  <a:gd name="T8" fmla="*/ 262 w 262"/>
                  <a:gd name="T9" fmla="*/ 242 h 280"/>
                </a:gdLst>
                <a:ahLst/>
                <a:cxnLst>
                  <a:cxn ang="0">
                    <a:pos x="T0" y="T1"/>
                  </a:cxn>
                  <a:cxn ang="0">
                    <a:pos x="T2" y="T3"/>
                  </a:cxn>
                  <a:cxn ang="0">
                    <a:pos x="T4" y="T5"/>
                  </a:cxn>
                  <a:cxn ang="0">
                    <a:pos x="T6" y="T7"/>
                  </a:cxn>
                  <a:cxn ang="0">
                    <a:pos x="T8" y="T9"/>
                  </a:cxn>
                </a:cxnLst>
                <a:rect l="0" t="0" r="r" b="b"/>
                <a:pathLst>
                  <a:path w="262" h="280">
                    <a:moveTo>
                      <a:pt x="262" y="242"/>
                    </a:moveTo>
                    <a:cubicBezTo>
                      <a:pt x="262" y="0"/>
                      <a:pt x="262" y="0"/>
                      <a:pt x="262" y="0"/>
                    </a:cubicBezTo>
                    <a:cubicBezTo>
                      <a:pt x="167" y="1"/>
                      <a:pt x="78" y="26"/>
                      <a:pt x="0" y="70"/>
                    </a:cubicBezTo>
                    <a:cubicBezTo>
                      <a:pt x="121" y="280"/>
                      <a:pt x="121" y="280"/>
                      <a:pt x="121" y="280"/>
                    </a:cubicBezTo>
                    <a:cubicBezTo>
                      <a:pt x="163" y="257"/>
                      <a:pt x="211" y="243"/>
                      <a:pt x="262" y="242"/>
                    </a:cubicBezTo>
                    <a:close/>
                  </a:path>
                </a:pathLst>
              </a:custGeom>
              <a:solidFill>
                <a:srgbClr val="ACCF59"/>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850" b="1" i="0" u="none" strike="noStrike" kern="0" cap="none" spc="0" normalizeH="0" baseline="0" noProof="0" dirty="0">
                  <a:ln>
                    <a:noFill/>
                  </a:ln>
                  <a:solidFill>
                    <a:srgbClr val="333333"/>
                  </a:solidFill>
                  <a:effectLst/>
                  <a:uLnTx/>
                  <a:uFillTx/>
                  <a:latin typeface="Verdana" panose="020B0604030504040204" pitchFamily="34" charset="0"/>
                  <a:ea typeface="Verdana" panose="020B0604030504040204" pitchFamily="34" charset="0"/>
                </a:endParaRPr>
              </a:p>
            </p:txBody>
          </p:sp>
        </p:grpSp>
        <p:sp>
          <p:nvSpPr>
            <p:cNvPr id="20" name="TextBox 19">
              <a:extLst>
                <a:ext uri="{FF2B5EF4-FFF2-40B4-BE49-F238E27FC236}">
                  <a16:creationId xmlns:a16="http://schemas.microsoft.com/office/drawing/2014/main" id="{4080D9F1-9F34-4445-8CF8-291F07698143}"/>
                </a:ext>
              </a:extLst>
            </p:cNvPr>
            <p:cNvSpPr txBox="1"/>
            <p:nvPr/>
          </p:nvSpPr>
          <p:spPr>
            <a:xfrm>
              <a:off x="7034468" y="1755978"/>
              <a:ext cx="1095644" cy="2769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Pollution </a:t>
              </a:r>
              <a:br>
                <a:rPr lang="en-US" sz="900" b="1">
                  <a:solidFill>
                    <a:schemeClr val="bg1"/>
                  </a:solidFill>
                  <a:latin typeface="Verdana" panose="020B0604030504040204" pitchFamily="34" charset="0"/>
                  <a:ea typeface="Verdana" panose="020B0604030504040204" pitchFamily="34" charset="0"/>
                </a:rPr>
              </a:br>
              <a:r>
                <a:rPr lang="en-US" sz="900" b="1">
                  <a:solidFill>
                    <a:schemeClr val="bg1"/>
                  </a:solidFill>
                  <a:latin typeface="Verdana" panose="020B0604030504040204" pitchFamily="34" charset="0"/>
                  <a:ea typeface="Verdana" panose="020B0604030504040204" pitchFamily="34" charset="0"/>
                </a:rPr>
                <a:t>Prevention</a:t>
              </a:r>
            </a:p>
          </p:txBody>
        </p:sp>
        <p:sp>
          <p:nvSpPr>
            <p:cNvPr id="21" name="Oval 20">
              <a:extLst>
                <a:ext uri="{FF2B5EF4-FFF2-40B4-BE49-F238E27FC236}">
                  <a16:creationId xmlns:a16="http://schemas.microsoft.com/office/drawing/2014/main" id="{5F98085F-613B-4D1C-9644-BAB7F3DFA436}"/>
                </a:ext>
              </a:extLst>
            </p:cNvPr>
            <p:cNvSpPr/>
            <p:nvPr/>
          </p:nvSpPr>
          <p:spPr>
            <a:xfrm>
              <a:off x="7027036" y="1294801"/>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a:t>
              </a:r>
            </a:p>
          </p:txBody>
        </p:sp>
        <p:sp>
          <p:nvSpPr>
            <p:cNvPr id="22" name="TextBox 21">
              <a:extLst>
                <a:ext uri="{FF2B5EF4-FFF2-40B4-BE49-F238E27FC236}">
                  <a16:creationId xmlns:a16="http://schemas.microsoft.com/office/drawing/2014/main" id="{65248A90-88C8-48D7-999C-D887294EAFC8}"/>
                </a:ext>
              </a:extLst>
            </p:cNvPr>
            <p:cNvSpPr txBox="1"/>
            <p:nvPr/>
          </p:nvSpPr>
          <p:spPr>
            <a:xfrm>
              <a:off x="8112382" y="1252272"/>
              <a:ext cx="748340" cy="2769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Atom </a:t>
              </a:r>
            </a:p>
            <a:p>
              <a:pPr algn="ctr"/>
              <a:r>
                <a:rPr lang="en-US" sz="900" b="1">
                  <a:solidFill>
                    <a:schemeClr val="bg1"/>
                  </a:solidFill>
                  <a:latin typeface="Verdana" panose="020B0604030504040204" pitchFamily="34" charset="0"/>
                  <a:ea typeface="Verdana" panose="020B0604030504040204" pitchFamily="34" charset="0"/>
                </a:rPr>
                <a:t>Economy</a:t>
              </a:r>
            </a:p>
          </p:txBody>
        </p:sp>
        <p:sp>
          <p:nvSpPr>
            <p:cNvPr id="23" name="Oval 22">
              <a:extLst>
                <a:ext uri="{FF2B5EF4-FFF2-40B4-BE49-F238E27FC236}">
                  <a16:creationId xmlns:a16="http://schemas.microsoft.com/office/drawing/2014/main" id="{2BCC66B4-7E1E-417B-8B56-220BC06C9AA9}"/>
                </a:ext>
              </a:extLst>
            </p:cNvPr>
            <p:cNvSpPr/>
            <p:nvPr/>
          </p:nvSpPr>
          <p:spPr>
            <a:xfrm>
              <a:off x="8202269" y="667261"/>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2</a:t>
              </a:r>
            </a:p>
          </p:txBody>
        </p:sp>
        <p:sp>
          <p:nvSpPr>
            <p:cNvPr id="24" name="TextBox 23">
              <a:extLst>
                <a:ext uri="{FF2B5EF4-FFF2-40B4-BE49-F238E27FC236}">
                  <a16:creationId xmlns:a16="http://schemas.microsoft.com/office/drawing/2014/main" id="{9773F83B-58D4-422A-AC86-546D0DD782DF}"/>
                </a:ext>
              </a:extLst>
            </p:cNvPr>
            <p:cNvSpPr txBox="1"/>
            <p:nvPr/>
          </p:nvSpPr>
          <p:spPr>
            <a:xfrm>
              <a:off x="9181740" y="1188832"/>
              <a:ext cx="748340" cy="276999"/>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Flow Chemistry</a:t>
              </a:r>
            </a:p>
          </p:txBody>
        </p:sp>
        <p:sp>
          <p:nvSpPr>
            <p:cNvPr id="25" name="Oval 24">
              <a:extLst>
                <a:ext uri="{FF2B5EF4-FFF2-40B4-BE49-F238E27FC236}">
                  <a16:creationId xmlns:a16="http://schemas.microsoft.com/office/drawing/2014/main" id="{2F09C1F1-586B-40B4-81E2-5BDBBB9B8A2D}"/>
                </a:ext>
              </a:extLst>
            </p:cNvPr>
            <p:cNvSpPr/>
            <p:nvPr/>
          </p:nvSpPr>
          <p:spPr>
            <a:xfrm>
              <a:off x="9514015" y="662835"/>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3</a:t>
              </a:r>
            </a:p>
          </p:txBody>
        </p:sp>
        <p:sp>
          <p:nvSpPr>
            <p:cNvPr id="26" name="TextBox 25">
              <a:extLst>
                <a:ext uri="{FF2B5EF4-FFF2-40B4-BE49-F238E27FC236}">
                  <a16:creationId xmlns:a16="http://schemas.microsoft.com/office/drawing/2014/main" id="{719D6EAD-80FD-4133-AFD9-0E5D14EBC27D}"/>
                </a:ext>
              </a:extLst>
            </p:cNvPr>
            <p:cNvSpPr txBox="1"/>
            <p:nvPr/>
          </p:nvSpPr>
          <p:spPr>
            <a:xfrm>
              <a:off x="10126685" y="1606238"/>
              <a:ext cx="748340" cy="553998"/>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Design Safer Chemical Processes</a:t>
              </a:r>
            </a:p>
          </p:txBody>
        </p:sp>
        <p:sp>
          <p:nvSpPr>
            <p:cNvPr id="27" name="Oval 26">
              <a:extLst>
                <a:ext uri="{FF2B5EF4-FFF2-40B4-BE49-F238E27FC236}">
                  <a16:creationId xmlns:a16="http://schemas.microsoft.com/office/drawing/2014/main" id="{92BBB281-CA4F-4B1B-AD4D-77F45B1DA226}"/>
                </a:ext>
              </a:extLst>
            </p:cNvPr>
            <p:cNvSpPr/>
            <p:nvPr/>
          </p:nvSpPr>
          <p:spPr>
            <a:xfrm>
              <a:off x="10715105" y="1293960"/>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4</a:t>
              </a:r>
            </a:p>
          </p:txBody>
        </p:sp>
        <p:sp>
          <p:nvSpPr>
            <p:cNvPr id="28" name="TextBox 27">
              <a:extLst>
                <a:ext uri="{FF2B5EF4-FFF2-40B4-BE49-F238E27FC236}">
                  <a16:creationId xmlns:a16="http://schemas.microsoft.com/office/drawing/2014/main" id="{E0B9A6FF-6DF0-4713-BDC5-D1A7F9FFF326}"/>
                </a:ext>
              </a:extLst>
            </p:cNvPr>
            <p:cNvSpPr txBox="1"/>
            <p:nvPr/>
          </p:nvSpPr>
          <p:spPr>
            <a:xfrm>
              <a:off x="10606221" y="2594958"/>
              <a:ext cx="748340" cy="415498"/>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Safer</a:t>
              </a:r>
            </a:p>
            <a:p>
              <a:pPr algn="ctr"/>
              <a:r>
                <a:rPr lang="en-US" sz="900" b="1" dirty="0">
                  <a:solidFill>
                    <a:schemeClr val="bg1"/>
                  </a:solidFill>
                  <a:latin typeface="Verdana" panose="020B0604030504040204" pitchFamily="34" charset="0"/>
                  <a:ea typeface="Verdana" panose="020B0604030504040204" pitchFamily="34" charset="0"/>
                </a:rPr>
                <a:t>Solvents &amp; Auxiliaries</a:t>
              </a:r>
            </a:p>
          </p:txBody>
        </p:sp>
        <p:sp>
          <p:nvSpPr>
            <p:cNvPr id="29" name="Oval 28">
              <a:extLst>
                <a:ext uri="{FF2B5EF4-FFF2-40B4-BE49-F238E27FC236}">
                  <a16:creationId xmlns:a16="http://schemas.microsoft.com/office/drawing/2014/main" id="{612039AB-5D9D-4A0D-A036-AE94B20C96B0}"/>
                </a:ext>
              </a:extLst>
            </p:cNvPr>
            <p:cNvSpPr/>
            <p:nvPr/>
          </p:nvSpPr>
          <p:spPr>
            <a:xfrm>
              <a:off x="11354561" y="2489365"/>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5</a:t>
              </a:r>
            </a:p>
          </p:txBody>
        </p:sp>
        <p:sp>
          <p:nvSpPr>
            <p:cNvPr id="30" name="TextBox 29">
              <a:extLst>
                <a:ext uri="{FF2B5EF4-FFF2-40B4-BE49-F238E27FC236}">
                  <a16:creationId xmlns:a16="http://schemas.microsoft.com/office/drawing/2014/main" id="{5E6CA7F9-6879-4E28-8E34-1066E8F2C369}"/>
                </a:ext>
              </a:extLst>
            </p:cNvPr>
            <p:cNvSpPr txBox="1"/>
            <p:nvPr/>
          </p:nvSpPr>
          <p:spPr>
            <a:xfrm>
              <a:off x="10621185" y="3619058"/>
              <a:ext cx="748340" cy="415498"/>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Design for Energy Efficiency</a:t>
              </a:r>
            </a:p>
          </p:txBody>
        </p:sp>
        <p:sp>
          <p:nvSpPr>
            <p:cNvPr id="31" name="Oval 30">
              <a:extLst>
                <a:ext uri="{FF2B5EF4-FFF2-40B4-BE49-F238E27FC236}">
                  <a16:creationId xmlns:a16="http://schemas.microsoft.com/office/drawing/2014/main" id="{4ACF2F57-58F4-4FD4-9D6F-FB7524B2785E}"/>
                </a:ext>
              </a:extLst>
            </p:cNvPr>
            <p:cNvSpPr/>
            <p:nvPr/>
          </p:nvSpPr>
          <p:spPr>
            <a:xfrm>
              <a:off x="11368442" y="3808472"/>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6</a:t>
              </a:r>
            </a:p>
          </p:txBody>
        </p:sp>
        <p:sp>
          <p:nvSpPr>
            <p:cNvPr id="32" name="TextBox 31">
              <a:extLst>
                <a:ext uri="{FF2B5EF4-FFF2-40B4-BE49-F238E27FC236}">
                  <a16:creationId xmlns:a16="http://schemas.microsoft.com/office/drawing/2014/main" id="{6051D191-FDC2-449C-A12D-68E1F7900BE4}"/>
                </a:ext>
              </a:extLst>
            </p:cNvPr>
            <p:cNvSpPr txBox="1"/>
            <p:nvPr/>
          </p:nvSpPr>
          <p:spPr>
            <a:xfrm>
              <a:off x="10095264" y="4493784"/>
              <a:ext cx="748340" cy="415498"/>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Use Renewable Feedstocks</a:t>
              </a:r>
            </a:p>
          </p:txBody>
        </p:sp>
        <p:sp>
          <p:nvSpPr>
            <p:cNvPr id="33" name="Oval 32">
              <a:extLst>
                <a:ext uri="{FF2B5EF4-FFF2-40B4-BE49-F238E27FC236}">
                  <a16:creationId xmlns:a16="http://schemas.microsoft.com/office/drawing/2014/main" id="{0D950A86-D039-4D02-9C8E-251003EFA95D}"/>
                </a:ext>
              </a:extLst>
            </p:cNvPr>
            <p:cNvSpPr/>
            <p:nvPr/>
          </p:nvSpPr>
          <p:spPr>
            <a:xfrm>
              <a:off x="10682190" y="5027007"/>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7</a:t>
              </a:r>
            </a:p>
          </p:txBody>
        </p:sp>
        <p:sp>
          <p:nvSpPr>
            <p:cNvPr id="34" name="TextBox 33">
              <a:extLst>
                <a:ext uri="{FF2B5EF4-FFF2-40B4-BE49-F238E27FC236}">
                  <a16:creationId xmlns:a16="http://schemas.microsoft.com/office/drawing/2014/main" id="{F9DA4ED2-A2D1-4C98-9B1D-82BE2388A320}"/>
                </a:ext>
              </a:extLst>
            </p:cNvPr>
            <p:cNvSpPr txBox="1"/>
            <p:nvPr/>
          </p:nvSpPr>
          <p:spPr>
            <a:xfrm>
              <a:off x="9182127" y="5073183"/>
              <a:ext cx="748340" cy="276999"/>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Reduce</a:t>
              </a:r>
            </a:p>
            <a:p>
              <a:pPr algn="ctr"/>
              <a:r>
                <a:rPr lang="en-US" sz="900" b="1" dirty="0">
                  <a:solidFill>
                    <a:schemeClr val="bg1"/>
                  </a:solidFill>
                  <a:latin typeface="Verdana" panose="020B0604030504040204" pitchFamily="34" charset="0"/>
                  <a:ea typeface="Verdana" panose="020B0604030504040204" pitchFamily="34" charset="0"/>
                </a:rPr>
                <a:t>Derivatives</a:t>
              </a:r>
            </a:p>
          </p:txBody>
        </p:sp>
        <p:sp>
          <p:nvSpPr>
            <p:cNvPr id="35" name="Oval 34">
              <a:extLst>
                <a:ext uri="{FF2B5EF4-FFF2-40B4-BE49-F238E27FC236}">
                  <a16:creationId xmlns:a16="http://schemas.microsoft.com/office/drawing/2014/main" id="{43B281A7-24F4-4754-A45B-AE839EDAD583}"/>
                </a:ext>
              </a:extLst>
            </p:cNvPr>
            <p:cNvSpPr/>
            <p:nvPr/>
          </p:nvSpPr>
          <p:spPr>
            <a:xfrm>
              <a:off x="9536885" y="5669094"/>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8</a:t>
              </a:r>
            </a:p>
          </p:txBody>
        </p:sp>
        <p:sp>
          <p:nvSpPr>
            <p:cNvPr id="36" name="TextBox 35">
              <a:extLst>
                <a:ext uri="{FF2B5EF4-FFF2-40B4-BE49-F238E27FC236}">
                  <a16:creationId xmlns:a16="http://schemas.microsoft.com/office/drawing/2014/main" id="{358F654E-C9B0-4870-B384-9054BB7CF360}"/>
                </a:ext>
              </a:extLst>
            </p:cNvPr>
            <p:cNvSpPr txBox="1"/>
            <p:nvPr/>
          </p:nvSpPr>
          <p:spPr>
            <a:xfrm>
              <a:off x="8130112" y="5164455"/>
              <a:ext cx="748340" cy="1384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Catalysis</a:t>
              </a:r>
            </a:p>
          </p:txBody>
        </p:sp>
        <p:sp>
          <p:nvSpPr>
            <p:cNvPr id="37" name="Oval 36">
              <a:extLst>
                <a:ext uri="{FF2B5EF4-FFF2-40B4-BE49-F238E27FC236}">
                  <a16:creationId xmlns:a16="http://schemas.microsoft.com/office/drawing/2014/main" id="{B2320687-627E-48CC-A8BE-4DA4B62D4F2E}"/>
                </a:ext>
              </a:extLst>
            </p:cNvPr>
            <p:cNvSpPr/>
            <p:nvPr/>
          </p:nvSpPr>
          <p:spPr>
            <a:xfrm>
              <a:off x="8265538" y="5669094"/>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9</a:t>
              </a:r>
            </a:p>
          </p:txBody>
        </p:sp>
        <p:sp>
          <p:nvSpPr>
            <p:cNvPr id="38" name="TextBox 37">
              <a:extLst>
                <a:ext uri="{FF2B5EF4-FFF2-40B4-BE49-F238E27FC236}">
                  <a16:creationId xmlns:a16="http://schemas.microsoft.com/office/drawing/2014/main" id="{EA4BC59E-DD5D-4562-A275-F9BE699E1089}"/>
                </a:ext>
              </a:extLst>
            </p:cNvPr>
            <p:cNvSpPr txBox="1"/>
            <p:nvPr/>
          </p:nvSpPr>
          <p:spPr>
            <a:xfrm>
              <a:off x="7205431" y="4597732"/>
              <a:ext cx="823174" cy="276999"/>
            </a:xfrm>
            <a:prstGeom prst="rect">
              <a:avLst/>
            </a:prstGeom>
            <a:noFill/>
          </p:spPr>
          <p:txBody>
            <a:bodyPr wrap="square" lIns="0" tIns="0" rIns="0" bIns="0" rtlCol="0">
              <a:spAutoFit/>
            </a:bodyPr>
            <a:lstStyle/>
            <a:p>
              <a:pPr algn="ctr"/>
              <a:r>
                <a:rPr lang="en-US" sz="900" b="1" dirty="0">
                  <a:solidFill>
                    <a:schemeClr val="bg1"/>
                  </a:solidFill>
                  <a:latin typeface="Verdana" panose="020B0604030504040204" pitchFamily="34" charset="0"/>
                  <a:ea typeface="Verdana" panose="020B0604030504040204" pitchFamily="34" charset="0"/>
                </a:rPr>
                <a:t>Design for Degradation</a:t>
              </a:r>
            </a:p>
          </p:txBody>
        </p:sp>
        <p:sp>
          <p:nvSpPr>
            <p:cNvPr id="39" name="Oval 38">
              <a:extLst>
                <a:ext uri="{FF2B5EF4-FFF2-40B4-BE49-F238E27FC236}">
                  <a16:creationId xmlns:a16="http://schemas.microsoft.com/office/drawing/2014/main" id="{8CDCF422-2065-4963-ADE7-795589669E15}"/>
                </a:ext>
              </a:extLst>
            </p:cNvPr>
            <p:cNvSpPr/>
            <p:nvPr/>
          </p:nvSpPr>
          <p:spPr>
            <a:xfrm>
              <a:off x="7054045" y="5059403"/>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10</a:t>
              </a:r>
            </a:p>
          </p:txBody>
        </p:sp>
        <p:sp>
          <p:nvSpPr>
            <p:cNvPr id="40" name="TextBox 39">
              <a:extLst>
                <a:ext uri="{FF2B5EF4-FFF2-40B4-BE49-F238E27FC236}">
                  <a16:creationId xmlns:a16="http://schemas.microsoft.com/office/drawing/2014/main" id="{37A23C26-FDAE-48AF-99BA-34C3393B2750}"/>
                </a:ext>
              </a:extLst>
            </p:cNvPr>
            <p:cNvSpPr txBox="1"/>
            <p:nvPr/>
          </p:nvSpPr>
          <p:spPr>
            <a:xfrm>
              <a:off x="6734572" y="3613791"/>
              <a:ext cx="823174" cy="553999"/>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Real-time Analysis for Pollution Prevention</a:t>
              </a:r>
            </a:p>
          </p:txBody>
        </p:sp>
        <p:sp>
          <p:nvSpPr>
            <p:cNvPr id="41" name="Oval 40">
              <a:extLst>
                <a:ext uri="{FF2B5EF4-FFF2-40B4-BE49-F238E27FC236}">
                  <a16:creationId xmlns:a16="http://schemas.microsoft.com/office/drawing/2014/main" id="{9DA4641C-F092-4CA5-A753-D93291654EC8}"/>
                </a:ext>
              </a:extLst>
            </p:cNvPr>
            <p:cNvSpPr/>
            <p:nvPr/>
          </p:nvSpPr>
          <p:spPr>
            <a:xfrm>
              <a:off x="6319473" y="3826084"/>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11</a:t>
              </a:r>
            </a:p>
          </p:txBody>
        </p:sp>
        <p:sp>
          <p:nvSpPr>
            <p:cNvPr id="42" name="Oval 41">
              <a:extLst>
                <a:ext uri="{FF2B5EF4-FFF2-40B4-BE49-F238E27FC236}">
                  <a16:creationId xmlns:a16="http://schemas.microsoft.com/office/drawing/2014/main" id="{C00E78E3-30FB-4D41-89CB-C85B9ED99663}"/>
                </a:ext>
              </a:extLst>
            </p:cNvPr>
            <p:cNvSpPr/>
            <p:nvPr/>
          </p:nvSpPr>
          <p:spPr>
            <a:xfrm>
              <a:off x="6348771" y="2542947"/>
              <a:ext cx="362727" cy="362727"/>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a:solidFill>
                    <a:srgbClr val="00AFB9"/>
                  </a:solidFill>
                  <a:latin typeface="Verdana" panose="020B0604030504040204" pitchFamily="34" charset="0"/>
                  <a:ea typeface="Verdana" panose="020B0604030504040204" pitchFamily="34" charset="0"/>
                </a:rPr>
                <a:t>12</a:t>
              </a:r>
            </a:p>
          </p:txBody>
        </p:sp>
        <p:sp>
          <p:nvSpPr>
            <p:cNvPr id="43" name="TextBox 42">
              <a:extLst>
                <a:ext uri="{FF2B5EF4-FFF2-40B4-BE49-F238E27FC236}">
                  <a16:creationId xmlns:a16="http://schemas.microsoft.com/office/drawing/2014/main" id="{4E1FBC3F-225C-4BFC-8669-AE6AAC6240C6}"/>
                </a:ext>
              </a:extLst>
            </p:cNvPr>
            <p:cNvSpPr txBox="1"/>
            <p:nvPr/>
          </p:nvSpPr>
          <p:spPr>
            <a:xfrm>
              <a:off x="6716452" y="2586730"/>
              <a:ext cx="823174" cy="692497"/>
            </a:xfrm>
            <a:prstGeom prst="rect">
              <a:avLst/>
            </a:prstGeom>
            <a:noFill/>
          </p:spPr>
          <p:txBody>
            <a:bodyPr wrap="square" lIns="0" tIns="0" rIns="0" bIns="0" rtlCol="0">
              <a:spAutoFit/>
            </a:bodyPr>
            <a:lstStyle/>
            <a:p>
              <a:pPr algn="ctr"/>
              <a:r>
                <a:rPr lang="en-US" sz="900" b="1">
                  <a:solidFill>
                    <a:schemeClr val="bg1"/>
                  </a:solidFill>
                  <a:latin typeface="Verdana" panose="020B0604030504040204" pitchFamily="34" charset="0"/>
                  <a:ea typeface="Verdana" panose="020B0604030504040204" pitchFamily="34" charset="0"/>
                </a:rPr>
                <a:t>Inherently Safer Chemistry </a:t>
              </a:r>
            </a:p>
            <a:p>
              <a:pPr algn="ctr"/>
              <a:r>
                <a:rPr lang="en-US" sz="900" b="1">
                  <a:solidFill>
                    <a:schemeClr val="bg1"/>
                  </a:solidFill>
                  <a:latin typeface="Verdana" panose="020B0604030504040204" pitchFamily="34" charset="0"/>
                  <a:ea typeface="Verdana" panose="020B0604030504040204" pitchFamily="34" charset="0"/>
                </a:rPr>
                <a:t>for Accident Prevention</a:t>
              </a:r>
            </a:p>
          </p:txBody>
        </p:sp>
        <p:grpSp>
          <p:nvGrpSpPr>
            <p:cNvPr id="52" name="Group 51">
              <a:extLst>
                <a:ext uri="{FF2B5EF4-FFF2-40B4-BE49-F238E27FC236}">
                  <a16:creationId xmlns:a16="http://schemas.microsoft.com/office/drawing/2014/main" id="{1D15DCEB-A33B-4AFE-BE6D-D0148F04271B}"/>
                </a:ext>
              </a:extLst>
            </p:cNvPr>
            <p:cNvGrpSpPr/>
            <p:nvPr/>
          </p:nvGrpSpPr>
          <p:grpSpPr>
            <a:xfrm>
              <a:off x="7556762" y="1879815"/>
              <a:ext cx="2958109" cy="2958109"/>
              <a:chOff x="7179392" y="2083014"/>
              <a:chExt cx="2958109" cy="2958109"/>
            </a:xfrm>
          </p:grpSpPr>
          <p:sp>
            <p:nvSpPr>
              <p:cNvPr id="49" name="Oval 48">
                <a:extLst>
                  <a:ext uri="{FF2B5EF4-FFF2-40B4-BE49-F238E27FC236}">
                    <a16:creationId xmlns:a16="http://schemas.microsoft.com/office/drawing/2014/main" id="{5101EA5B-540F-449C-AB65-4A7A5BF67BBC}"/>
                  </a:ext>
                </a:extLst>
              </p:cNvPr>
              <p:cNvSpPr/>
              <p:nvPr/>
            </p:nvSpPr>
            <p:spPr>
              <a:xfrm>
                <a:off x="7179392" y="2083014"/>
                <a:ext cx="2958109" cy="2958109"/>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b="1">
                  <a:solidFill>
                    <a:srgbClr val="00AFB9"/>
                  </a:solidFill>
                  <a:latin typeface="Verdana" panose="020B0604030504040204" pitchFamily="34" charset="0"/>
                  <a:ea typeface="Verdana" panose="020B0604030504040204" pitchFamily="34" charset="0"/>
                </a:endParaRPr>
              </a:p>
            </p:txBody>
          </p:sp>
          <p:grpSp>
            <p:nvGrpSpPr>
              <p:cNvPr id="50" name="Group 49">
                <a:extLst>
                  <a:ext uri="{FF2B5EF4-FFF2-40B4-BE49-F238E27FC236}">
                    <a16:creationId xmlns:a16="http://schemas.microsoft.com/office/drawing/2014/main" id="{13EADDA9-7677-4BA2-839A-83765726222E}"/>
                  </a:ext>
                </a:extLst>
              </p:cNvPr>
              <p:cNvGrpSpPr/>
              <p:nvPr/>
            </p:nvGrpSpPr>
            <p:grpSpPr>
              <a:xfrm>
                <a:off x="7590897" y="2918051"/>
                <a:ext cx="2135099" cy="1288034"/>
                <a:chOff x="7586552" y="2799874"/>
                <a:chExt cx="2135099" cy="1288034"/>
              </a:xfrm>
            </p:grpSpPr>
            <p:sp>
              <p:nvSpPr>
                <p:cNvPr id="45" name="TextBox 44">
                  <a:extLst>
                    <a:ext uri="{FF2B5EF4-FFF2-40B4-BE49-F238E27FC236}">
                      <a16:creationId xmlns:a16="http://schemas.microsoft.com/office/drawing/2014/main" id="{BE305526-571E-4318-8AF3-F9D694955DAA}"/>
                    </a:ext>
                  </a:extLst>
                </p:cNvPr>
                <p:cNvSpPr txBox="1"/>
                <p:nvPr/>
              </p:nvSpPr>
              <p:spPr>
                <a:xfrm>
                  <a:off x="7586552" y="2948621"/>
                  <a:ext cx="2135099" cy="1139287"/>
                </a:xfrm>
                <a:prstGeom prst="rect">
                  <a:avLst/>
                </a:prstGeom>
                <a:noFill/>
              </p:spPr>
              <p:txBody>
                <a:bodyPr wrap="square" lIns="0" tIns="0" rIns="0" bIns="0" rtlCol="0">
                  <a:spAutoFit/>
                </a:bodyPr>
                <a:lstStyle/>
                <a:p>
                  <a:pPr algn="ctr">
                    <a:lnSpc>
                      <a:spcPts val="2200"/>
                    </a:lnSpc>
                  </a:pPr>
                  <a:r>
                    <a:rPr lang="en-US" sz="3600" b="1">
                      <a:solidFill>
                        <a:srgbClr val="00AFB9"/>
                      </a:solidFill>
                      <a:latin typeface="Verdana" panose="020B0604030504040204" pitchFamily="34" charset="0"/>
                      <a:ea typeface="Verdana" panose="020B0604030504040204" pitchFamily="34" charset="0"/>
                    </a:rPr>
                    <a:t>12</a:t>
                  </a:r>
                </a:p>
                <a:p>
                  <a:pPr algn="ctr">
                    <a:lnSpc>
                      <a:spcPts val="2200"/>
                    </a:lnSpc>
                  </a:pPr>
                  <a:r>
                    <a:rPr lang="en-US" sz="2800" b="1">
                      <a:solidFill>
                        <a:srgbClr val="00AFB9"/>
                      </a:solidFill>
                      <a:latin typeface="Verdana" panose="020B0604030504040204" pitchFamily="34" charset="0"/>
                      <a:ea typeface="Verdana" panose="020B0604030504040204" pitchFamily="34" charset="0"/>
                    </a:rPr>
                    <a:t>Principles</a:t>
                  </a:r>
                </a:p>
                <a:p>
                  <a:pPr algn="ctr">
                    <a:lnSpc>
                      <a:spcPts val="2200"/>
                    </a:lnSpc>
                  </a:pPr>
                  <a:r>
                    <a:rPr lang="en-US" sz="2800" b="1">
                      <a:solidFill>
                        <a:srgbClr val="00AFB9"/>
                      </a:solidFill>
                      <a:latin typeface="Verdana" panose="020B0604030504040204" pitchFamily="34" charset="0"/>
                      <a:ea typeface="Verdana" panose="020B0604030504040204" pitchFamily="34" charset="0"/>
                    </a:rPr>
                    <a:t>Green</a:t>
                  </a:r>
                </a:p>
                <a:p>
                  <a:pPr algn="ctr">
                    <a:lnSpc>
                      <a:spcPts val="2200"/>
                    </a:lnSpc>
                  </a:pPr>
                  <a:r>
                    <a:rPr lang="en-US" sz="2800" b="1">
                      <a:solidFill>
                        <a:srgbClr val="00AFB9"/>
                      </a:solidFill>
                      <a:latin typeface="Verdana" panose="020B0604030504040204" pitchFamily="34" charset="0"/>
                      <a:ea typeface="Verdana" panose="020B0604030504040204" pitchFamily="34" charset="0"/>
                    </a:rPr>
                    <a:t>Chemistry</a:t>
                  </a:r>
                  <a:endParaRPr lang="en-US" b="1">
                    <a:solidFill>
                      <a:srgbClr val="00AFB9"/>
                    </a:solidFill>
                    <a:latin typeface="Verdana" panose="020B0604030504040204" pitchFamily="34" charset="0"/>
                    <a:ea typeface="Verdana" panose="020B0604030504040204" pitchFamily="34" charset="0"/>
                  </a:endParaRPr>
                </a:p>
              </p:txBody>
            </p:sp>
            <p:sp>
              <p:nvSpPr>
                <p:cNvPr id="46" name="TextBox 45">
                  <a:extLst>
                    <a:ext uri="{FF2B5EF4-FFF2-40B4-BE49-F238E27FC236}">
                      <a16:creationId xmlns:a16="http://schemas.microsoft.com/office/drawing/2014/main" id="{E64977CF-4838-421A-992A-E5147688429B}"/>
                    </a:ext>
                  </a:extLst>
                </p:cNvPr>
                <p:cNvSpPr txBox="1"/>
                <p:nvPr/>
              </p:nvSpPr>
              <p:spPr>
                <a:xfrm>
                  <a:off x="7938843" y="2799874"/>
                  <a:ext cx="562239" cy="184667"/>
                </a:xfrm>
                <a:prstGeom prst="rect">
                  <a:avLst/>
                </a:prstGeom>
                <a:noFill/>
              </p:spPr>
              <p:txBody>
                <a:bodyPr wrap="square" lIns="0" tIns="0" rIns="0" bIns="0" rtlCol="0">
                  <a:spAutoFit/>
                </a:bodyPr>
                <a:lstStyle/>
                <a:p>
                  <a:pPr algn="ctr"/>
                  <a:r>
                    <a:rPr lang="en-US" sz="1200" b="1">
                      <a:solidFill>
                        <a:srgbClr val="00AFB9"/>
                      </a:solidFill>
                      <a:latin typeface="Verdana" panose="020B0604030504040204" pitchFamily="34" charset="0"/>
                      <a:ea typeface="Verdana" panose="020B0604030504040204" pitchFamily="34" charset="0"/>
                    </a:rPr>
                    <a:t>THE</a:t>
                  </a:r>
                  <a:endParaRPr lang="en-US" sz="800" b="1">
                    <a:solidFill>
                      <a:srgbClr val="00AFB9"/>
                    </a:solidFill>
                    <a:latin typeface="Verdana" panose="020B0604030504040204" pitchFamily="34" charset="0"/>
                    <a:ea typeface="Verdana" panose="020B0604030504040204" pitchFamily="34" charset="0"/>
                  </a:endParaRPr>
                </a:p>
              </p:txBody>
            </p:sp>
            <p:sp>
              <p:nvSpPr>
                <p:cNvPr id="47" name="TextBox 46">
                  <a:extLst>
                    <a:ext uri="{FF2B5EF4-FFF2-40B4-BE49-F238E27FC236}">
                      <a16:creationId xmlns:a16="http://schemas.microsoft.com/office/drawing/2014/main" id="{517BC93F-F96A-461B-9261-F2A00A1F4281}"/>
                    </a:ext>
                  </a:extLst>
                </p:cNvPr>
                <p:cNvSpPr txBox="1"/>
                <p:nvPr/>
              </p:nvSpPr>
              <p:spPr>
                <a:xfrm>
                  <a:off x="7690559" y="3485429"/>
                  <a:ext cx="562239" cy="184667"/>
                </a:xfrm>
                <a:prstGeom prst="rect">
                  <a:avLst/>
                </a:prstGeom>
                <a:noFill/>
              </p:spPr>
              <p:txBody>
                <a:bodyPr wrap="square" lIns="0" tIns="0" rIns="0" bIns="0" rtlCol="0">
                  <a:spAutoFit/>
                </a:bodyPr>
                <a:lstStyle/>
                <a:p>
                  <a:pPr algn="ctr"/>
                  <a:r>
                    <a:rPr lang="en-US" sz="1200" b="1">
                      <a:solidFill>
                        <a:srgbClr val="00AFB9"/>
                      </a:solidFill>
                      <a:latin typeface="Verdana" panose="020B0604030504040204" pitchFamily="34" charset="0"/>
                      <a:ea typeface="Verdana" panose="020B0604030504040204" pitchFamily="34" charset="0"/>
                    </a:rPr>
                    <a:t>OF</a:t>
                  </a:r>
                  <a:endParaRPr lang="en-US" sz="800" b="1">
                    <a:solidFill>
                      <a:srgbClr val="00AFB9"/>
                    </a:solidFill>
                    <a:latin typeface="Verdana" panose="020B0604030504040204" pitchFamily="34" charset="0"/>
                    <a:ea typeface="Verdana" panose="020B0604030504040204" pitchFamily="34" charset="0"/>
                  </a:endParaRPr>
                </a:p>
              </p:txBody>
            </p:sp>
          </p:grpSp>
          <p:sp>
            <p:nvSpPr>
              <p:cNvPr id="51" name="Oval 50">
                <a:extLst>
                  <a:ext uri="{FF2B5EF4-FFF2-40B4-BE49-F238E27FC236}">
                    <a16:creationId xmlns:a16="http://schemas.microsoft.com/office/drawing/2014/main" id="{78929DCD-FECE-46E2-A079-06A8C6D29620}"/>
                  </a:ext>
                </a:extLst>
              </p:cNvPr>
              <p:cNvSpPr/>
              <p:nvPr/>
            </p:nvSpPr>
            <p:spPr>
              <a:xfrm>
                <a:off x="7313851" y="2217473"/>
                <a:ext cx="2689190" cy="2689190"/>
              </a:xfrm>
              <a:prstGeom prst="ellipse">
                <a:avLst/>
              </a:prstGeom>
              <a:noFill/>
              <a:ln w="6350">
                <a:solidFill>
                  <a:schemeClr val="accent1">
                    <a:shade val="50000"/>
                    <a:alpha val="68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b="1">
                  <a:solidFill>
                    <a:srgbClr val="00AFB9"/>
                  </a:solidFill>
                  <a:latin typeface="Verdana" panose="020B0604030504040204" pitchFamily="34" charset="0"/>
                  <a:ea typeface="Verdana" panose="020B0604030504040204" pitchFamily="34" charset="0"/>
                </a:endParaRPr>
              </a:p>
            </p:txBody>
          </p:sp>
        </p:grpSp>
      </p:grpSp>
      <p:grpSp>
        <p:nvGrpSpPr>
          <p:cNvPr id="72" name="Group 71">
            <a:extLst>
              <a:ext uri="{FF2B5EF4-FFF2-40B4-BE49-F238E27FC236}">
                <a16:creationId xmlns:a16="http://schemas.microsoft.com/office/drawing/2014/main" id="{C2290C38-6D6C-4B43-8693-537A8AE23248}"/>
              </a:ext>
            </a:extLst>
          </p:cNvPr>
          <p:cNvGrpSpPr/>
          <p:nvPr/>
        </p:nvGrpSpPr>
        <p:grpSpPr>
          <a:xfrm>
            <a:off x="291900" y="1320554"/>
            <a:ext cx="4685121" cy="3582642"/>
            <a:chOff x="901488" y="1527691"/>
            <a:chExt cx="4685121" cy="2210030"/>
          </a:xfrm>
        </p:grpSpPr>
        <p:grpSp>
          <p:nvGrpSpPr>
            <p:cNvPr id="55" name="Group 54">
              <a:extLst>
                <a:ext uri="{FF2B5EF4-FFF2-40B4-BE49-F238E27FC236}">
                  <a16:creationId xmlns:a16="http://schemas.microsoft.com/office/drawing/2014/main" id="{CD44908B-6CCD-4FFF-89AC-E862D6BF85F3}"/>
                </a:ext>
              </a:extLst>
            </p:cNvPr>
            <p:cNvGrpSpPr/>
            <p:nvPr/>
          </p:nvGrpSpPr>
          <p:grpSpPr>
            <a:xfrm>
              <a:off x="901488" y="1527691"/>
              <a:ext cx="4685121" cy="1207742"/>
              <a:chOff x="1521541" y="1524490"/>
              <a:chExt cx="4424516" cy="1387791"/>
            </a:xfrm>
          </p:grpSpPr>
          <p:sp>
            <p:nvSpPr>
              <p:cNvPr id="57" name="TextBox 56">
                <a:extLst>
                  <a:ext uri="{FF2B5EF4-FFF2-40B4-BE49-F238E27FC236}">
                    <a16:creationId xmlns:a16="http://schemas.microsoft.com/office/drawing/2014/main" id="{E63E1A55-7391-457E-BD78-AC1B92000AE1}"/>
                  </a:ext>
                </a:extLst>
              </p:cNvPr>
              <p:cNvSpPr txBox="1"/>
              <p:nvPr/>
            </p:nvSpPr>
            <p:spPr>
              <a:xfrm>
                <a:off x="1521542" y="1524490"/>
                <a:ext cx="4424515" cy="318293"/>
              </a:xfrm>
              <a:prstGeom prst="rect">
                <a:avLst/>
              </a:prstGeom>
              <a:noFill/>
            </p:spPr>
            <p:txBody>
              <a:bodyPr wrap="square" lIns="0" tIns="0" rIns="0" bIns="0" rtlCol="0">
                <a:spAutoFit/>
              </a:bodyPr>
              <a:lstStyle/>
              <a:p>
                <a:r>
                  <a:rPr lang="en-US" b="1">
                    <a:solidFill>
                      <a:schemeClr val="bg1"/>
                    </a:solidFill>
                  </a:rPr>
                  <a:t>Holy grail of green chemistry </a:t>
                </a:r>
              </a:p>
            </p:txBody>
          </p:sp>
          <p:sp>
            <p:nvSpPr>
              <p:cNvPr id="58" name="TextBox 57">
                <a:extLst>
                  <a:ext uri="{FF2B5EF4-FFF2-40B4-BE49-F238E27FC236}">
                    <a16:creationId xmlns:a16="http://schemas.microsoft.com/office/drawing/2014/main" id="{6288B5FF-E795-4345-9C35-CC1C46C95509}"/>
                  </a:ext>
                </a:extLst>
              </p:cNvPr>
              <p:cNvSpPr txBox="1"/>
              <p:nvPr/>
            </p:nvSpPr>
            <p:spPr>
              <a:xfrm>
                <a:off x="1521541" y="1865104"/>
                <a:ext cx="3684918" cy="1047177"/>
              </a:xfrm>
              <a:prstGeom prst="rect">
                <a:avLst/>
              </a:prstGeom>
              <a:noFill/>
            </p:spPr>
            <p:txBody>
              <a:bodyPr wrap="square" lIns="0" tIns="0" rIns="0" bIns="0" rtlCol="0">
                <a:spAutoFit/>
              </a:bodyPr>
              <a:lstStyle/>
              <a:p>
                <a:pPr marL="285750" indent="-285750">
                  <a:buClr>
                    <a:srgbClr val="ACCF59"/>
                  </a:buClr>
                  <a:buFont typeface="Wingdings" panose="05000000000000000000" pitchFamily="2" charset="2"/>
                  <a:buChar char="ü"/>
                </a:pPr>
                <a:r>
                  <a:rPr lang="en-US" sz="1600" dirty="0">
                    <a:solidFill>
                      <a:schemeClr val="bg1"/>
                    </a:solidFill>
                  </a:rPr>
                  <a:t>One major product (3,000 MTs/yr) generates(!) ZERO effluent</a:t>
                </a:r>
              </a:p>
              <a:p>
                <a:pPr>
                  <a:buClr>
                    <a:srgbClr val="ACCF59"/>
                  </a:buClr>
                </a:pPr>
                <a:endParaRPr lang="en-US" sz="1600" dirty="0">
                  <a:solidFill>
                    <a:schemeClr val="bg1"/>
                  </a:solidFill>
                </a:endParaRPr>
              </a:p>
              <a:p>
                <a:pPr marL="285750" indent="-285750">
                  <a:buClr>
                    <a:srgbClr val="ACCF59"/>
                  </a:buClr>
                  <a:buFont typeface="Wingdings" panose="05000000000000000000" pitchFamily="2" charset="2"/>
                  <a:buChar char="ü"/>
                </a:pPr>
                <a:r>
                  <a:rPr lang="en-US" sz="1600" dirty="0">
                    <a:solidFill>
                      <a:schemeClr val="bg1"/>
                    </a:solidFill>
                  </a:rPr>
                  <a:t>Inventys received in 2022 BEST GREEN PROCESS award by Federation of Indian Chamber of Commerce &amp; Industry</a:t>
                </a:r>
              </a:p>
            </p:txBody>
          </p:sp>
        </p:grpSp>
        <p:sp>
          <p:nvSpPr>
            <p:cNvPr id="67" name="TextBox 66">
              <a:extLst>
                <a:ext uri="{FF2B5EF4-FFF2-40B4-BE49-F238E27FC236}">
                  <a16:creationId xmlns:a16="http://schemas.microsoft.com/office/drawing/2014/main" id="{EA5952DD-C201-4807-97CF-AA61ADDE02B3}"/>
                </a:ext>
              </a:extLst>
            </p:cNvPr>
            <p:cNvSpPr txBox="1"/>
            <p:nvPr/>
          </p:nvSpPr>
          <p:spPr>
            <a:xfrm>
              <a:off x="901489" y="3134149"/>
              <a:ext cx="4133802" cy="603572"/>
            </a:xfrm>
            <a:prstGeom prst="rect">
              <a:avLst/>
            </a:prstGeom>
            <a:noFill/>
          </p:spPr>
          <p:txBody>
            <a:bodyPr wrap="square" lIns="0" tIns="0" rIns="0" bIns="0" rtlCol="0">
              <a:spAutoFit/>
            </a:bodyPr>
            <a:lstStyle/>
            <a:p>
              <a:r>
                <a:rPr lang="en-US" b="1" dirty="0">
                  <a:solidFill>
                    <a:srgbClr val="FBB425"/>
                  </a:solidFill>
                </a:rPr>
                <a:t>~30%+ </a:t>
              </a:r>
              <a:r>
                <a:rPr lang="en-US" dirty="0">
                  <a:solidFill>
                    <a:schemeClr val="bg1"/>
                  </a:solidFill>
                </a:rPr>
                <a:t>revenue derived from processes SIGNIFICANTLY adhering to the principles of Green Chemistry</a:t>
              </a:r>
            </a:p>
          </p:txBody>
        </p:sp>
        <p:cxnSp>
          <p:nvCxnSpPr>
            <p:cNvPr id="70" name="Straight Connector 69">
              <a:extLst>
                <a:ext uri="{FF2B5EF4-FFF2-40B4-BE49-F238E27FC236}">
                  <a16:creationId xmlns:a16="http://schemas.microsoft.com/office/drawing/2014/main" id="{C3C1E7C7-5834-4CEE-AE2A-3E9E963ECCF0}"/>
                </a:ext>
              </a:extLst>
            </p:cNvPr>
            <p:cNvCxnSpPr/>
            <p:nvPr/>
          </p:nvCxnSpPr>
          <p:spPr>
            <a:xfrm>
              <a:off x="901489" y="3047599"/>
              <a:ext cx="44177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84B6B311-A1B8-41EE-9C72-A92DDF8B600E}"/>
              </a:ext>
            </a:extLst>
          </p:cNvPr>
          <p:cNvSpPr txBox="1"/>
          <p:nvPr/>
        </p:nvSpPr>
        <p:spPr>
          <a:xfrm>
            <a:off x="291901" y="5152685"/>
            <a:ext cx="6217411" cy="738664"/>
          </a:xfrm>
          <a:prstGeom prst="rect">
            <a:avLst/>
          </a:prstGeom>
          <a:noFill/>
        </p:spPr>
        <p:txBody>
          <a:bodyPr wrap="square" lIns="0" tIns="0" rIns="0" bIns="0" rtlCol="0">
            <a:spAutoFit/>
          </a:bodyPr>
          <a:lstStyle/>
          <a:p>
            <a:r>
              <a:rPr lang="en-US" sz="2400" b="1" dirty="0">
                <a:solidFill>
                  <a:schemeClr val="bg1"/>
                </a:solidFill>
                <a:ea typeface="Microsoft JhengHei UI" panose="020B0604030504040204" pitchFamily="34" charset="-120"/>
              </a:rPr>
              <a:t>Inventys expertise in </a:t>
            </a:r>
            <a:r>
              <a:rPr lang="en-US" sz="2400" b="1" dirty="0">
                <a:solidFill>
                  <a:schemeClr val="accent6"/>
                </a:solidFill>
                <a:ea typeface="Microsoft JhengHei UI" panose="020B0604030504040204" pitchFamily="34" charset="-120"/>
              </a:rPr>
              <a:t>Flow Chemistry </a:t>
            </a:r>
            <a:r>
              <a:rPr lang="en-US" sz="2400" b="1" dirty="0">
                <a:solidFill>
                  <a:schemeClr val="bg1"/>
                </a:solidFill>
                <a:ea typeface="Microsoft JhengHei UI" panose="020B0604030504040204" pitchFamily="34" charset="-120"/>
              </a:rPr>
              <a:t>will make your Supply Chain more sustainable</a:t>
            </a:r>
          </a:p>
        </p:txBody>
      </p:sp>
      <p:pic>
        <p:nvPicPr>
          <p:cNvPr id="53" name="Picture 52">
            <a:extLst>
              <a:ext uri="{FF2B5EF4-FFF2-40B4-BE49-F238E27FC236}">
                <a16:creationId xmlns:a16="http://schemas.microsoft.com/office/drawing/2014/main" id="{094573C8-B762-4528-AB7F-B80C0CE93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563" y="1212016"/>
            <a:ext cx="1911760" cy="2081156"/>
          </a:xfrm>
          <a:prstGeom prst="rect">
            <a:avLst/>
          </a:prstGeom>
        </p:spPr>
      </p:pic>
    </p:spTree>
    <p:extLst>
      <p:ext uri="{BB962C8B-B14F-4D97-AF65-F5344CB8AC3E}">
        <p14:creationId xmlns:p14="http://schemas.microsoft.com/office/powerpoint/2010/main" val="287781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D642D85-534F-455A-A45F-B665B6A4FC5D}"/>
              </a:ext>
            </a:extLst>
          </p:cNvPr>
          <p:cNvCxnSpPr/>
          <p:nvPr/>
        </p:nvCxnSpPr>
        <p:spPr>
          <a:xfrm>
            <a:off x="0" y="331470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A27B83B1-492D-42C5-9661-E2A90FC221AF}"/>
              </a:ext>
            </a:extLst>
          </p:cNvPr>
          <p:cNvSpPr/>
          <p:nvPr/>
        </p:nvSpPr>
        <p:spPr>
          <a:xfrm rot="5400000">
            <a:off x="889378" y="2644657"/>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ECFF41D-E7B0-448F-B1D8-F28A022815C2}"/>
              </a:ext>
            </a:extLst>
          </p:cNvPr>
          <p:cNvSpPr/>
          <p:nvPr/>
        </p:nvSpPr>
        <p:spPr>
          <a:xfrm rot="16200000" flipV="1">
            <a:off x="2678052" y="2694430"/>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25AE789A-9CE8-483D-ABEC-40D656CA7688}"/>
              </a:ext>
            </a:extLst>
          </p:cNvPr>
          <p:cNvSpPr/>
          <p:nvPr/>
        </p:nvSpPr>
        <p:spPr>
          <a:xfrm rot="5400000">
            <a:off x="4502504" y="2644657"/>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8F14DFF6-754F-40B0-BB71-6BC38D6E225A}"/>
              </a:ext>
            </a:extLst>
          </p:cNvPr>
          <p:cNvSpPr/>
          <p:nvPr/>
        </p:nvSpPr>
        <p:spPr>
          <a:xfrm rot="16200000" flipV="1">
            <a:off x="6326955" y="2694430"/>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BD0ABD7C-C430-4FF4-8903-8C1638C675E1}"/>
              </a:ext>
            </a:extLst>
          </p:cNvPr>
          <p:cNvSpPr/>
          <p:nvPr/>
        </p:nvSpPr>
        <p:spPr>
          <a:xfrm rot="5400000">
            <a:off x="8151411" y="2644657"/>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BD4B1531-7C99-4B79-8DEC-6FEEAD1EB391}"/>
              </a:ext>
            </a:extLst>
          </p:cNvPr>
          <p:cNvSpPr/>
          <p:nvPr/>
        </p:nvSpPr>
        <p:spPr>
          <a:xfrm rot="16200000" flipV="1">
            <a:off x="10063742" y="2694430"/>
            <a:ext cx="1362540" cy="1367942"/>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5902C7B-45F6-489B-80A0-BF8576869C75}"/>
              </a:ext>
            </a:extLst>
          </p:cNvPr>
          <p:cNvSpPr/>
          <p:nvPr/>
        </p:nvSpPr>
        <p:spPr>
          <a:xfrm>
            <a:off x="0" y="5359422"/>
            <a:ext cx="12191998" cy="7844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A1CFC4-0505-4B9C-A841-DEB76BC3B3A9}"/>
              </a:ext>
            </a:extLst>
          </p:cNvPr>
          <p:cNvSpPr>
            <a:spLocks noGrp="1"/>
          </p:cNvSpPr>
          <p:nvPr>
            <p:ph type="title"/>
          </p:nvPr>
        </p:nvSpPr>
        <p:spPr>
          <a:xfrm>
            <a:off x="838200" y="540646"/>
            <a:ext cx="10515600" cy="775597"/>
          </a:xfrm>
        </p:spPr>
        <p:txBody>
          <a:bodyPr/>
          <a:lstStyle/>
          <a:p>
            <a:r>
              <a:rPr lang="en-US" sz="3200" dirty="0">
                <a:solidFill>
                  <a:schemeClr val="bg1"/>
                </a:solidFill>
              </a:rPr>
              <a:t>Exclusive Synthesis &amp; CDMO Services </a:t>
            </a:r>
            <a:br>
              <a:rPr lang="en-US" sz="3200" dirty="0"/>
            </a:br>
            <a:r>
              <a:rPr lang="en-US" sz="2400" b="0" dirty="0">
                <a:solidFill>
                  <a:srgbClr val="FBB425"/>
                </a:solidFill>
              </a:rPr>
              <a:t>Concept to Manufacturing</a:t>
            </a:r>
            <a:endParaRPr lang="en-US" sz="3200" b="0" dirty="0">
              <a:solidFill>
                <a:srgbClr val="FBB425"/>
              </a:solidFill>
            </a:endParaRPr>
          </a:p>
        </p:txBody>
      </p:sp>
      <p:sp>
        <p:nvSpPr>
          <p:cNvPr id="4" name="Footer Placeholder 3">
            <a:extLst>
              <a:ext uri="{FF2B5EF4-FFF2-40B4-BE49-F238E27FC236}">
                <a16:creationId xmlns:a16="http://schemas.microsoft.com/office/drawing/2014/main" id="{1E454421-F177-4DBE-8892-BB0900A6C51B}"/>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C5A017B0-AF04-429B-9F3C-A0C94C2BD896}"/>
              </a:ext>
            </a:extLst>
          </p:cNvPr>
          <p:cNvSpPr>
            <a:spLocks noGrp="1"/>
          </p:cNvSpPr>
          <p:nvPr>
            <p:ph type="sldNum" sz="quarter" idx="12"/>
          </p:nvPr>
        </p:nvSpPr>
        <p:spPr/>
        <p:txBody>
          <a:bodyPr/>
          <a:lstStyle/>
          <a:p>
            <a:fld id="{8427212B-DAB7-41D9-8B3C-111279E9B140}" type="slidenum">
              <a:rPr lang="en-US" smtClean="0">
                <a:solidFill>
                  <a:schemeClr val="bg1"/>
                </a:solidFill>
              </a:rPr>
              <a:pPr/>
              <a:t>7</a:t>
            </a:fld>
            <a:endParaRPr lang="en-US">
              <a:solidFill>
                <a:schemeClr val="bg1"/>
              </a:solidFill>
            </a:endParaRPr>
          </a:p>
        </p:txBody>
      </p:sp>
      <p:grpSp>
        <p:nvGrpSpPr>
          <p:cNvPr id="106" name="Group 105">
            <a:extLst>
              <a:ext uri="{FF2B5EF4-FFF2-40B4-BE49-F238E27FC236}">
                <a16:creationId xmlns:a16="http://schemas.microsoft.com/office/drawing/2014/main" id="{6B151281-EBD6-4F81-83E8-C83B7045A47B}"/>
              </a:ext>
            </a:extLst>
          </p:cNvPr>
          <p:cNvGrpSpPr/>
          <p:nvPr/>
        </p:nvGrpSpPr>
        <p:grpSpPr>
          <a:xfrm>
            <a:off x="600147" y="4098479"/>
            <a:ext cx="1941000" cy="1184469"/>
            <a:chOff x="600147" y="4351877"/>
            <a:chExt cx="1941000" cy="1184469"/>
          </a:xfrm>
        </p:grpSpPr>
        <p:sp>
          <p:nvSpPr>
            <p:cNvPr id="104" name="TextBox 103">
              <a:extLst>
                <a:ext uri="{FF2B5EF4-FFF2-40B4-BE49-F238E27FC236}">
                  <a16:creationId xmlns:a16="http://schemas.microsoft.com/office/drawing/2014/main" id="{1AB2AEF3-7AE1-4AA2-B77A-9FE2D67F96A3}"/>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dirty="0">
                  <a:solidFill>
                    <a:schemeClr val="bg1"/>
                  </a:solidFill>
                </a:rPr>
                <a:t>Paper Chemistry</a:t>
              </a:r>
            </a:p>
            <a:p>
              <a:pPr algn="ctr"/>
              <a:r>
                <a:rPr lang="en-US" sz="1200" dirty="0">
                  <a:solidFill>
                    <a:schemeClr val="bg1"/>
                  </a:solidFill>
                </a:rPr>
                <a:t>(1 – 2 weeks)</a:t>
              </a:r>
            </a:p>
          </p:txBody>
        </p:sp>
        <p:sp>
          <p:nvSpPr>
            <p:cNvPr id="105" name="TextBox 104">
              <a:extLst>
                <a:ext uri="{FF2B5EF4-FFF2-40B4-BE49-F238E27FC236}">
                  <a16:creationId xmlns:a16="http://schemas.microsoft.com/office/drawing/2014/main" id="{3AF360C1-7B4B-4BB8-AE3B-77C7A2956186}"/>
                </a:ext>
              </a:extLst>
            </p:cNvPr>
            <p:cNvSpPr txBox="1"/>
            <p:nvPr/>
          </p:nvSpPr>
          <p:spPr>
            <a:xfrm>
              <a:off x="600147" y="4797682"/>
              <a:ext cx="1941000" cy="738664"/>
            </a:xfrm>
            <a:prstGeom prst="rect">
              <a:avLst/>
            </a:prstGeom>
            <a:noFill/>
          </p:spPr>
          <p:txBody>
            <a:bodyPr wrap="square" lIns="0" tIns="0" rIns="0" bIns="0" rtlCol="0">
              <a:spAutoFit/>
            </a:bodyPr>
            <a:lstStyle/>
            <a:p>
              <a:pPr algn="ctr"/>
              <a:r>
                <a:rPr lang="en-US" sz="1200">
                  <a:solidFill>
                    <a:schemeClr val="bg1"/>
                  </a:solidFill>
                </a:rPr>
                <a:t>Shortlisting 2-3 candidates </a:t>
              </a:r>
            </a:p>
            <a:p>
              <a:pPr algn="ctr"/>
              <a:r>
                <a:rPr lang="en-US" sz="1200">
                  <a:solidFill>
                    <a:schemeClr val="bg1"/>
                  </a:solidFill>
                </a:rPr>
                <a:t>Estimation of material cost</a:t>
              </a:r>
            </a:p>
            <a:p>
              <a:pPr algn="ctr"/>
              <a:r>
                <a:rPr lang="en-US" sz="1200">
                  <a:solidFill>
                    <a:schemeClr val="bg1"/>
                  </a:solidFill>
                </a:rPr>
                <a:t>Estimate cost, hazards, hurdles, etc.</a:t>
              </a:r>
            </a:p>
          </p:txBody>
        </p:sp>
      </p:grpSp>
      <p:grpSp>
        <p:nvGrpSpPr>
          <p:cNvPr id="107" name="Group 106">
            <a:extLst>
              <a:ext uri="{FF2B5EF4-FFF2-40B4-BE49-F238E27FC236}">
                <a16:creationId xmlns:a16="http://schemas.microsoft.com/office/drawing/2014/main" id="{09D6953C-7651-425E-9C18-856F255C2320}"/>
              </a:ext>
            </a:extLst>
          </p:cNvPr>
          <p:cNvGrpSpPr/>
          <p:nvPr/>
        </p:nvGrpSpPr>
        <p:grpSpPr>
          <a:xfrm>
            <a:off x="3892037" y="4098479"/>
            <a:ext cx="2583471" cy="1184469"/>
            <a:chOff x="278912" y="4351877"/>
            <a:chExt cx="2583471" cy="1184469"/>
          </a:xfrm>
        </p:grpSpPr>
        <p:sp>
          <p:nvSpPr>
            <p:cNvPr id="108" name="TextBox 107">
              <a:extLst>
                <a:ext uri="{FF2B5EF4-FFF2-40B4-BE49-F238E27FC236}">
                  <a16:creationId xmlns:a16="http://schemas.microsoft.com/office/drawing/2014/main" id="{791C08FF-1707-4389-B33B-774110C9CDD4}"/>
                </a:ext>
              </a:extLst>
            </p:cNvPr>
            <p:cNvSpPr txBox="1"/>
            <p:nvPr/>
          </p:nvSpPr>
          <p:spPr>
            <a:xfrm>
              <a:off x="278912" y="4351877"/>
              <a:ext cx="2583471" cy="369332"/>
            </a:xfrm>
            <a:prstGeom prst="rect">
              <a:avLst/>
            </a:prstGeom>
            <a:noFill/>
          </p:spPr>
          <p:txBody>
            <a:bodyPr wrap="square" lIns="0" tIns="0" rIns="0" bIns="0" rtlCol="0">
              <a:spAutoFit/>
            </a:bodyPr>
            <a:lstStyle/>
            <a:p>
              <a:pPr algn="ctr"/>
              <a:r>
                <a:rPr lang="en-US" sz="1200" b="1" dirty="0">
                  <a:solidFill>
                    <a:schemeClr val="bg1"/>
                  </a:solidFill>
                </a:rPr>
                <a:t>Laboratory Process Optimization</a:t>
              </a:r>
            </a:p>
            <a:p>
              <a:pPr algn="ctr"/>
              <a:r>
                <a:rPr lang="en-US" sz="1200" dirty="0">
                  <a:solidFill>
                    <a:schemeClr val="bg1"/>
                  </a:solidFill>
                </a:rPr>
                <a:t>(1 – 3 months)</a:t>
              </a:r>
            </a:p>
          </p:txBody>
        </p:sp>
        <p:sp>
          <p:nvSpPr>
            <p:cNvPr id="109" name="TextBox 108">
              <a:extLst>
                <a:ext uri="{FF2B5EF4-FFF2-40B4-BE49-F238E27FC236}">
                  <a16:creationId xmlns:a16="http://schemas.microsoft.com/office/drawing/2014/main" id="{39F76D85-3520-4979-8304-6CF3B361A322}"/>
                </a:ext>
              </a:extLst>
            </p:cNvPr>
            <p:cNvSpPr txBox="1"/>
            <p:nvPr/>
          </p:nvSpPr>
          <p:spPr>
            <a:xfrm>
              <a:off x="600147" y="4797682"/>
              <a:ext cx="1941000" cy="738664"/>
            </a:xfrm>
            <a:prstGeom prst="rect">
              <a:avLst/>
            </a:prstGeom>
            <a:noFill/>
          </p:spPr>
          <p:txBody>
            <a:bodyPr wrap="square" lIns="0" tIns="0" rIns="0" bIns="0" rtlCol="0">
              <a:spAutoFit/>
            </a:bodyPr>
            <a:lstStyle/>
            <a:p>
              <a:pPr algn="ctr"/>
              <a:r>
                <a:rPr lang="en-US" sz="1200">
                  <a:solidFill>
                    <a:schemeClr val="bg1"/>
                  </a:solidFill>
                </a:rPr>
                <a:t>100 grams scale</a:t>
              </a:r>
            </a:p>
            <a:p>
              <a:pPr algn="ctr"/>
              <a:r>
                <a:rPr lang="en-US" sz="1200">
                  <a:solidFill>
                    <a:schemeClr val="bg1"/>
                  </a:solidFill>
                </a:rPr>
                <a:t>Achieving quality and yields</a:t>
              </a:r>
            </a:p>
            <a:p>
              <a:pPr algn="ctr"/>
              <a:r>
                <a:rPr lang="en-US" sz="1200">
                  <a:solidFill>
                    <a:schemeClr val="bg1"/>
                  </a:solidFill>
                </a:rPr>
                <a:t>Optimize lab process package</a:t>
              </a:r>
            </a:p>
          </p:txBody>
        </p:sp>
      </p:grpSp>
      <p:grpSp>
        <p:nvGrpSpPr>
          <p:cNvPr id="110" name="Group 109">
            <a:extLst>
              <a:ext uri="{FF2B5EF4-FFF2-40B4-BE49-F238E27FC236}">
                <a16:creationId xmlns:a16="http://schemas.microsoft.com/office/drawing/2014/main" id="{030DDE4D-74AC-4A3D-B2EE-C41A0872296F}"/>
              </a:ext>
            </a:extLst>
          </p:cNvPr>
          <p:cNvGrpSpPr/>
          <p:nvPr/>
        </p:nvGrpSpPr>
        <p:grpSpPr>
          <a:xfrm>
            <a:off x="7765127" y="4098479"/>
            <a:ext cx="2135100" cy="1002750"/>
            <a:chOff x="503097" y="4351877"/>
            <a:chExt cx="2135100" cy="1002750"/>
          </a:xfrm>
        </p:grpSpPr>
        <p:sp>
          <p:nvSpPr>
            <p:cNvPr id="111" name="TextBox 110">
              <a:extLst>
                <a:ext uri="{FF2B5EF4-FFF2-40B4-BE49-F238E27FC236}">
                  <a16:creationId xmlns:a16="http://schemas.microsoft.com/office/drawing/2014/main" id="{3CCAA871-0A22-46CF-8FC5-366512CCB1FF}"/>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a:solidFill>
                    <a:schemeClr val="bg1"/>
                  </a:solidFill>
                </a:rPr>
                <a:t>Trial Production </a:t>
              </a:r>
            </a:p>
            <a:p>
              <a:pPr algn="ctr"/>
              <a:r>
                <a:rPr lang="en-US" sz="1200">
                  <a:solidFill>
                    <a:schemeClr val="bg1"/>
                  </a:solidFill>
                </a:rPr>
                <a:t>(1 – 3 months)</a:t>
              </a:r>
            </a:p>
          </p:txBody>
        </p:sp>
        <p:sp>
          <p:nvSpPr>
            <p:cNvPr id="112" name="TextBox 111">
              <a:extLst>
                <a:ext uri="{FF2B5EF4-FFF2-40B4-BE49-F238E27FC236}">
                  <a16:creationId xmlns:a16="http://schemas.microsoft.com/office/drawing/2014/main" id="{AC64FCC3-A490-44E4-8DF9-869D48F0EDB2}"/>
                </a:ext>
              </a:extLst>
            </p:cNvPr>
            <p:cNvSpPr txBox="1"/>
            <p:nvPr/>
          </p:nvSpPr>
          <p:spPr>
            <a:xfrm>
              <a:off x="503097" y="4800629"/>
              <a:ext cx="2135100" cy="553998"/>
            </a:xfrm>
            <a:prstGeom prst="rect">
              <a:avLst/>
            </a:prstGeom>
            <a:noFill/>
          </p:spPr>
          <p:txBody>
            <a:bodyPr wrap="square" lIns="0" tIns="0" rIns="0" bIns="0" rtlCol="0">
              <a:spAutoFit/>
            </a:bodyPr>
            <a:lstStyle/>
            <a:p>
              <a:pPr algn="ctr"/>
              <a:r>
                <a:rPr lang="en-US" sz="1200">
                  <a:solidFill>
                    <a:schemeClr val="bg1"/>
                  </a:solidFill>
                </a:rPr>
                <a:t>10-20 MT scale</a:t>
              </a:r>
            </a:p>
            <a:p>
              <a:pPr algn="ctr"/>
              <a:r>
                <a:rPr lang="en-US" sz="1200">
                  <a:solidFill>
                    <a:schemeClr val="bg1"/>
                  </a:solidFill>
                </a:rPr>
                <a:t>Minimum process automation</a:t>
              </a:r>
            </a:p>
            <a:p>
              <a:pPr algn="ctr"/>
              <a:r>
                <a:rPr lang="en-US" sz="1200">
                  <a:solidFill>
                    <a:schemeClr val="bg1"/>
                  </a:solidFill>
                </a:rPr>
                <a:t>Training &amp; Plant modification</a:t>
              </a:r>
            </a:p>
          </p:txBody>
        </p:sp>
      </p:grpSp>
      <p:grpSp>
        <p:nvGrpSpPr>
          <p:cNvPr id="113" name="Group 112">
            <a:extLst>
              <a:ext uri="{FF2B5EF4-FFF2-40B4-BE49-F238E27FC236}">
                <a16:creationId xmlns:a16="http://schemas.microsoft.com/office/drawing/2014/main" id="{0052D02F-3DE0-4A68-8DAA-FE9399FF3940}"/>
              </a:ext>
            </a:extLst>
          </p:cNvPr>
          <p:cNvGrpSpPr/>
          <p:nvPr/>
        </p:nvGrpSpPr>
        <p:grpSpPr>
          <a:xfrm>
            <a:off x="2388821" y="1577959"/>
            <a:ext cx="1941000" cy="949390"/>
            <a:chOff x="600147" y="4351877"/>
            <a:chExt cx="1941000" cy="949390"/>
          </a:xfrm>
        </p:grpSpPr>
        <p:sp>
          <p:nvSpPr>
            <p:cNvPr id="114" name="TextBox 113">
              <a:extLst>
                <a:ext uri="{FF2B5EF4-FFF2-40B4-BE49-F238E27FC236}">
                  <a16:creationId xmlns:a16="http://schemas.microsoft.com/office/drawing/2014/main" id="{690165BA-3596-4993-8FBE-3DD3DA6EA23F}"/>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a:solidFill>
                    <a:schemeClr val="bg1"/>
                  </a:solidFill>
                </a:rPr>
                <a:t>Laboratory Feasibility</a:t>
              </a:r>
            </a:p>
            <a:p>
              <a:pPr algn="ctr"/>
              <a:r>
                <a:rPr lang="en-US" sz="1200">
                  <a:solidFill>
                    <a:schemeClr val="bg1"/>
                  </a:solidFill>
                </a:rPr>
                <a:t>(1 – 3 months)</a:t>
              </a:r>
            </a:p>
          </p:txBody>
        </p:sp>
        <p:sp>
          <p:nvSpPr>
            <p:cNvPr id="115" name="TextBox 114">
              <a:extLst>
                <a:ext uri="{FF2B5EF4-FFF2-40B4-BE49-F238E27FC236}">
                  <a16:creationId xmlns:a16="http://schemas.microsoft.com/office/drawing/2014/main" id="{F772F8D3-AAE6-45D7-AC91-2AFFC25D4DA3}"/>
                </a:ext>
              </a:extLst>
            </p:cNvPr>
            <p:cNvSpPr txBox="1"/>
            <p:nvPr/>
          </p:nvSpPr>
          <p:spPr>
            <a:xfrm>
              <a:off x="600147" y="4793436"/>
              <a:ext cx="1941000" cy="507831"/>
            </a:xfrm>
            <a:prstGeom prst="rect">
              <a:avLst/>
            </a:prstGeom>
            <a:noFill/>
          </p:spPr>
          <p:txBody>
            <a:bodyPr wrap="square" lIns="0" tIns="0" rIns="0" bIns="0" rtlCol="0">
              <a:spAutoFit/>
            </a:bodyPr>
            <a:lstStyle/>
            <a:p>
              <a:pPr algn="ctr"/>
              <a:r>
                <a:rPr lang="en-US" sz="1100" dirty="0">
                  <a:solidFill>
                    <a:schemeClr val="bg1"/>
                  </a:solidFill>
                </a:rPr>
                <a:t>Grams scale</a:t>
              </a:r>
            </a:p>
            <a:p>
              <a:pPr algn="ctr"/>
              <a:r>
                <a:rPr lang="en-US" sz="1100" dirty="0">
                  <a:solidFill>
                    <a:schemeClr val="bg1"/>
                  </a:solidFill>
                </a:rPr>
                <a:t>RoS Finalization</a:t>
              </a:r>
            </a:p>
            <a:p>
              <a:pPr algn="ctr"/>
              <a:r>
                <a:rPr lang="en-US" sz="1100" dirty="0">
                  <a:solidFill>
                    <a:schemeClr val="bg1"/>
                  </a:solidFill>
                </a:rPr>
                <a:t>Develop Analytical Methods</a:t>
              </a:r>
            </a:p>
          </p:txBody>
        </p:sp>
      </p:grpSp>
      <p:grpSp>
        <p:nvGrpSpPr>
          <p:cNvPr id="116" name="Group 115">
            <a:extLst>
              <a:ext uri="{FF2B5EF4-FFF2-40B4-BE49-F238E27FC236}">
                <a16:creationId xmlns:a16="http://schemas.microsoft.com/office/drawing/2014/main" id="{AB3D5EA9-F19C-4B0D-B550-CDECC1C06CEC}"/>
              </a:ext>
            </a:extLst>
          </p:cNvPr>
          <p:cNvGrpSpPr/>
          <p:nvPr/>
        </p:nvGrpSpPr>
        <p:grpSpPr>
          <a:xfrm>
            <a:off x="6037724" y="1577959"/>
            <a:ext cx="1941000" cy="993021"/>
            <a:chOff x="600147" y="4351877"/>
            <a:chExt cx="1941000" cy="993021"/>
          </a:xfrm>
        </p:grpSpPr>
        <p:sp>
          <p:nvSpPr>
            <p:cNvPr id="117" name="TextBox 116">
              <a:extLst>
                <a:ext uri="{FF2B5EF4-FFF2-40B4-BE49-F238E27FC236}">
                  <a16:creationId xmlns:a16="http://schemas.microsoft.com/office/drawing/2014/main" id="{C9EB6833-1975-4314-8B00-739F4D44003A}"/>
                </a:ext>
              </a:extLst>
            </p:cNvPr>
            <p:cNvSpPr txBox="1"/>
            <p:nvPr/>
          </p:nvSpPr>
          <p:spPr>
            <a:xfrm>
              <a:off x="768581" y="4351877"/>
              <a:ext cx="1604132" cy="369332"/>
            </a:xfrm>
            <a:prstGeom prst="rect">
              <a:avLst/>
            </a:prstGeom>
            <a:noFill/>
          </p:spPr>
          <p:txBody>
            <a:bodyPr wrap="square" lIns="0" tIns="0" rIns="0" bIns="0" rtlCol="0">
              <a:spAutoFit/>
            </a:bodyPr>
            <a:lstStyle/>
            <a:p>
              <a:pPr algn="ctr"/>
              <a:r>
                <a:rPr lang="en-US" sz="1200" b="1" dirty="0">
                  <a:solidFill>
                    <a:schemeClr val="bg1"/>
                  </a:solidFill>
                </a:rPr>
                <a:t>Pilotation </a:t>
              </a:r>
            </a:p>
            <a:p>
              <a:pPr algn="ctr"/>
              <a:r>
                <a:rPr lang="en-US" sz="1200" dirty="0">
                  <a:solidFill>
                    <a:schemeClr val="bg1"/>
                  </a:solidFill>
                </a:rPr>
                <a:t>(1 – 3 months)</a:t>
              </a:r>
            </a:p>
          </p:txBody>
        </p:sp>
        <p:sp>
          <p:nvSpPr>
            <p:cNvPr id="118" name="TextBox 117">
              <a:extLst>
                <a:ext uri="{FF2B5EF4-FFF2-40B4-BE49-F238E27FC236}">
                  <a16:creationId xmlns:a16="http://schemas.microsoft.com/office/drawing/2014/main" id="{BA6407F0-2CDF-4D54-AA45-9ABD24D800AE}"/>
                </a:ext>
              </a:extLst>
            </p:cNvPr>
            <p:cNvSpPr txBox="1"/>
            <p:nvPr/>
          </p:nvSpPr>
          <p:spPr>
            <a:xfrm>
              <a:off x="600147" y="4790900"/>
              <a:ext cx="1941000" cy="553998"/>
            </a:xfrm>
            <a:prstGeom prst="rect">
              <a:avLst/>
            </a:prstGeom>
            <a:noFill/>
          </p:spPr>
          <p:txBody>
            <a:bodyPr wrap="square" lIns="0" tIns="0" rIns="0" bIns="0" rtlCol="0">
              <a:spAutoFit/>
            </a:bodyPr>
            <a:lstStyle/>
            <a:p>
              <a:pPr algn="ctr"/>
              <a:r>
                <a:rPr lang="en-US" sz="1200">
                  <a:solidFill>
                    <a:schemeClr val="bg1"/>
                  </a:solidFill>
                </a:rPr>
                <a:t>Kilogram scale</a:t>
              </a:r>
            </a:p>
            <a:p>
              <a:pPr algn="ctr"/>
              <a:r>
                <a:rPr lang="en-US" sz="1200">
                  <a:solidFill>
                    <a:schemeClr val="bg1"/>
                  </a:solidFill>
                </a:rPr>
                <a:t>Stabilizing process</a:t>
              </a:r>
            </a:p>
            <a:p>
              <a:pPr algn="ctr"/>
              <a:r>
                <a:rPr lang="en-US" sz="1200">
                  <a:solidFill>
                    <a:schemeClr val="bg1"/>
                  </a:solidFill>
                </a:rPr>
                <a:t>Basic engineering package</a:t>
              </a:r>
            </a:p>
          </p:txBody>
        </p:sp>
      </p:grpSp>
      <p:grpSp>
        <p:nvGrpSpPr>
          <p:cNvPr id="119" name="Group 118">
            <a:extLst>
              <a:ext uri="{FF2B5EF4-FFF2-40B4-BE49-F238E27FC236}">
                <a16:creationId xmlns:a16="http://schemas.microsoft.com/office/drawing/2014/main" id="{E8C42060-8D06-4220-B61E-087603900237}"/>
              </a:ext>
            </a:extLst>
          </p:cNvPr>
          <p:cNvGrpSpPr/>
          <p:nvPr/>
        </p:nvGrpSpPr>
        <p:grpSpPr>
          <a:xfrm>
            <a:off x="9686629" y="1382946"/>
            <a:ext cx="1941000" cy="1177685"/>
            <a:chOff x="600147" y="4351877"/>
            <a:chExt cx="1941000" cy="1177685"/>
          </a:xfrm>
        </p:grpSpPr>
        <p:sp>
          <p:nvSpPr>
            <p:cNvPr id="120" name="TextBox 119">
              <a:extLst>
                <a:ext uri="{FF2B5EF4-FFF2-40B4-BE49-F238E27FC236}">
                  <a16:creationId xmlns:a16="http://schemas.microsoft.com/office/drawing/2014/main" id="{18BE11A1-EE2C-430C-9DC0-99B62A56334D}"/>
                </a:ext>
              </a:extLst>
            </p:cNvPr>
            <p:cNvSpPr txBox="1"/>
            <p:nvPr/>
          </p:nvSpPr>
          <p:spPr>
            <a:xfrm>
              <a:off x="688375" y="4351877"/>
              <a:ext cx="1764545" cy="369332"/>
            </a:xfrm>
            <a:prstGeom prst="rect">
              <a:avLst/>
            </a:prstGeom>
            <a:noFill/>
          </p:spPr>
          <p:txBody>
            <a:bodyPr wrap="square" lIns="0" tIns="0" rIns="0" bIns="0" rtlCol="0">
              <a:spAutoFit/>
            </a:bodyPr>
            <a:lstStyle/>
            <a:p>
              <a:pPr algn="ctr"/>
              <a:r>
                <a:rPr lang="en-US" sz="1200" b="1">
                  <a:solidFill>
                    <a:schemeClr val="bg1"/>
                  </a:solidFill>
                </a:rPr>
                <a:t>Commercial Production</a:t>
              </a:r>
            </a:p>
            <a:p>
              <a:pPr algn="ctr"/>
              <a:r>
                <a:rPr lang="en-US" sz="1200">
                  <a:solidFill>
                    <a:schemeClr val="bg1"/>
                  </a:solidFill>
                </a:rPr>
                <a:t>(3 – 24 months) </a:t>
              </a:r>
            </a:p>
          </p:txBody>
        </p:sp>
        <p:sp>
          <p:nvSpPr>
            <p:cNvPr id="121" name="TextBox 120">
              <a:extLst>
                <a:ext uri="{FF2B5EF4-FFF2-40B4-BE49-F238E27FC236}">
                  <a16:creationId xmlns:a16="http://schemas.microsoft.com/office/drawing/2014/main" id="{2BC867B5-7287-48A0-A3E5-E3C62312C634}"/>
                </a:ext>
              </a:extLst>
            </p:cNvPr>
            <p:cNvSpPr txBox="1"/>
            <p:nvPr/>
          </p:nvSpPr>
          <p:spPr>
            <a:xfrm>
              <a:off x="600147" y="4790898"/>
              <a:ext cx="1941000" cy="738664"/>
            </a:xfrm>
            <a:prstGeom prst="rect">
              <a:avLst/>
            </a:prstGeom>
            <a:noFill/>
          </p:spPr>
          <p:txBody>
            <a:bodyPr wrap="square" lIns="0" tIns="0" rIns="0" bIns="0" rtlCol="0">
              <a:spAutoFit/>
            </a:bodyPr>
            <a:lstStyle/>
            <a:p>
              <a:pPr algn="ctr"/>
              <a:r>
                <a:rPr lang="en-US" sz="1200" dirty="0">
                  <a:solidFill>
                    <a:schemeClr val="bg1"/>
                  </a:solidFill>
                </a:rPr>
                <a:t>10-500+ MT scale  </a:t>
              </a:r>
            </a:p>
            <a:p>
              <a:pPr algn="ctr"/>
              <a:r>
                <a:rPr lang="en-US" sz="1200" dirty="0">
                  <a:solidFill>
                    <a:schemeClr val="bg1"/>
                  </a:solidFill>
                </a:rPr>
                <a:t>Plant retrofit / New Plant Design &amp; Construction</a:t>
              </a:r>
            </a:p>
            <a:p>
              <a:pPr algn="ctr"/>
              <a:r>
                <a:rPr lang="en-US" sz="1200" dirty="0">
                  <a:solidFill>
                    <a:schemeClr val="bg1"/>
                  </a:solidFill>
                </a:rPr>
                <a:t>Full process automation</a:t>
              </a:r>
            </a:p>
          </p:txBody>
        </p:sp>
      </p:grpSp>
      <p:grpSp>
        <p:nvGrpSpPr>
          <p:cNvPr id="3" name="Group 2">
            <a:extLst>
              <a:ext uri="{FF2B5EF4-FFF2-40B4-BE49-F238E27FC236}">
                <a16:creationId xmlns:a16="http://schemas.microsoft.com/office/drawing/2014/main" id="{795C67A1-945F-4172-A4BB-5C629452B0D1}"/>
              </a:ext>
            </a:extLst>
          </p:cNvPr>
          <p:cNvGrpSpPr/>
          <p:nvPr/>
        </p:nvGrpSpPr>
        <p:grpSpPr>
          <a:xfrm>
            <a:off x="1005382" y="2766595"/>
            <a:ext cx="1130531" cy="1126066"/>
            <a:chOff x="825197" y="2710292"/>
            <a:chExt cx="1243584" cy="1238673"/>
          </a:xfrm>
        </p:grpSpPr>
        <p:sp>
          <p:nvSpPr>
            <p:cNvPr id="6" name="Oval 5">
              <a:extLst>
                <a:ext uri="{FF2B5EF4-FFF2-40B4-BE49-F238E27FC236}">
                  <a16:creationId xmlns:a16="http://schemas.microsoft.com/office/drawing/2014/main" id="{E834CF6F-E4E1-4B49-8555-47AFCF41C5A8}"/>
                </a:ext>
              </a:extLst>
            </p:cNvPr>
            <p:cNvSpPr/>
            <p:nvPr/>
          </p:nvSpPr>
          <p:spPr>
            <a:xfrm rot="5400000">
              <a:off x="827652" y="2707837"/>
              <a:ext cx="1238673" cy="12435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Graphic 133">
              <a:extLst>
                <a:ext uri="{FF2B5EF4-FFF2-40B4-BE49-F238E27FC236}">
                  <a16:creationId xmlns:a16="http://schemas.microsoft.com/office/drawing/2014/main" id="{1DDB8B88-AF49-4C1C-B65E-D0AF5188D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038" y="3078169"/>
              <a:ext cx="502920" cy="502920"/>
            </a:xfrm>
            <a:prstGeom prst="rect">
              <a:avLst/>
            </a:prstGeom>
          </p:spPr>
        </p:pic>
      </p:grpSp>
      <p:grpSp>
        <p:nvGrpSpPr>
          <p:cNvPr id="7" name="Group 6">
            <a:extLst>
              <a:ext uri="{FF2B5EF4-FFF2-40B4-BE49-F238E27FC236}">
                <a16:creationId xmlns:a16="http://schemas.microsoft.com/office/drawing/2014/main" id="{72EC62C6-5479-4007-9E41-8E9C4E8F97F4}"/>
              </a:ext>
            </a:extLst>
          </p:cNvPr>
          <p:cNvGrpSpPr/>
          <p:nvPr/>
        </p:nvGrpSpPr>
        <p:grpSpPr>
          <a:xfrm>
            <a:off x="2794056" y="2816368"/>
            <a:ext cx="1130531" cy="1126066"/>
            <a:chOff x="2825411" y="2760065"/>
            <a:chExt cx="1243584" cy="1238673"/>
          </a:xfrm>
        </p:grpSpPr>
        <p:sp>
          <p:nvSpPr>
            <p:cNvPr id="46" name="Oval 45">
              <a:extLst>
                <a:ext uri="{FF2B5EF4-FFF2-40B4-BE49-F238E27FC236}">
                  <a16:creationId xmlns:a16="http://schemas.microsoft.com/office/drawing/2014/main" id="{F6E0E740-88C0-4D27-8BC3-FDE6FA8F113C}"/>
                </a:ext>
              </a:extLst>
            </p:cNvPr>
            <p:cNvSpPr/>
            <p:nvPr/>
          </p:nvSpPr>
          <p:spPr>
            <a:xfrm rot="16200000" flipV="1">
              <a:off x="2827866" y="2757610"/>
              <a:ext cx="1238673" cy="12435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35">
              <a:extLst>
                <a:ext uri="{FF2B5EF4-FFF2-40B4-BE49-F238E27FC236}">
                  <a16:creationId xmlns:a16="http://schemas.microsoft.com/office/drawing/2014/main" id="{FD776296-27EB-47A1-99A2-3152F8F8CB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78372" y="3110572"/>
              <a:ext cx="537661" cy="537661"/>
            </a:xfrm>
            <a:prstGeom prst="rect">
              <a:avLst/>
            </a:prstGeom>
          </p:spPr>
        </p:pic>
      </p:grpSp>
      <p:grpSp>
        <p:nvGrpSpPr>
          <p:cNvPr id="8" name="Group 7">
            <a:extLst>
              <a:ext uri="{FF2B5EF4-FFF2-40B4-BE49-F238E27FC236}">
                <a16:creationId xmlns:a16="http://schemas.microsoft.com/office/drawing/2014/main" id="{D0EC7BE5-FA7B-4995-BDCB-DEA39B29CC32}"/>
              </a:ext>
            </a:extLst>
          </p:cNvPr>
          <p:cNvGrpSpPr/>
          <p:nvPr/>
        </p:nvGrpSpPr>
        <p:grpSpPr>
          <a:xfrm>
            <a:off x="4618508" y="2766595"/>
            <a:ext cx="1130531" cy="1126066"/>
            <a:chOff x="4474100" y="2710292"/>
            <a:chExt cx="1243584" cy="1238673"/>
          </a:xfrm>
        </p:grpSpPr>
        <p:sp>
          <p:nvSpPr>
            <p:cNvPr id="54" name="Oval 53">
              <a:extLst>
                <a:ext uri="{FF2B5EF4-FFF2-40B4-BE49-F238E27FC236}">
                  <a16:creationId xmlns:a16="http://schemas.microsoft.com/office/drawing/2014/main" id="{516E2B71-A508-4269-B7A8-C6B2F51D204C}"/>
                </a:ext>
              </a:extLst>
            </p:cNvPr>
            <p:cNvSpPr/>
            <p:nvPr/>
          </p:nvSpPr>
          <p:spPr>
            <a:xfrm rot="5400000">
              <a:off x="4476555" y="2707837"/>
              <a:ext cx="1238673" cy="12435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EC340448-75E3-4F69-BE6E-98FB87B398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28247" y="3061985"/>
              <a:ext cx="535289" cy="535289"/>
            </a:xfrm>
            <a:prstGeom prst="rect">
              <a:avLst/>
            </a:prstGeom>
          </p:spPr>
        </p:pic>
      </p:grpSp>
      <p:grpSp>
        <p:nvGrpSpPr>
          <p:cNvPr id="9" name="Group 8">
            <a:extLst>
              <a:ext uri="{FF2B5EF4-FFF2-40B4-BE49-F238E27FC236}">
                <a16:creationId xmlns:a16="http://schemas.microsoft.com/office/drawing/2014/main" id="{748F7A6F-06DA-43DA-8183-13D1FBDACCCD}"/>
              </a:ext>
            </a:extLst>
          </p:cNvPr>
          <p:cNvGrpSpPr/>
          <p:nvPr/>
        </p:nvGrpSpPr>
        <p:grpSpPr>
          <a:xfrm>
            <a:off x="6442959" y="2816368"/>
            <a:ext cx="1130531" cy="1126066"/>
            <a:chOff x="6474314" y="2760065"/>
            <a:chExt cx="1243584" cy="1238673"/>
          </a:xfrm>
        </p:grpSpPr>
        <p:sp>
          <p:nvSpPr>
            <p:cNvPr id="62" name="Oval 61">
              <a:extLst>
                <a:ext uri="{FF2B5EF4-FFF2-40B4-BE49-F238E27FC236}">
                  <a16:creationId xmlns:a16="http://schemas.microsoft.com/office/drawing/2014/main" id="{6F076AAA-14F6-4639-8F7A-2DE9C104A4B7}"/>
                </a:ext>
              </a:extLst>
            </p:cNvPr>
            <p:cNvSpPr/>
            <p:nvPr/>
          </p:nvSpPr>
          <p:spPr>
            <a:xfrm rot="16200000" flipV="1">
              <a:off x="6476769" y="2757610"/>
              <a:ext cx="1238673" cy="12435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Graphic 139">
              <a:extLst>
                <a:ext uri="{FF2B5EF4-FFF2-40B4-BE49-F238E27FC236}">
                  <a16:creationId xmlns:a16="http://schemas.microsoft.com/office/drawing/2014/main" id="{3596F408-1E1A-4E23-965D-867B8F3F41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61549" y="3044846"/>
              <a:ext cx="669112" cy="669112"/>
            </a:xfrm>
            <a:prstGeom prst="rect">
              <a:avLst/>
            </a:prstGeom>
          </p:spPr>
        </p:pic>
      </p:grpSp>
      <p:grpSp>
        <p:nvGrpSpPr>
          <p:cNvPr id="10" name="Group 9">
            <a:extLst>
              <a:ext uri="{FF2B5EF4-FFF2-40B4-BE49-F238E27FC236}">
                <a16:creationId xmlns:a16="http://schemas.microsoft.com/office/drawing/2014/main" id="{AEB6971A-E480-4763-8D09-A892E81046F4}"/>
              </a:ext>
            </a:extLst>
          </p:cNvPr>
          <p:cNvGrpSpPr/>
          <p:nvPr/>
        </p:nvGrpSpPr>
        <p:grpSpPr>
          <a:xfrm>
            <a:off x="8267415" y="2766595"/>
            <a:ext cx="1130531" cy="1126066"/>
            <a:chOff x="8123004" y="2710292"/>
            <a:chExt cx="1243584" cy="1238673"/>
          </a:xfrm>
        </p:grpSpPr>
        <p:sp>
          <p:nvSpPr>
            <p:cNvPr id="70" name="Oval 69">
              <a:extLst>
                <a:ext uri="{FF2B5EF4-FFF2-40B4-BE49-F238E27FC236}">
                  <a16:creationId xmlns:a16="http://schemas.microsoft.com/office/drawing/2014/main" id="{9223AE00-9DFF-403B-9EA4-BB487E145219}"/>
                </a:ext>
              </a:extLst>
            </p:cNvPr>
            <p:cNvSpPr/>
            <p:nvPr/>
          </p:nvSpPr>
          <p:spPr>
            <a:xfrm rot="5400000">
              <a:off x="8125459" y="2707837"/>
              <a:ext cx="1238673" cy="12435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2" name="Graphic 141">
              <a:extLst>
                <a:ext uri="{FF2B5EF4-FFF2-40B4-BE49-F238E27FC236}">
                  <a16:creationId xmlns:a16="http://schemas.microsoft.com/office/drawing/2014/main" id="{3AE833D9-ECB5-4AA4-A9E1-62879D8DC0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39995" y="3024829"/>
              <a:ext cx="609600" cy="609600"/>
            </a:xfrm>
            <a:prstGeom prst="rect">
              <a:avLst/>
            </a:prstGeom>
          </p:spPr>
        </p:pic>
      </p:grpSp>
      <p:grpSp>
        <p:nvGrpSpPr>
          <p:cNvPr id="11" name="Group 10">
            <a:extLst>
              <a:ext uri="{FF2B5EF4-FFF2-40B4-BE49-F238E27FC236}">
                <a16:creationId xmlns:a16="http://schemas.microsoft.com/office/drawing/2014/main" id="{FBAB21B6-ED4C-4D56-9799-835E9344269A}"/>
              </a:ext>
            </a:extLst>
          </p:cNvPr>
          <p:cNvGrpSpPr/>
          <p:nvPr/>
        </p:nvGrpSpPr>
        <p:grpSpPr>
          <a:xfrm>
            <a:off x="10179746" y="2816368"/>
            <a:ext cx="1130531" cy="1126066"/>
            <a:chOff x="10123219" y="2760065"/>
            <a:chExt cx="1243584" cy="1238673"/>
          </a:xfrm>
        </p:grpSpPr>
        <p:sp>
          <p:nvSpPr>
            <p:cNvPr id="78" name="Oval 77">
              <a:extLst>
                <a:ext uri="{FF2B5EF4-FFF2-40B4-BE49-F238E27FC236}">
                  <a16:creationId xmlns:a16="http://schemas.microsoft.com/office/drawing/2014/main" id="{8B8DEAE7-ED16-4F21-995C-668F870D3744}"/>
                </a:ext>
              </a:extLst>
            </p:cNvPr>
            <p:cNvSpPr/>
            <p:nvPr/>
          </p:nvSpPr>
          <p:spPr>
            <a:xfrm rot="16200000" flipV="1">
              <a:off x="10125674" y="2757610"/>
              <a:ext cx="1238673" cy="124358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6514A73E-2263-4FB7-B61A-DF2A3EEFC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40868" y="3075260"/>
              <a:ext cx="608284" cy="608284"/>
            </a:xfrm>
            <a:prstGeom prst="rect">
              <a:avLst/>
            </a:prstGeom>
          </p:spPr>
        </p:pic>
      </p:grpSp>
      <p:sp>
        <p:nvSpPr>
          <p:cNvPr id="145" name="Title 1">
            <a:extLst>
              <a:ext uri="{FF2B5EF4-FFF2-40B4-BE49-F238E27FC236}">
                <a16:creationId xmlns:a16="http://schemas.microsoft.com/office/drawing/2014/main" id="{3F44A674-FE2C-4C5A-A6F4-6E282BCBC0EF}"/>
              </a:ext>
            </a:extLst>
          </p:cNvPr>
          <p:cNvSpPr txBox="1">
            <a:spLocks/>
          </p:cNvSpPr>
          <p:nvPr/>
        </p:nvSpPr>
        <p:spPr>
          <a:xfrm>
            <a:off x="678428" y="5499395"/>
            <a:ext cx="10675372"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icrosoft JhengHei UI" panose="020B0604030504040204" pitchFamily="34" charset="-120"/>
                <a:ea typeface="Microsoft JhengHei UI" panose="020B0604030504040204" pitchFamily="34" charset="-120"/>
                <a:cs typeface="Microsoft Sans Serif" panose="020B0604020202020204" pitchFamily="34" charset="0"/>
              </a:defRPr>
            </a:lvl1pPr>
          </a:lstStyle>
          <a:p>
            <a:pPr algn="ctr"/>
            <a:r>
              <a:rPr lang="en-US" sz="1800" dirty="0">
                <a:solidFill>
                  <a:schemeClr val="bg1"/>
                </a:solidFill>
                <a:latin typeface="+mj-lt"/>
              </a:rPr>
              <a:t>Supported by a team of 390+ professionals (120+ for New Products Development) </a:t>
            </a:r>
          </a:p>
          <a:p>
            <a:pPr algn="ctr"/>
            <a:r>
              <a:rPr lang="en-US" sz="1800" dirty="0">
                <a:solidFill>
                  <a:schemeClr val="bg1"/>
                </a:solidFill>
                <a:latin typeface="+mj-lt"/>
              </a:rPr>
              <a:t>~45 strong management team </a:t>
            </a:r>
          </a:p>
        </p:txBody>
      </p:sp>
    </p:spTree>
    <p:extLst>
      <p:ext uri="{BB962C8B-B14F-4D97-AF65-F5344CB8AC3E}">
        <p14:creationId xmlns:p14="http://schemas.microsoft.com/office/powerpoint/2010/main" val="1419575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C54F-C72C-4866-9FBE-3BB69157361E}"/>
              </a:ext>
            </a:extLst>
          </p:cNvPr>
          <p:cNvSpPr>
            <a:spLocks noGrp="1"/>
          </p:cNvSpPr>
          <p:nvPr>
            <p:ph type="title"/>
          </p:nvPr>
        </p:nvSpPr>
        <p:spPr/>
        <p:txBody>
          <a:bodyPr/>
          <a:lstStyle/>
          <a:p>
            <a:r>
              <a:rPr lang="en-US">
                <a:solidFill>
                  <a:schemeClr val="bg1"/>
                </a:solidFill>
              </a:rPr>
              <a:t>Wide range of Chemistry / </a:t>
            </a:r>
            <a:r>
              <a:rPr lang="en-US">
                <a:solidFill>
                  <a:srgbClr val="FBB425"/>
                </a:solidFill>
              </a:rPr>
              <a:t>Hazardous Materials</a:t>
            </a:r>
          </a:p>
        </p:txBody>
      </p:sp>
      <p:sp>
        <p:nvSpPr>
          <p:cNvPr id="4" name="Footer Placeholder 3">
            <a:extLst>
              <a:ext uri="{FF2B5EF4-FFF2-40B4-BE49-F238E27FC236}">
                <a16:creationId xmlns:a16="http://schemas.microsoft.com/office/drawing/2014/main" id="{92269B1C-5D17-4483-A167-FFC1CE8772C6}"/>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E28C1AEA-002E-4902-A3D9-B710BF13C1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7212B-DAB7-41D9-8B3C-111279E9B140}" type="slidenum">
              <a:rPr kumimoji="0" lang="en-US" sz="105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a:ln>
                <a:noFill/>
              </a:ln>
              <a:solidFill>
                <a:prstClr val="white"/>
              </a:solidFill>
              <a:effectLst/>
              <a:uLnTx/>
              <a:uFillTx/>
              <a:latin typeface="Segoe UI"/>
              <a:ea typeface="+mn-ea"/>
              <a:cs typeface="+mn-cs"/>
            </a:endParaRPr>
          </a:p>
        </p:txBody>
      </p:sp>
      <p:graphicFrame>
        <p:nvGraphicFramePr>
          <p:cNvPr id="6" name="Chart 5">
            <a:extLst>
              <a:ext uri="{FF2B5EF4-FFF2-40B4-BE49-F238E27FC236}">
                <a16:creationId xmlns:a16="http://schemas.microsoft.com/office/drawing/2014/main" id="{D6721E74-41BE-4E63-92DA-9F6F4B47E170}"/>
              </a:ext>
            </a:extLst>
          </p:cNvPr>
          <p:cNvGraphicFramePr>
            <a:graphicFrameLocks/>
          </p:cNvGraphicFramePr>
          <p:nvPr>
            <p:extLst>
              <p:ext uri="{D42A27DB-BD31-4B8C-83A1-F6EECF244321}">
                <p14:modId xmlns:p14="http://schemas.microsoft.com/office/powerpoint/2010/main" val="2750808735"/>
              </p:ext>
            </p:extLst>
          </p:nvPr>
        </p:nvGraphicFramePr>
        <p:xfrm>
          <a:off x="281354" y="1075298"/>
          <a:ext cx="6555544" cy="44504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E41868D-D298-44D9-8733-5C2EA25A71AA}"/>
              </a:ext>
            </a:extLst>
          </p:cNvPr>
          <p:cNvGraphicFramePr>
            <a:graphicFrameLocks/>
          </p:cNvGraphicFramePr>
          <p:nvPr/>
        </p:nvGraphicFramePr>
        <p:xfrm>
          <a:off x="7088296" y="1153878"/>
          <a:ext cx="5177241" cy="429327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AD236C64-EB8A-4455-9CED-832887C37170}"/>
              </a:ext>
            </a:extLst>
          </p:cNvPr>
          <p:cNvSpPr/>
          <p:nvPr/>
        </p:nvSpPr>
        <p:spPr>
          <a:xfrm>
            <a:off x="0" y="5492565"/>
            <a:ext cx="12191998" cy="7296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 name="Title 1">
            <a:extLst>
              <a:ext uri="{FF2B5EF4-FFF2-40B4-BE49-F238E27FC236}">
                <a16:creationId xmlns:a16="http://schemas.microsoft.com/office/drawing/2014/main" id="{E052F7D6-28F8-41BE-A367-D9846CA75F1C}"/>
              </a:ext>
            </a:extLst>
          </p:cNvPr>
          <p:cNvSpPr txBox="1">
            <a:spLocks/>
          </p:cNvSpPr>
          <p:nvPr/>
        </p:nvSpPr>
        <p:spPr>
          <a:xfrm>
            <a:off x="1124852" y="5617182"/>
            <a:ext cx="9947338"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icrosoft JhengHei UI" panose="020B0604030504040204" pitchFamily="34" charset="-120"/>
                <a:ea typeface="Microsoft JhengHei UI" panose="020B0604030504040204" pitchFamily="34" charset="-120"/>
                <a:cs typeface="Microsoft Sans Serif"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icrosoft Sans Serif" panose="020B0604020202020204" pitchFamily="34" charset="0"/>
              </a:rPr>
              <a:t>Wide range of plant scale implemented chemistry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icrosoft JhengHei UI" panose="020B0604030504040204" pitchFamily="34" charset="-120"/>
                <a:cs typeface="Microsoft Sans Serif" panose="020B0604020202020204" pitchFamily="34" charset="0"/>
              </a:rPr>
              <a:t>Defragment your supply chain &amp; hence more robust</a:t>
            </a:r>
          </a:p>
        </p:txBody>
      </p:sp>
      <p:grpSp>
        <p:nvGrpSpPr>
          <p:cNvPr id="11" name="Group 10">
            <a:extLst>
              <a:ext uri="{FF2B5EF4-FFF2-40B4-BE49-F238E27FC236}">
                <a16:creationId xmlns:a16="http://schemas.microsoft.com/office/drawing/2014/main" id="{036B8554-843F-42E8-B191-BCA5ED8A4BEF}"/>
              </a:ext>
            </a:extLst>
          </p:cNvPr>
          <p:cNvGrpSpPr/>
          <p:nvPr/>
        </p:nvGrpSpPr>
        <p:grpSpPr>
          <a:xfrm>
            <a:off x="2744711" y="2504711"/>
            <a:ext cx="1558442" cy="1558442"/>
            <a:chOff x="7179392" y="2083014"/>
            <a:chExt cx="2958109" cy="2958109"/>
          </a:xfrm>
        </p:grpSpPr>
        <p:sp>
          <p:nvSpPr>
            <p:cNvPr id="12" name="Oval 11">
              <a:extLst>
                <a:ext uri="{FF2B5EF4-FFF2-40B4-BE49-F238E27FC236}">
                  <a16:creationId xmlns:a16="http://schemas.microsoft.com/office/drawing/2014/main" id="{30279834-AF3F-43D2-945C-F8DD57936EF2}"/>
                </a:ext>
              </a:extLst>
            </p:cNvPr>
            <p:cNvSpPr/>
            <p:nvPr/>
          </p:nvSpPr>
          <p:spPr>
            <a:xfrm>
              <a:off x="7179392" y="2083014"/>
              <a:ext cx="2958109" cy="2958109"/>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sp>
          <p:nvSpPr>
            <p:cNvPr id="14" name="Oval 13">
              <a:extLst>
                <a:ext uri="{FF2B5EF4-FFF2-40B4-BE49-F238E27FC236}">
                  <a16:creationId xmlns:a16="http://schemas.microsoft.com/office/drawing/2014/main" id="{0B601A9F-6FEB-4DBE-803B-27E024CE91A4}"/>
                </a:ext>
              </a:extLst>
            </p:cNvPr>
            <p:cNvSpPr/>
            <p:nvPr/>
          </p:nvSpPr>
          <p:spPr>
            <a:xfrm>
              <a:off x="7313851" y="2217473"/>
              <a:ext cx="2689190" cy="2689190"/>
            </a:xfrm>
            <a:prstGeom prst="ellipse">
              <a:avLst/>
            </a:prstGeom>
            <a:noFill/>
            <a:ln w="6350">
              <a:solidFill>
                <a:schemeClr val="accent1">
                  <a:shade val="50000"/>
                  <a:alpha val="68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E70119C1-897A-4F69-ADDB-5F97B5D8A15F}"/>
              </a:ext>
            </a:extLst>
          </p:cNvPr>
          <p:cNvGrpSpPr/>
          <p:nvPr/>
        </p:nvGrpSpPr>
        <p:grpSpPr>
          <a:xfrm>
            <a:off x="8990939" y="2626906"/>
            <a:ext cx="1287968" cy="1287968"/>
            <a:chOff x="7179392" y="2083014"/>
            <a:chExt cx="2958109" cy="2958109"/>
          </a:xfrm>
        </p:grpSpPr>
        <p:sp>
          <p:nvSpPr>
            <p:cNvPr id="19" name="Oval 18">
              <a:extLst>
                <a:ext uri="{FF2B5EF4-FFF2-40B4-BE49-F238E27FC236}">
                  <a16:creationId xmlns:a16="http://schemas.microsoft.com/office/drawing/2014/main" id="{9ADC6E21-4F87-4EBE-AED6-C5348B2617EC}"/>
                </a:ext>
              </a:extLst>
            </p:cNvPr>
            <p:cNvSpPr/>
            <p:nvPr/>
          </p:nvSpPr>
          <p:spPr>
            <a:xfrm>
              <a:off x="7179392" y="2083014"/>
              <a:ext cx="2958109" cy="2958109"/>
            </a:xfrm>
            <a:prstGeom prst="ellipse">
              <a:avLst/>
            </a:prstGeom>
            <a:solidFill>
              <a:schemeClr val="bg1"/>
            </a:solidFill>
            <a:ln w="95250">
              <a:noFill/>
            </a:ln>
            <a:effectLst>
              <a:outerShdw blurRad="1524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sp>
          <p:nvSpPr>
            <p:cNvPr id="20" name="Oval 19">
              <a:extLst>
                <a:ext uri="{FF2B5EF4-FFF2-40B4-BE49-F238E27FC236}">
                  <a16:creationId xmlns:a16="http://schemas.microsoft.com/office/drawing/2014/main" id="{A0B278B1-5F17-455D-A602-2A7451A4BB57}"/>
                </a:ext>
              </a:extLst>
            </p:cNvPr>
            <p:cNvSpPr/>
            <p:nvPr/>
          </p:nvSpPr>
          <p:spPr>
            <a:xfrm>
              <a:off x="7313851" y="2217473"/>
              <a:ext cx="2689190" cy="2689190"/>
            </a:xfrm>
            <a:prstGeom prst="ellipse">
              <a:avLst/>
            </a:prstGeom>
            <a:noFill/>
            <a:ln w="6350">
              <a:solidFill>
                <a:schemeClr val="accent1">
                  <a:shade val="50000"/>
                  <a:alpha val="68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0AFB9"/>
                </a:solidFill>
                <a:effectLst/>
                <a:uLnTx/>
                <a:uFillTx/>
                <a:latin typeface="Segoe UI"/>
                <a:ea typeface="+mn-ea"/>
                <a:cs typeface="+mn-cs"/>
              </a:endParaRPr>
            </a:p>
          </p:txBody>
        </p:sp>
      </p:grpSp>
      <p:pic>
        <p:nvPicPr>
          <p:cNvPr id="7" name="Graphic 6">
            <a:extLst>
              <a:ext uri="{FF2B5EF4-FFF2-40B4-BE49-F238E27FC236}">
                <a16:creationId xmlns:a16="http://schemas.microsoft.com/office/drawing/2014/main" id="{F4E94CDC-2E5A-49FB-B99B-375F9C6445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0402" y="2866675"/>
            <a:ext cx="834513" cy="834513"/>
          </a:xfrm>
          <a:prstGeom prst="rect">
            <a:avLst/>
          </a:prstGeom>
        </p:spPr>
      </p:pic>
      <p:pic>
        <p:nvPicPr>
          <p:cNvPr id="22" name="Graphic 21">
            <a:extLst>
              <a:ext uri="{FF2B5EF4-FFF2-40B4-BE49-F238E27FC236}">
                <a16:creationId xmlns:a16="http://schemas.microsoft.com/office/drawing/2014/main" id="{80A06438-2DCF-4F8D-AA8E-F81B5EFB39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50984" y="2899993"/>
            <a:ext cx="767877" cy="767877"/>
          </a:xfrm>
          <a:prstGeom prst="rect">
            <a:avLst/>
          </a:prstGeom>
        </p:spPr>
      </p:pic>
    </p:spTree>
    <p:extLst>
      <p:ext uri="{BB962C8B-B14F-4D97-AF65-F5344CB8AC3E}">
        <p14:creationId xmlns:p14="http://schemas.microsoft.com/office/powerpoint/2010/main" val="1886118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5289"/>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5FCC8033-AF1D-4C4E-AE82-C49C6A877D14}"/>
              </a:ext>
            </a:extLst>
          </p:cNvPr>
          <p:cNvSpPr/>
          <p:nvPr/>
        </p:nvSpPr>
        <p:spPr>
          <a:xfrm flipV="1">
            <a:off x="8080074" y="0"/>
            <a:ext cx="4097357" cy="3733390"/>
          </a:xfrm>
          <a:custGeom>
            <a:avLst/>
            <a:gdLst>
              <a:gd name="connsiteX0" fmla="*/ 5093361 w 7157772"/>
              <a:gd name="connsiteY0" fmla="*/ 0 h 6521949"/>
              <a:gd name="connsiteX1" fmla="*/ 7075927 w 7157772"/>
              <a:gd name="connsiteY1" fmla="*/ 400262 h 6521949"/>
              <a:gd name="connsiteX2" fmla="*/ 7157772 w 7157772"/>
              <a:gd name="connsiteY2" fmla="*/ 437263 h 6521949"/>
              <a:gd name="connsiteX3" fmla="*/ 7157772 w 7157772"/>
              <a:gd name="connsiteY3" fmla="*/ 6521949 h 6521949"/>
              <a:gd name="connsiteX4" fmla="*/ 204560 w 7157772"/>
              <a:gd name="connsiteY4" fmla="*/ 6521949 h 6521949"/>
              <a:gd name="connsiteX5" fmla="*/ 160353 w 7157772"/>
              <a:gd name="connsiteY5" fmla="*/ 6366272 h 6521949"/>
              <a:gd name="connsiteX6" fmla="*/ 0 w 7157772"/>
              <a:gd name="connsiteY6" fmla="*/ 5093361 h 6521949"/>
              <a:gd name="connsiteX7" fmla="*/ 5093361 w 7157772"/>
              <a:gd name="connsiteY7" fmla="*/ 0 h 65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7772" h="6521949">
                <a:moveTo>
                  <a:pt x="5093361" y="0"/>
                </a:moveTo>
                <a:cubicBezTo>
                  <a:pt x="5796607" y="0"/>
                  <a:pt x="6466566" y="142524"/>
                  <a:pt x="7075927" y="400262"/>
                </a:cubicBezTo>
                <a:lnTo>
                  <a:pt x="7157772" y="437263"/>
                </a:lnTo>
                <a:lnTo>
                  <a:pt x="7157772" y="6521949"/>
                </a:lnTo>
                <a:lnTo>
                  <a:pt x="204560" y="6521949"/>
                </a:lnTo>
                <a:lnTo>
                  <a:pt x="160353" y="6366272"/>
                </a:lnTo>
                <a:cubicBezTo>
                  <a:pt x="55674" y="5959416"/>
                  <a:pt x="0" y="5532890"/>
                  <a:pt x="0" y="5093361"/>
                </a:cubicBezTo>
                <a:cubicBezTo>
                  <a:pt x="0" y="2280375"/>
                  <a:pt x="2280375" y="0"/>
                  <a:pt x="5093361" y="0"/>
                </a:cubicBezTo>
                <a:close/>
              </a:path>
            </a:pathLst>
          </a:cu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111FD92F-BC09-45D5-BDB5-DB834936168C}"/>
              </a:ext>
            </a:extLst>
          </p:cNvPr>
          <p:cNvSpPr/>
          <p:nvPr/>
        </p:nvSpPr>
        <p:spPr>
          <a:xfrm>
            <a:off x="0" y="4691188"/>
            <a:ext cx="12191998" cy="1210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E527B4-F22F-492C-B690-8DF0F8A6EEB8}"/>
              </a:ext>
            </a:extLst>
          </p:cNvPr>
          <p:cNvSpPr>
            <a:spLocks noGrp="1"/>
          </p:cNvSpPr>
          <p:nvPr>
            <p:ph type="title"/>
          </p:nvPr>
        </p:nvSpPr>
        <p:spPr/>
        <p:txBody>
          <a:bodyPr/>
          <a:lstStyle/>
          <a:p>
            <a:r>
              <a:rPr lang="en-US">
                <a:solidFill>
                  <a:schemeClr val="bg1"/>
                </a:solidFill>
              </a:rPr>
              <a:t>Inventys – </a:t>
            </a:r>
            <a:r>
              <a:rPr lang="en-US">
                <a:solidFill>
                  <a:schemeClr val="accent3"/>
                </a:solidFill>
              </a:rPr>
              <a:t>Key Statistics </a:t>
            </a:r>
          </a:p>
        </p:txBody>
      </p:sp>
      <p:sp>
        <p:nvSpPr>
          <p:cNvPr id="4" name="Footer Placeholder 3">
            <a:extLst>
              <a:ext uri="{FF2B5EF4-FFF2-40B4-BE49-F238E27FC236}">
                <a16:creationId xmlns:a16="http://schemas.microsoft.com/office/drawing/2014/main" id="{AF618295-0588-435B-A630-85E2D4840887}"/>
              </a:ext>
            </a:extLst>
          </p:cNvPr>
          <p:cNvSpPr>
            <a:spLocks noGrp="1"/>
          </p:cNvSpPr>
          <p:nvPr>
            <p:ph type="ftr" sz="quarter" idx="11"/>
          </p:nvPr>
        </p:nvSpPr>
        <p:spPr/>
        <p:txBody>
          <a:bodyPr/>
          <a:lstStyle/>
          <a:p>
            <a:r>
              <a:rPr lang="en-US" dirty="0">
                <a:solidFill>
                  <a:schemeClr val="bg1"/>
                </a:solidFill>
              </a:rPr>
              <a:t>Copyright © 2005-2024  Inventys Research Company, All Rights Reserved. </a:t>
            </a:r>
          </a:p>
        </p:txBody>
      </p:sp>
      <p:sp>
        <p:nvSpPr>
          <p:cNvPr id="5" name="Slide Number Placeholder 4">
            <a:extLst>
              <a:ext uri="{FF2B5EF4-FFF2-40B4-BE49-F238E27FC236}">
                <a16:creationId xmlns:a16="http://schemas.microsoft.com/office/drawing/2014/main" id="{12E3960C-CC3D-4905-850A-E14B06B7E57C}"/>
              </a:ext>
            </a:extLst>
          </p:cNvPr>
          <p:cNvSpPr>
            <a:spLocks noGrp="1"/>
          </p:cNvSpPr>
          <p:nvPr>
            <p:ph type="sldNum" sz="quarter" idx="12"/>
          </p:nvPr>
        </p:nvSpPr>
        <p:spPr/>
        <p:txBody>
          <a:bodyPr/>
          <a:lstStyle/>
          <a:p>
            <a:fld id="{8427212B-DAB7-41D9-8B3C-111279E9B140}" type="slidenum">
              <a:rPr lang="en-US" smtClean="0">
                <a:solidFill>
                  <a:schemeClr val="bg1"/>
                </a:solidFill>
              </a:rPr>
              <a:pPr/>
              <a:t>9</a:t>
            </a:fld>
            <a:endParaRPr lang="en-US">
              <a:solidFill>
                <a:schemeClr val="bg1"/>
              </a:solidFill>
            </a:endParaRPr>
          </a:p>
        </p:txBody>
      </p:sp>
      <p:grpSp>
        <p:nvGrpSpPr>
          <p:cNvPr id="3" name="Group 2">
            <a:extLst>
              <a:ext uri="{FF2B5EF4-FFF2-40B4-BE49-F238E27FC236}">
                <a16:creationId xmlns:a16="http://schemas.microsoft.com/office/drawing/2014/main" id="{070F7D4E-F218-4835-8CDA-135010C94EFF}"/>
              </a:ext>
            </a:extLst>
          </p:cNvPr>
          <p:cNvGrpSpPr/>
          <p:nvPr/>
        </p:nvGrpSpPr>
        <p:grpSpPr>
          <a:xfrm>
            <a:off x="699340" y="1495683"/>
            <a:ext cx="10654459" cy="3451124"/>
            <a:chOff x="698088" y="1432130"/>
            <a:chExt cx="10749874" cy="4379198"/>
          </a:xfrm>
        </p:grpSpPr>
        <p:grpSp>
          <p:nvGrpSpPr>
            <p:cNvPr id="20" name="Group 19">
              <a:extLst>
                <a:ext uri="{FF2B5EF4-FFF2-40B4-BE49-F238E27FC236}">
                  <a16:creationId xmlns:a16="http://schemas.microsoft.com/office/drawing/2014/main" id="{E87402E8-898B-4E2D-A83E-133B4E716311}"/>
                </a:ext>
              </a:extLst>
            </p:cNvPr>
            <p:cNvGrpSpPr/>
            <p:nvPr/>
          </p:nvGrpSpPr>
          <p:grpSpPr>
            <a:xfrm>
              <a:off x="698088" y="1432130"/>
              <a:ext cx="10749874" cy="4379198"/>
              <a:chOff x="688271" y="1323976"/>
              <a:chExt cx="11503729" cy="4686301"/>
            </a:xfrm>
          </p:grpSpPr>
          <p:sp>
            <p:nvSpPr>
              <p:cNvPr id="9" name="Rectangle: Rounded Corners 8">
                <a:extLst>
                  <a:ext uri="{FF2B5EF4-FFF2-40B4-BE49-F238E27FC236}">
                    <a16:creationId xmlns:a16="http://schemas.microsoft.com/office/drawing/2014/main" id="{B88115E0-260A-444E-8A26-6D44964C7263}"/>
                  </a:ext>
                </a:extLst>
              </p:cNvPr>
              <p:cNvSpPr/>
              <p:nvPr/>
            </p:nvSpPr>
            <p:spPr>
              <a:xfrm>
                <a:off x="838200" y="1323976"/>
                <a:ext cx="3695700" cy="4686300"/>
              </a:xfrm>
              <a:prstGeom prst="roundRect">
                <a:avLst>
                  <a:gd name="adj" fmla="val 305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Top Corners Rounded 10">
                <a:extLst>
                  <a:ext uri="{FF2B5EF4-FFF2-40B4-BE49-F238E27FC236}">
                    <a16:creationId xmlns:a16="http://schemas.microsoft.com/office/drawing/2014/main" id="{8ED503CD-529C-46F2-808E-A3CC6A4B4302}"/>
                  </a:ext>
                </a:extLst>
              </p:cNvPr>
              <p:cNvSpPr/>
              <p:nvPr/>
            </p:nvSpPr>
            <p:spPr>
              <a:xfrm>
                <a:off x="838200" y="1323976"/>
                <a:ext cx="3695700" cy="683153"/>
              </a:xfrm>
              <a:prstGeom prst="round2SameRect">
                <a:avLst/>
              </a:prstGeom>
              <a:solidFill>
                <a:srgbClr val="00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aphicFrame>
            <p:nvGraphicFramePr>
              <p:cNvPr id="8" name="Chart 7">
                <a:extLst>
                  <a:ext uri="{FF2B5EF4-FFF2-40B4-BE49-F238E27FC236}">
                    <a16:creationId xmlns:a16="http://schemas.microsoft.com/office/drawing/2014/main" id="{653E2CDA-55E9-4887-BE31-301BF333502D}"/>
                  </a:ext>
                </a:extLst>
              </p:cNvPr>
              <p:cNvGraphicFramePr/>
              <p:nvPr>
                <p:extLst>
                  <p:ext uri="{D42A27DB-BD31-4B8C-83A1-F6EECF244321}">
                    <p14:modId xmlns:p14="http://schemas.microsoft.com/office/powerpoint/2010/main" val="1072466200"/>
                  </p:ext>
                </p:extLst>
              </p:nvPr>
            </p:nvGraphicFramePr>
            <p:xfrm>
              <a:off x="688271" y="2007130"/>
              <a:ext cx="4318019" cy="400314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A96D27B4-1DD7-4BA4-B454-019B3EEC8F96}"/>
                  </a:ext>
                </a:extLst>
              </p:cNvPr>
              <p:cNvSpPr txBox="1"/>
              <p:nvPr/>
            </p:nvSpPr>
            <p:spPr>
              <a:xfrm>
                <a:off x="1123050" y="1544175"/>
                <a:ext cx="3126000" cy="334345"/>
              </a:xfrm>
              <a:prstGeom prst="rect">
                <a:avLst/>
              </a:prstGeom>
              <a:noFill/>
            </p:spPr>
            <p:txBody>
              <a:bodyPr wrap="square" lIns="0" tIns="0" rIns="0" bIns="0" rtlCol="0">
                <a:spAutoFit/>
              </a:bodyPr>
              <a:lstStyle/>
              <a:p>
                <a:pPr algn="ctr"/>
                <a:r>
                  <a:rPr lang="en-US" sz="1600" b="1">
                    <a:solidFill>
                      <a:schemeClr val="bg1"/>
                    </a:solidFill>
                  </a:rPr>
                  <a:t>Inventys Revenue Segment</a:t>
                </a:r>
                <a:endParaRPr lang="en-US" sz="1600">
                  <a:solidFill>
                    <a:schemeClr val="bg1"/>
                  </a:solidFill>
                </a:endParaRPr>
              </a:p>
            </p:txBody>
          </p:sp>
          <p:sp>
            <p:nvSpPr>
              <p:cNvPr id="12" name="Rectangle: Rounded Corners 11">
                <a:extLst>
                  <a:ext uri="{FF2B5EF4-FFF2-40B4-BE49-F238E27FC236}">
                    <a16:creationId xmlns:a16="http://schemas.microsoft.com/office/drawing/2014/main" id="{EF992C8B-E415-4546-9ADC-16B267152E62}"/>
                  </a:ext>
                </a:extLst>
              </p:cNvPr>
              <p:cNvSpPr/>
              <p:nvPr/>
            </p:nvSpPr>
            <p:spPr>
              <a:xfrm>
                <a:off x="4676775" y="1323976"/>
                <a:ext cx="3695700" cy="4686300"/>
              </a:xfrm>
              <a:prstGeom prst="roundRect">
                <a:avLst>
                  <a:gd name="adj" fmla="val 3622"/>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Top Corners Rounded 12">
                <a:extLst>
                  <a:ext uri="{FF2B5EF4-FFF2-40B4-BE49-F238E27FC236}">
                    <a16:creationId xmlns:a16="http://schemas.microsoft.com/office/drawing/2014/main" id="{CAD26A29-2783-40B6-9446-01FAA58BD7C2}"/>
                  </a:ext>
                </a:extLst>
              </p:cNvPr>
              <p:cNvSpPr/>
              <p:nvPr/>
            </p:nvSpPr>
            <p:spPr>
              <a:xfrm>
                <a:off x="4676775" y="1323976"/>
                <a:ext cx="3695700" cy="683153"/>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aphicFrame>
            <p:nvGraphicFramePr>
              <p:cNvPr id="14" name="Chart 13">
                <a:extLst>
                  <a:ext uri="{FF2B5EF4-FFF2-40B4-BE49-F238E27FC236}">
                    <a16:creationId xmlns:a16="http://schemas.microsoft.com/office/drawing/2014/main" id="{ED2D9245-BA5C-4DC1-BDF3-9C7CD08CDCD2}"/>
                  </a:ext>
                </a:extLst>
              </p:cNvPr>
              <p:cNvGraphicFramePr/>
              <p:nvPr>
                <p:extLst>
                  <p:ext uri="{D42A27DB-BD31-4B8C-83A1-F6EECF244321}">
                    <p14:modId xmlns:p14="http://schemas.microsoft.com/office/powerpoint/2010/main" val="259598497"/>
                  </p:ext>
                </p:extLst>
              </p:nvPr>
            </p:nvGraphicFramePr>
            <p:xfrm>
              <a:off x="4964112" y="2128880"/>
              <a:ext cx="3121025" cy="3682471"/>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10C6138B-FDA8-430C-9658-0C76B192B177}"/>
                  </a:ext>
                </a:extLst>
              </p:cNvPr>
              <p:cNvSpPr txBox="1"/>
              <p:nvPr/>
            </p:nvSpPr>
            <p:spPr>
              <a:xfrm>
                <a:off x="4961626" y="1544175"/>
                <a:ext cx="3126000" cy="334345"/>
              </a:xfrm>
              <a:prstGeom prst="rect">
                <a:avLst/>
              </a:prstGeom>
              <a:noFill/>
            </p:spPr>
            <p:txBody>
              <a:bodyPr wrap="square" lIns="0" tIns="0" rIns="0" bIns="0" rtlCol="0">
                <a:spAutoFit/>
              </a:bodyPr>
              <a:lstStyle/>
              <a:p>
                <a:pPr algn="ctr"/>
                <a:r>
                  <a:rPr lang="en-US" sz="1600" b="1" dirty="0">
                    <a:solidFill>
                      <a:schemeClr val="bg1"/>
                    </a:solidFill>
                  </a:rPr>
                  <a:t>Inventys Customers</a:t>
                </a:r>
                <a:endParaRPr lang="en-US" sz="1600" dirty="0">
                  <a:solidFill>
                    <a:schemeClr val="bg1"/>
                  </a:solidFill>
                </a:endParaRPr>
              </a:p>
            </p:txBody>
          </p:sp>
          <p:sp>
            <p:nvSpPr>
              <p:cNvPr id="16" name="Rectangle: Rounded Corners 15">
                <a:extLst>
                  <a:ext uri="{FF2B5EF4-FFF2-40B4-BE49-F238E27FC236}">
                    <a16:creationId xmlns:a16="http://schemas.microsoft.com/office/drawing/2014/main" id="{E8A28150-58F7-4C0B-ADA2-4C0B8C279B94}"/>
                  </a:ext>
                </a:extLst>
              </p:cNvPr>
              <p:cNvSpPr/>
              <p:nvPr/>
            </p:nvSpPr>
            <p:spPr>
              <a:xfrm>
                <a:off x="8496300" y="1323976"/>
                <a:ext cx="3695700" cy="4686300"/>
              </a:xfrm>
              <a:prstGeom prst="roundRect">
                <a:avLst>
                  <a:gd name="adj" fmla="val 3906"/>
                </a:avLst>
              </a:prstGeom>
              <a:solidFill>
                <a:schemeClr val="bg1"/>
              </a:solidFill>
              <a:ln w="95250">
                <a:noFill/>
              </a:ln>
              <a:effectLst>
                <a:outerShdw blurRad="1524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Top Corners Rounded 16">
                <a:extLst>
                  <a:ext uri="{FF2B5EF4-FFF2-40B4-BE49-F238E27FC236}">
                    <a16:creationId xmlns:a16="http://schemas.microsoft.com/office/drawing/2014/main" id="{13BB7F9A-A864-4AB3-97A4-63554F3F7D93}"/>
                  </a:ext>
                </a:extLst>
              </p:cNvPr>
              <p:cNvSpPr/>
              <p:nvPr/>
            </p:nvSpPr>
            <p:spPr>
              <a:xfrm>
                <a:off x="8496300" y="1323976"/>
                <a:ext cx="3695700" cy="683153"/>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aphicFrame>
            <p:nvGraphicFramePr>
              <p:cNvPr id="18" name="Chart 17">
                <a:extLst>
                  <a:ext uri="{FF2B5EF4-FFF2-40B4-BE49-F238E27FC236}">
                    <a16:creationId xmlns:a16="http://schemas.microsoft.com/office/drawing/2014/main" id="{5A880523-55A8-4990-82CB-947868F96499}"/>
                  </a:ext>
                </a:extLst>
              </p:cNvPr>
              <p:cNvGraphicFramePr/>
              <p:nvPr>
                <p:extLst>
                  <p:ext uri="{D42A27DB-BD31-4B8C-83A1-F6EECF244321}">
                    <p14:modId xmlns:p14="http://schemas.microsoft.com/office/powerpoint/2010/main" val="3517044552"/>
                  </p:ext>
                </p:extLst>
              </p:nvPr>
            </p:nvGraphicFramePr>
            <p:xfrm>
              <a:off x="8783636" y="2128881"/>
              <a:ext cx="3121025" cy="3682471"/>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6E2C6610-7C43-4493-8DC4-02C296462B96}"/>
                  </a:ext>
                </a:extLst>
              </p:cNvPr>
              <p:cNvSpPr txBox="1"/>
              <p:nvPr/>
            </p:nvSpPr>
            <p:spPr>
              <a:xfrm>
                <a:off x="8781149" y="1544175"/>
                <a:ext cx="3126000" cy="334345"/>
              </a:xfrm>
              <a:prstGeom prst="rect">
                <a:avLst/>
              </a:prstGeom>
              <a:noFill/>
            </p:spPr>
            <p:txBody>
              <a:bodyPr wrap="square" lIns="0" tIns="0" rIns="0" bIns="0" rtlCol="0">
                <a:spAutoFit/>
              </a:bodyPr>
              <a:lstStyle/>
              <a:p>
                <a:pPr algn="ctr"/>
                <a:r>
                  <a:rPr lang="en-US" sz="1600" b="1">
                    <a:solidFill>
                      <a:schemeClr val="bg1"/>
                    </a:solidFill>
                  </a:rPr>
                  <a:t>Raw Material Sources</a:t>
                </a:r>
                <a:endParaRPr lang="en-US" sz="1600">
                  <a:solidFill>
                    <a:schemeClr val="bg1"/>
                  </a:solidFill>
                </a:endParaRPr>
              </a:p>
            </p:txBody>
          </p:sp>
        </p:grpSp>
        <p:pic>
          <p:nvPicPr>
            <p:cNvPr id="23" name="Graphic 22">
              <a:extLst>
                <a:ext uri="{FF2B5EF4-FFF2-40B4-BE49-F238E27FC236}">
                  <a16:creationId xmlns:a16="http://schemas.microsoft.com/office/drawing/2014/main" id="{DFF28987-1331-429D-8669-B11BA7BCD6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71085" y="3286700"/>
              <a:ext cx="392193" cy="503801"/>
            </a:xfrm>
            <a:prstGeom prst="rect">
              <a:avLst/>
            </a:prstGeom>
          </p:spPr>
        </p:pic>
        <p:pic>
          <p:nvPicPr>
            <p:cNvPr id="25" name="Graphic 24">
              <a:extLst>
                <a:ext uri="{FF2B5EF4-FFF2-40B4-BE49-F238E27FC236}">
                  <a16:creationId xmlns:a16="http://schemas.microsoft.com/office/drawing/2014/main" id="{32DF123D-C518-481A-AE94-3954AC6D68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3066" y="3261996"/>
              <a:ext cx="430656" cy="553211"/>
            </a:xfrm>
            <a:prstGeom prst="rect">
              <a:avLst/>
            </a:prstGeom>
          </p:spPr>
        </p:pic>
        <p:pic>
          <p:nvPicPr>
            <p:cNvPr id="27" name="Graphic 26">
              <a:extLst>
                <a:ext uri="{FF2B5EF4-FFF2-40B4-BE49-F238E27FC236}">
                  <a16:creationId xmlns:a16="http://schemas.microsoft.com/office/drawing/2014/main" id="{DE52F708-6CE9-45ED-8192-594F9D5E02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44896" y="3298667"/>
              <a:ext cx="535849" cy="688340"/>
            </a:xfrm>
            <a:prstGeom prst="rect">
              <a:avLst/>
            </a:prstGeom>
          </p:spPr>
        </p:pic>
      </p:grpSp>
      <p:sp>
        <p:nvSpPr>
          <p:cNvPr id="28" name="TextBox 27">
            <a:extLst>
              <a:ext uri="{FF2B5EF4-FFF2-40B4-BE49-F238E27FC236}">
                <a16:creationId xmlns:a16="http://schemas.microsoft.com/office/drawing/2014/main" id="{95117987-CC03-470D-8A0D-8062DF7D9797}"/>
              </a:ext>
            </a:extLst>
          </p:cNvPr>
          <p:cNvSpPr txBox="1"/>
          <p:nvPr/>
        </p:nvSpPr>
        <p:spPr>
          <a:xfrm>
            <a:off x="545592" y="5198437"/>
            <a:ext cx="11085576" cy="553998"/>
          </a:xfrm>
          <a:prstGeom prst="rect">
            <a:avLst/>
          </a:prstGeom>
          <a:noFill/>
        </p:spPr>
        <p:txBody>
          <a:bodyPr wrap="square" lIns="0" tIns="0" rIns="0" bIns="0" rtlCol="0">
            <a:spAutoFit/>
          </a:bodyPr>
          <a:lstStyle/>
          <a:p>
            <a:pPr algn="ctr"/>
            <a:r>
              <a:rPr lang="en-US" b="1" dirty="0">
                <a:solidFill>
                  <a:schemeClr val="bg1"/>
                </a:solidFill>
                <a:ea typeface="Microsoft JhengHei UI" panose="020B0604030504040204" pitchFamily="34" charset="-120"/>
              </a:rPr>
              <a:t>Inventys revenue &amp; customer segmentation is a testimony to its superior Exclusive Synthesis services. </a:t>
            </a:r>
          </a:p>
          <a:p>
            <a:pPr algn="ctr"/>
            <a:r>
              <a:rPr lang="en-US" b="1" dirty="0">
                <a:solidFill>
                  <a:schemeClr val="bg1"/>
                </a:solidFill>
                <a:ea typeface="Microsoft JhengHei UI" panose="020B0604030504040204" pitchFamily="34" charset="-120"/>
              </a:rPr>
              <a:t>Inventys RM sourcing pattern is one of the factors contributing to high reliability</a:t>
            </a:r>
          </a:p>
        </p:txBody>
      </p:sp>
      <p:pic>
        <p:nvPicPr>
          <p:cNvPr id="29" name="Picture 28">
            <a:extLst>
              <a:ext uri="{FF2B5EF4-FFF2-40B4-BE49-F238E27FC236}">
                <a16:creationId xmlns:a16="http://schemas.microsoft.com/office/drawing/2014/main" id="{F2026431-8519-4957-91BF-6E3BE8D5D2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8200" y="6264275"/>
            <a:ext cx="968188" cy="457200"/>
          </a:xfrm>
          <a:prstGeom prst="rect">
            <a:avLst/>
          </a:prstGeom>
        </p:spPr>
      </p:pic>
    </p:spTree>
    <p:extLst>
      <p:ext uri="{BB962C8B-B14F-4D97-AF65-F5344CB8AC3E}">
        <p14:creationId xmlns:p14="http://schemas.microsoft.com/office/powerpoint/2010/main" val="1195214444"/>
      </p:ext>
    </p:extLst>
  </p:cSld>
  <p:clrMapOvr>
    <a:masterClrMapping/>
  </p:clrMapOvr>
</p:sld>
</file>

<file path=ppt/theme/theme1.xml><?xml version="1.0" encoding="utf-8"?>
<a:theme xmlns:a="http://schemas.openxmlformats.org/drawingml/2006/main" name="Office Theme">
  <a:themeElements>
    <a:clrScheme name="Custom 45">
      <a:dk1>
        <a:sysClr val="windowText" lastClr="000000"/>
      </a:dk1>
      <a:lt1>
        <a:sysClr val="window" lastClr="FFFFFF"/>
      </a:lt1>
      <a:dk2>
        <a:srgbClr val="44546A"/>
      </a:dk2>
      <a:lt2>
        <a:srgbClr val="E7E6E6"/>
      </a:lt2>
      <a:accent1>
        <a:srgbClr val="1C5289"/>
      </a:accent1>
      <a:accent2>
        <a:srgbClr val="ACCF59"/>
      </a:accent2>
      <a:accent3>
        <a:srgbClr val="FBB425"/>
      </a:accent3>
      <a:accent4>
        <a:srgbClr val="00AFB9"/>
      </a:accent4>
      <a:accent5>
        <a:srgbClr val="ED6A5E"/>
      </a:accent5>
      <a:accent6>
        <a:srgbClr val="70AD47"/>
      </a:accent6>
      <a:hlink>
        <a:srgbClr val="0563C1"/>
      </a:hlink>
      <a:folHlink>
        <a:srgbClr val="954F72"/>
      </a:folHlink>
    </a:clrScheme>
    <a:fontScheme name="Custom 95">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4499</TotalTime>
  <Words>3544</Words>
  <Application>Microsoft Office PowerPoint</Application>
  <PresentationFormat>Widescreen</PresentationFormat>
  <Paragraphs>481</Paragraphs>
  <Slides>24</Slides>
  <Notes>20</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Microsoft JhengHei UI</vt:lpstr>
      <vt:lpstr>Arial</vt:lpstr>
      <vt:lpstr>Bell MT</vt:lpstr>
      <vt:lpstr>Calibri</vt:lpstr>
      <vt:lpstr>Carlito</vt:lpstr>
      <vt:lpstr>Courier New</vt:lpstr>
      <vt:lpstr>EYInterstate</vt:lpstr>
      <vt:lpstr>Microsoft Sans Serif</vt:lpstr>
      <vt:lpstr>Segoe UI</vt:lpstr>
      <vt:lpstr>Verdana</vt:lpstr>
      <vt:lpstr>Wingdings</vt:lpstr>
      <vt:lpstr>Office Theme</vt:lpstr>
      <vt:lpstr>1_Office Theme</vt:lpstr>
      <vt:lpstr>Inventys –  Corporate Overview</vt:lpstr>
      <vt:lpstr>Exclusive Synthesis &amp; CDMO Services</vt:lpstr>
      <vt:lpstr>PowerPoint Presentation</vt:lpstr>
      <vt:lpstr>Safety &amp; Sustainability</vt:lpstr>
      <vt:lpstr>PowerPoint Presentation</vt:lpstr>
      <vt:lpstr>Green Chemistry at Inventys</vt:lpstr>
      <vt:lpstr>Exclusive Synthesis &amp; CDMO Services  Concept to Manufacturing</vt:lpstr>
      <vt:lpstr>Wide range of Chemistry / Hazardous Materials</vt:lpstr>
      <vt:lpstr>Inventys – Key Statistics </vt:lpstr>
      <vt:lpstr>Customers - Exclusive Synthesis</vt:lpstr>
      <vt:lpstr>PowerPoint Presentation</vt:lpstr>
      <vt:lpstr>Integrated Manufacturing Site 1 –  Pharma &amp; Specialty Chemicals</vt:lpstr>
      <vt:lpstr>Integrated Manufacturing Site 1</vt:lpstr>
      <vt:lpstr>New Site 2 – Production Capacities (33% in 2024)</vt:lpstr>
      <vt:lpstr>New Site 3 – Production Capacities (40% in 2024)</vt:lpstr>
      <vt:lpstr>PowerPoint Presentation</vt:lpstr>
      <vt:lpstr>PowerPoint Presentation</vt:lpstr>
      <vt:lpstr>PowerPoint Presentation</vt:lpstr>
      <vt:lpstr>PowerPoint Presentation</vt:lpstr>
      <vt:lpstr>Inventys Manufacturing Infrastructure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Inventys</dc:creator>
  <cp:lastModifiedBy>Dr Deepak Birewar</cp:lastModifiedBy>
  <cp:revision>202</cp:revision>
  <cp:lastPrinted>2024-03-29T06:06:19Z</cp:lastPrinted>
  <dcterms:created xsi:type="dcterms:W3CDTF">2023-04-05T04:33:01Z</dcterms:created>
  <dcterms:modified xsi:type="dcterms:W3CDTF">2024-07-30T09:53:47Z</dcterms:modified>
</cp:coreProperties>
</file>