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556500" cy="10693400"/>
  <p:notesSz cx="6858000" cy="9144000"/>
  <p:embeddedFontLst>
    <p:embeddedFont>
      <p:font typeface="Atkinson Hyperlegible" charset="1" panose="00000000000000000000"/>
      <p:regular r:id="rId13"/>
    </p:embeddedFont>
    <p:embeddedFont>
      <p:font typeface="Atkinson Hyperlegible Bold" charset="1" panose="00000000000000000000"/>
      <p:regular r:id="rId14"/>
    </p:embeddedFont>
    <p:embeddedFont>
      <p:font typeface="Garet Bold" charset="1" panose="00000000000000000000"/>
      <p:regular r:id="rId15"/>
    </p:embeddedFont>
    <p:embeddedFont>
      <p:font typeface="Garet" charset="1" panose="00000000000000000000"/>
      <p:regular r:id="rId16"/>
    </p:embeddedFont>
    <p:embeddedFont>
      <p:font typeface="TT Rounds Condensed Bold" charset="1" panose="02000806030000020003"/>
      <p:regular r:id="rId17"/>
    </p:embeddedFont>
    <p:embeddedFont>
      <p:font typeface="Canva Sans" charset="1" panose="020B0503030501040103"/>
      <p:regular r:id="rId18"/>
    </p:embeddedFont>
    <p:embeddedFont>
      <p:font typeface="Oswald Bold" charset="1" panose="00000800000000000000"/>
      <p:regular r:id="rId19"/>
    </p:embeddedFont>
    <p:embeddedFont>
      <p:font typeface="Arimo Bold" charset="1" panose="020B0704020202020204"/>
      <p:regular r:id="rId20"/>
    </p:embeddedFont>
    <p:embeddedFont>
      <p:font typeface="Arimo" charset="1" panose="020B0604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jpeg" Type="http://schemas.openxmlformats.org/officeDocument/2006/relationships/image"/><Relationship Id="rId12" Target="../media/image11.jpe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https://www.ft.com/high-growth-asia-pacific-ranking-2023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26.png" Type="http://schemas.openxmlformats.org/officeDocument/2006/relationships/image"/><Relationship Id="rId14" Target="../media/image1.png" Type="http://schemas.openxmlformats.org/officeDocument/2006/relationships/image"/><Relationship Id="rId15" Target="../media/image27.png" Type="http://schemas.openxmlformats.org/officeDocument/2006/relationships/image"/><Relationship Id="rId16" Target="../media/image28.png" Type="http://schemas.openxmlformats.org/officeDocument/2006/relationships/image"/><Relationship Id="rId17" Target="../media/image29.svg" Type="http://schemas.openxmlformats.org/officeDocument/2006/relationships/image"/><Relationship Id="rId18" Target="../media/image30.png" Type="http://schemas.openxmlformats.org/officeDocument/2006/relationships/image"/><Relationship Id="rId19" Target="../media/image31.svg" Type="http://schemas.openxmlformats.org/officeDocument/2006/relationships/image"/><Relationship Id="rId2" Target="../media/image15.png" Type="http://schemas.openxmlformats.org/officeDocument/2006/relationships/image"/><Relationship Id="rId20" Target="../media/image32.png" Type="http://schemas.openxmlformats.org/officeDocument/2006/relationships/image"/><Relationship Id="rId21" Target="../media/image33.png" Type="http://schemas.openxmlformats.org/officeDocument/2006/relationships/image"/><Relationship Id="rId22" Target="../media/image34.svg" Type="http://schemas.openxmlformats.org/officeDocument/2006/relationships/image"/><Relationship Id="rId23" Target="../media/image35.png" Type="http://schemas.openxmlformats.org/officeDocument/2006/relationships/image"/><Relationship Id="rId24" Target="../media/image36.svg" Type="http://schemas.openxmlformats.org/officeDocument/2006/relationships/image"/><Relationship Id="rId25" Target="../media/image37.png" Type="http://schemas.openxmlformats.org/officeDocument/2006/relationships/image"/><Relationship Id="rId26" Target="../media/image38.svg" Type="http://schemas.openxmlformats.org/officeDocument/2006/relationships/image"/><Relationship Id="rId27" Target="../media/image39.png" Type="http://schemas.openxmlformats.org/officeDocument/2006/relationships/image"/><Relationship Id="rId28" Target="../media/image40.svg" Type="http://schemas.openxmlformats.org/officeDocument/2006/relationships/image"/><Relationship Id="rId29" Target="../media/image41.png" Type="http://schemas.openxmlformats.org/officeDocument/2006/relationships/image"/><Relationship Id="rId3" Target="../media/image16.svg" Type="http://schemas.openxmlformats.org/officeDocument/2006/relationships/image"/><Relationship Id="rId30" Target="../media/image42.png" Type="http://schemas.openxmlformats.org/officeDocument/2006/relationships/image"/><Relationship Id="rId31" Target="../media/image43.png" Type="http://schemas.openxmlformats.org/officeDocument/2006/relationships/image"/><Relationship Id="rId32" Target="../media/image44.pn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14" Target="../media/image47.png" Type="http://schemas.openxmlformats.org/officeDocument/2006/relationships/image"/><Relationship Id="rId15" Target="../media/image48.png" Type="http://schemas.openxmlformats.org/officeDocument/2006/relationships/image"/><Relationship Id="rId16" Target="../media/image42.png" Type="http://schemas.openxmlformats.org/officeDocument/2006/relationships/image"/><Relationship Id="rId17" Target="../media/image43.png" Type="http://schemas.openxmlformats.org/officeDocument/2006/relationships/image"/><Relationship Id="rId18" Target="../media/image49.png" Type="http://schemas.openxmlformats.org/officeDocument/2006/relationships/image"/><Relationship Id="rId19" Target="../media/image50.pn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.png" Type="http://schemas.openxmlformats.org/officeDocument/2006/relationships/image"/><Relationship Id="rId7" Target="../media/image45.png" Type="http://schemas.openxmlformats.org/officeDocument/2006/relationships/image"/><Relationship Id="rId8" Target="../media/image46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Relationship Id="rId3" Target="../media/image1.pn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6.png" Type="http://schemas.openxmlformats.org/officeDocument/2006/relationships/image"/><Relationship Id="rId4" Target="../media/image57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5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media/image61.png" Type="http://schemas.openxmlformats.org/officeDocument/2006/relationships/image"/><Relationship Id="rId6" Target="../media/image62.png" Type="http://schemas.openxmlformats.org/officeDocument/2006/relationships/image"/><Relationship Id="rId7" Target="../media/image63.png" Type="http://schemas.openxmlformats.org/officeDocument/2006/relationships/image"/><Relationship Id="rId8" Target="../media/image64.png" Type="http://schemas.openxmlformats.org/officeDocument/2006/relationships/image"/><Relationship Id="rId9" Target="../media/image6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png" Type="http://schemas.openxmlformats.org/officeDocument/2006/relationships/image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66.png" Type="http://schemas.openxmlformats.org/officeDocument/2006/relationships/image"/><Relationship Id="rId8" Target="../media/image67.png" Type="http://schemas.openxmlformats.org/officeDocument/2006/relationships/image"/><Relationship Id="rId9" Target="../media/image6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2013" y="-4714"/>
            <a:ext cx="7367987" cy="1301898"/>
            <a:chOff x="0" y="0"/>
            <a:chExt cx="2640520" cy="4665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40520" cy="466571"/>
            </a:xfrm>
            <a:custGeom>
              <a:avLst/>
              <a:gdLst/>
              <a:ahLst/>
              <a:cxnLst/>
              <a:rect r="r" b="b" t="t" l="l"/>
              <a:pathLst>
                <a:path h="466571" w="2640520">
                  <a:moveTo>
                    <a:pt x="0" y="0"/>
                  </a:moveTo>
                  <a:lnTo>
                    <a:pt x="2640520" y="0"/>
                  </a:lnTo>
                  <a:lnTo>
                    <a:pt x="2640520" y="466571"/>
                  </a:lnTo>
                  <a:lnTo>
                    <a:pt x="0" y="46657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640520" cy="485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71450" y="-4714"/>
            <a:ext cx="363463" cy="1301898"/>
            <a:chOff x="0" y="0"/>
            <a:chExt cx="130257" cy="4665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0257" cy="466571"/>
            </a:xfrm>
            <a:custGeom>
              <a:avLst/>
              <a:gdLst/>
              <a:ahLst/>
              <a:cxnLst/>
              <a:rect r="r" b="b" t="t" l="l"/>
              <a:pathLst>
                <a:path h="466571" w="130257">
                  <a:moveTo>
                    <a:pt x="0" y="0"/>
                  </a:moveTo>
                  <a:lnTo>
                    <a:pt x="130257" y="0"/>
                  </a:lnTo>
                  <a:lnTo>
                    <a:pt x="130257" y="466571"/>
                  </a:lnTo>
                  <a:lnTo>
                    <a:pt x="0" y="466571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130257" cy="485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390429" y="-68091"/>
            <a:ext cx="2169571" cy="1445477"/>
          </a:xfrm>
          <a:custGeom>
            <a:avLst/>
            <a:gdLst/>
            <a:ahLst/>
            <a:cxnLst/>
            <a:rect r="r" b="b" t="t" l="l"/>
            <a:pathLst>
              <a:path h="1445477" w="2169571">
                <a:moveTo>
                  <a:pt x="0" y="0"/>
                </a:moveTo>
                <a:lnTo>
                  <a:pt x="2169571" y="0"/>
                </a:lnTo>
                <a:lnTo>
                  <a:pt x="2169571" y="1445477"/>
                </a:lnTo>
                <a:lnTo>
                  <a:pt x="0" y="1445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367067" y="731464"/>
            <a:ext cx="4689239" cy="2381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0" y="1301947"/>
            <a:ext cx="9226998" cy="0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-20189" y="8033518"/>
            <a:ext cx="6464933" cy="2156879"/>
            <a:chOff x="0" y="0"/>
            <a:chExt cx="1362874" cy="45469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62874" cy="454692"/>
            </a:xfrm>
            <a:custGeom>
              <a:avLst/>
              <a:gdLst/>
              <a:ahLst/>
              <a:cxnLst/>
              <a:rect r="r" b="b" t="t" l="l"/>
              <a:pathLst>
                <a:path h="454692" w="1362874">
                  <a:moveTo>
                    <a:pt x="0" y="0"/>
                  </a:moveTo>
                  <a:lnTo>
                    <a:pt x="1362874" y="0"/>
                  </a:lnTo>
                  <a:lnTo>
                    <a:pt x="1362874" y="454692"/>
                  </a:lnTo>
                  <a:lnTo>
                    <a:pt x="0" y="454692"/>
                  </a:lnTo>
                  <a:close/>
                </a:path>
              </a:pathLst>
            </a:custGeom>
            <a:blipFill>
              <a:blip r:embed="rId3"/>
              <a:stretch>
                <a:fillRect l="-21573" t="-27756" r="0" b="-7696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218403" y="5418915"/>
            <a:ext cx="1405959" cy="2609841"/>
            <a:chOff x="0" y="0"/>
            <a:chExt cx="484823" cy="89996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4823" cy="899963"/>
            </a:xfrm>
            <a:custGeom>
              <a:avLst/>
              <a:gdLst/>
              <a:ahLst/>
              <a:cxnLst/>
              <a:rect r="r" b="b" t="t" l="l"/>
              <a:pathLst>
                <a:path h="899963" w="484823">
                  <a:moveTo>
                    <a:pt x="0" y="0"/>
                  </a:moveTo>
                  <a:lnTo>
                    <a:pt x="484823" y="0"/>
                  </a:lnTo>
                  <a:lnTo>
                    <a:pt x="484823" y="899963"/>
                  </a:lnTo>
                  <a:lnTo>
                    <a:pt x="0" y="89996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84823" cy="938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070982" y="8028755"/>
            <a:ext cx="4437875" cy="2142592"/>
            <a:chOff x="0" y="0"/>
            <a:chExt cx="935550" cy="45168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35550" cy="451680"/>
            </a:xfrm>
            <a:custGeom>
              <a:avLst/>
              <a:gdLst/>
              <a:ahLst/>
              <a:cxnLst/>
              <a:rect r="r" b="b" t="t" l="l"/>
              <a:pathLst>
                <a:path h="451680" w="935550">
                  <a:moveTo>
                    <a:pt x="0" y="0"/>
                  </a:moveTo>
                  <a:lnTo>
                    <a:pt x="935550" y="0"/>
                  </a:lnTo>
                  <a:lnTo>
                    <a:pt x="935550" y="451680"/>
                  </a:lnTo>
                  <a:lnTo>
                    <a:pt x="0" y="451680"/>
                  </a:lnTo>
                  <a:close/>
                </a:path>
              </a:pathLst>
            </a:custGeom>
            <a:blipFill>
              <a:blip r:embed="rId4"/>
              <a:stretch>
                <a:fillRect l="-147024" t="-38301" r="0" b="-149503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-30315" y="10063347"/>
            <a:ext cx="7812643" cy="1372262"/>
            <a:chOff x="0" y="0"/>
            <a:chExt cx="2799875" cy="49178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799875" cy="491788"/>
            </a:xfrm>
            <a:custGeom>
              <a:avLst/>
              <a:gdLst/>
              <a:ahLst/>
              <a:cxnLst/>
              <a:rect r="r" b="b" t="t" l="l"/>
              <a:pathLst>
                <a:path h="491788" w="2799875">
                  <a:moveTo>
                    <a:pt x="0" y="0"/>
                  </a:moveTo>
                  <a:lnTo>
                    <a:pt x="2799875" y="0"/>
                  </a:lnTo>
                  <a:lnTo>
                    <a:pt x="2799875" y="491788"/>
                  </a:lnTo>
                  <a:lnTo>
                    <a:pt x="0" y="491788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2799875" cy="5108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072825" y="10190397"/>
            <a:ext cx="1800936" cy="382427"/>
            <a:chOff x="0" y="0"/>
            <a:chExt cx="2401248" cy="50990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640568" y="108973"/>
              <a:ext cx="1760680" cy="292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862"/>
                </a:lnSpc>
              </a:pPr>
              <a:r>
                <a:rPr lang="en-US" sz="133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CDMO Services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0" y="0"/>
              <a:ext cx="509903" cy="509903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FAFA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6686" lIns="6686" bIns="6686" rIns="6686"/>
              <a:lstStyle/>
              <a:p>
                <a:pPr algn="ctr">
                  <a:lnSpc>
                    <a:spcPts val="2058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104604" y="88836"/>
              <a:ext cx="321880" cy="337932"/>
            </a:xfrm>
            <a:custGeom>
              <a:avLst/>
              <a:gdLst/>
              <a:ahLst/>
              <a:cxnLst/>
              <a:rect r="r" b="b" t="t" l="l"/>
              <a:pathLst>
                <a:path h="337932" w="321880">
                  <a:moveTo>
                    <a:pt x="0" y="0"/>
                  </a:moveTo>
                  <a:lnTo>
                    <a:pt x="321880" y="0"/>
                  </a:lnTo>
                  <a:lnTo>
                    <a:pt x="321880" y="337932"/>
                  </a:lnTo>
                  <a:lnTo>
                    <a:pt x="0" y="337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446279" y="10190397"/>
            <a:ext cx="382427" cy="382427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FAFA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6878" lIns="6878" bIns="6878" rIns="6878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516860" y="10257124"/>
            <a:ext cx="249269" cy="258645"/>
          </a:xfrm>
          <a:custGeom>
            <a:avLst/>
            <a:gdLst/>
            <a:ahLst/>
            <a:cxnLst/>
            <a:rect r="r" b="b" t="t" l="l"/>
            <a:pathLst>
              <a:path h="258645" w="249269">
                <a:moveTo>
                  <a:pt x="0" y="0"/>
                </a:moveTo>
                <a:lnTo>
                  <a:pt x="249269" y="0"/>
                </a:lnTo>
                <a:lnTo>
                  <a:pt x="249269" y="258645"/>
                </a:lnTo>
                <a:lnTo>
                  <a:pt x="0" y="258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5104672" y="10190397"/>
            <a:ext cx="382427" cy="382427"/>
            <a:chOff x="0" y="0"/>
            <a:chExt cx="509903" cy="509903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0"/>
              <a:ext cx="509903" cy="509903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FAFA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16906" lIns="16906" bIns="16906" rIns="16906"/>
              <a:lstStyle/>
              <a:p>
                <a:pPr algn="ctr">
                  <a:lnSpc>
                    <a:spcPts val="2058"/>
                  </a:lnSpc>
                </a:pPr>
              </a:p>
            </p:txBody>
          </p:sp>
        </p:grpSp>
        <p:sp>
          <p:nvSpPr>
            <p:cNvPr name="Freeform 35" id="35"/>
            <p:cNvSpPr/>
            <p:nvPr/>
          </p:nvSpPr>
          <p:spPr>
            <a:xfrm flipH="false" flipV="false" rot="0">
              <a:off x="66500" y="95710"/>
              <a:ext cx="376904" cy="318484"/>
            </a:xfrm>
            <a:custGeom>
              <a:avLst/>
              <a:gdLst/>
              <a:ahLst/>
              <a:cxnLst/>
              <a:rect r="r" b="b" t="t" l="l"/>
              <a:pathLst>
                <a:path h="318484" w="376904">
                  <a:moveTo>
                    <a:pt x="0" y="0"/>
                  </a:moveTo>
                  <a:lnTo>
                    <a:pt x="376903" y="0"/>
                  </a:lnTo>
                  <a:lnTo>
                    <a:pt x="376903" y="318483"/>
                  </a:lnTo>
                  <a:lnTo>
                    <a:pt x="0" y="318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36" id="36"/>
          <p:cNvSpPr/>
          <p:nvPr/>
        </p:nvSpPr>
        <p:spPr>
          <a:xfrm>
            <a:off x="-210163" y="4865512"/>
            <a:ext cx="9125501" cy="0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5247519" y="4948332"/>
            <a:ext cx="408212" cy="408212"/>
          </a:xfrm>
          <a:custGeom>
            <a:avLst/>
            <a:gdLst/>
            <a:ahLst/>
            <a:cxnLst/>
            <a:rect r="r" b="b" t="t" l="l"/>
            <a:pathLst>
              <a:path h="408212" w="408212">
                <a:moveTo>
                  <a:pt x="0" y="0"/>
                </a:moveTo>
                <a:lnTo>
                  <a:pt x="408212" y="0"/>
                </a:lnTo>
                <a:lnTo>
                  <a:pt x="408212" y="408212"/>
                </a:lnTo>
                <a:lnTo>
                  <a:pt x="0" y="4082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289276" y="4932187"/>
            <a:ext cx="432219" cy="432219"/>
          </a:xfrm>
          <a:custGeom>
            <a:avLst/>
            <a:gdLst/>
            <a:ahLst/>
            <a:cxnLst/>
            <a:rect r="r" b="b" t="t" l="l"/>
            <a:pathLst>
              <a:path h="432219" w="432219">
                <a:moveTo>
                  <a:pt x="0" y="0"/>
                </a:moveTo>
                <a:lnTo>
                  <a:pt x="432219" y="0"/>
                </a:lnTo>
                <a:lnTo>
                  <a:pt x="432219" y="432219"/>
                </a:lnTo>
                <a:lnTo>
                  <a:pt x="0" y="4322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AutoShape 39" id="39"/>
          <p:cNvSpPr/>
          <p:nvPr/>
        </p:nvSpPr>
        <p:spPr>
          <a:xfrm>
            <a:off x="-232659" y="5418915"/>
            <a:ext cx="9125501" cy="0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0" id="40"/>
          <p:cNvSpPr/>
          <p:nvPr/>
        </p:nvSpPr>
        <p:spPr>
          <a:xfrm flipH="false" flipV="false" rot="0">
            <a:off x="3005186" y="4956194"/>
            <a:ext cx="414182" cy="392487"/>
          </a:xfrm>
          <a:custGeom>
            <a:avLst/>
            <a:gdLst/>
            <a:ahLst/>
            <a:cxnLst/>
            <a:rect r="r" b="b" t="t" l="l"/>
            <a:pathLst>
              <a:path h="392487" w="414182">
                <a:moveTo>
                  <a:pt x="0" y="0"/>
                </a:moveTo>
                <a:lnTo>
                  <a:pt x="414183" y="0"/>
                </a:lnTo>
                <a:lnTo>
                  <a:pt x="414183" y="392487"/>
                </a:lnTo>
                <a:lnTo>
                  <a:pt x="0" y="3924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3443809" y="5937429"/>
            <a:ext cx="4121901" cy="1882953"/>
          </a:xfrm>
          <a:custGeom>
            <a:avLst/>
            <a:gdLst/>
            <a:ahLst/>
            <a:cxnLst/>
            <a:rect r="r" b="b" t="t" l="l"/>
            <a:pathLst>
              <a:path h="1882953" w="4121901">
                <a:moveTo>
                  <a:pt x="0" y="0"/>
                </a:moveTo>
                <a:lnTo>
                  <a:pt x="4121901" y="0"/>
                </a:lnTo>
                <a:lnTo>
                  <a:pt x="4121901" y="1882953"/>
                </a:lnTo>
                <a:lnTo>
                  <a:pt x="0" y="188295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371901" y="5829928"/>
            <a:ext cx="1281624" cy="1158006"/>
            <a:chOff x="0" y="0"/>
            <a:chExt cx="4357425" cy="393713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4357370" cy="3937127"/>
            </a:xfrm>
            <a:custGeom>
              <a:avLst/>
              <a:gdLst/>
              <a:ahLst/>
              <a:cxnLst/>
              <a:rect r="r" b="b" t="t" l="l"/>
              <a:pathLst>
                <a:path h="3937127" w="4357370">
                  <a:moveTo>
                    <a:pt x="4357370" y="3937127"/>
                  </a:moveTo>
                  <a:lnTo>
                    <a:pt x="4357370" y="1685163"/>
                  </a:lnTo>
                  <a:cubicBezTo>
                    <a:pt x="4357370" y="973074"/>
                    <a:pt x="3780155" y="395859"/>
                    <a:pt x="3068066" y="395859"/>
                  </a:cubicBezTo>
                  <a:lnTo>
                    <a:pt x="0" y="395859"/>
                  </a:lnTo>
                  <a:lnTo>
                    <a:pt x="0" y="0"/>
                  </a:lnTo>
                  <a:lnTo>
                    <a:pt x="0" y="759587"/>
                  </a:lnTo>
                  <a:lnTo>
                    <a:pt x="0" y="1519174"/>
                  </a:lnTo>
                  <a:lnTo>
                    <a:pt x="0" y="1123442"/>
                  </a:lnTo>
                  <a:lnTo>
                    <a:pt x="3068193" y="1123442"/>
                  </a:lnTo>
                  <a:cubicBezTo>
                    <a:pt x="3378454" y="1123442"/>
                    <a:pt x="3629914" y="1374902"/>
                    <a:pt x="3629914" y="1685163"/>
                  </a:cubicBezTo>
                  <a:lnTo>
                    <a:pt x="3629914" y="3937127"/>
                  </a:lnTo>
                  <a:close/>
                </a:path>
              </a:pathLst>
            </a:custGeom>
            <a:solidFill>
              <a:srgbClr val="A1CB45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368531" y="6768210"/>
            <a:ext cx="1281627" cy="1079881"/>
            <a:chOff x="0" y="0"/>
            <a:chExt cx="4357433" cy="3671513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4357370" cy="3671570"/>
            </a:xfrm>
            <a:custGeom>
              <a:avLst/>
              <a:gdLst/>
              <a:ahLst/>
              <a:cxnLst/>
              <a:rect r="r" b="b" t="t" l="l"/>
              <a:pathLst>
                <a:path h="3671570" w="4357370">
                  <a:moveTo>
                    <a:pt x="4357370" y="0"/>
                  </a:moveTo>
                  <a:lnTo>
                    <a:pt x="4357370" y="2100072"/>
                  </a:lnTo>
                  <a:cubicBezTo>
                    <a:pt x="4357370" y="2764028"/>
                    <a:pt x="3819144" y="3302381"/>
                    <a:pt x="3155061" y="3302381"/>
                  </a:cubicBezTo>
                  <a:lnTo>
                    <a:pt x="0" y="3302381"/>
                  </a:lnTo>
                  <a:lnTo>
                    <a:pt x="0" y="3671570"/>
                  </a:lnTo>
                  <a:lnTo>
                    <a:pt x="0" y="2963164"/>
                  </a:lnTo>
                  <a:lnTo>
                    <a:pt x="0" y="2254758"/>
                  </a:lnTo>
                  <a:lnTo>
                    <a:pt x="0" y="2623947"/>
                  </a:lnTo>
                  <a:lnTo>
                    <a:pt x="3155188" y="2623947"/>
                  </a:lnTo>
                  <a:cubicBezTo>
                    <a:pt x="3444494" y="2623947"/>
                    <a:pt x="3679063" y="2389378"/>
                    <a:pt x="3679063" y="2100072"/>
                  </a:cubicBezTo>
                  <a:lnTo>
                    <a:pt x="3679063" y="0"/>
                  </a:lnTo>
                  <a:close/>
                </a:path>
              </a:pathLst>
            </a:custGeom>
            <a:solidFill>
              <a:srgbClr val="78806D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371902" y="6247605"/>
            <a:ext cx="1281623" cy="565956"/>
            <a:chOff x="0" y="0"/>
            <a:chExt cx="4357422" cy="1924206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4357370" cy="1924177"/>
            </a:xfrm>
            <a:custGeom>
              <a:avLst/>
              <a:gdLst/>
              <a:ahLst/>
              <a:cxnLst/>
              <a:rect r="r" b="b" t="t" l="l"/>
              <a:pathLst>
                <a:path h="1924177" w="4357370">
                  <a:moveTo>
                    <a:pt x="4357370" y="1924177"/>
                  </a:moveTo>
                  <a:lnTo>
                    <a:pt x="4357370" y="1788541"/>
                  </a:lnTo>
                  <a:cubicBezTo>
                    <a:pt x="4357370" y="975868"/>
                    <a:pt x="3698494" y="316992"/>
                    <a:pt x="2885821" y="316992"/>
                  </a:cubicBezTo>
                  <a:lnTo>
                    <a:pt x="0" y="316992"/>
                  </a:lnTo>
                  <a:lnTo>
                    <a:pt x="0" y="0"/>
                  </a:lnTo>
                  <a:lnTo>
                    <a:pt x="0" y="646684"/>
                  </a:lnTo>
                  <a:lnTo>
                    <a:pt x="0" y="1293368"/>
                  </a:lnTo>
                  <a:lnTo>
                    <a:pt x="0" y="976249"/>
                  </a:lnTo>
                  <a:lnTo>
                    <a:pt x="2885948" y="976249"/>
                  </a:lnTo>
                  <a:cubicBezTo>
                    <a:pt x="3334512" y="976249"/>
                    <a:pt x="3698240" y="1339850"/>
                    <a:pt x="3698240" y="1788541"/>
                  </a:cubicBezTo>
                  <a:lnTo>
                    <a:pt x="3698240" y="1924177"/>
                  </a:lnTo>
                  <a:close/>
                </a:path>
              </a:pathLst>
            </a:custGeom>
            <a:solidFill>
              <a:srgbClr val="FFC049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371902" y="6916736"/>
            <a:ext cx="1281623" cy="602593"/>
            <a:chOff x="0" y="0"/>
            <a:chExt cx="4357422" cy="204877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4357370" cy="2048764"/>
            </a:xfrm>
            <a:custGeom>
              <a:avLst/>
              <a:gdLst/>
              <a:ahLst/>
              <a:cxnLst/>
              <a:rect r="r" b="b" t="t" l="l"/>
              <a:pathLst>
                <a:path h="2048764" w="4357370">
                  <a:moveTo>
                    <a:pt x="4357370" y="0"/>
                  </a:moveTo>
                  <a:lnTo>
                    <a:pt x="4357370" y="144399"/>
                  </a:lnTo>
                  <a:cubicBezTo>
                    <a:pt x="4357370" y="1009650"/>
                    <a:pt x="3655949" y="1711198"/>
                    <a:pt x="2790571" y="1711198"/>
                  </a:cubicBezTo>
                  <a:lnTo>
                    <a:pt x="0" y="1711198"/>
                  </a:lnTo>
                  <a:lnTo>
                    <a:pt x="0" y="2048764"/>
                  </a:lnTo>
                  <a:lnTo>
                    <a:pt x="0" y="1360297"/>
                  </a:lnTo>
                  <a:lnTo>
                    <a:pt x="0" y="671703"/>
                  </a:lnTo>
                  <a:lnTo>
                    <a:pt x="0" y="1009269"/>
                  </a:lnTo>
                  <a:lnTo>
                    <a:pt x="2790698" y="1009269"/>
                  </a:lnTo>
                  <a:cubicBezTo>
                    <a:pt x="3268345" y="1009269"/>
                    <a:pt x="3655568" y="622046"/>
                    <a:pt x="3655568" y="144399"/>
                  </a:cubicBezTo>
                  <a:lnTo>
                    <a:pt x="3655568" y="0"/>
                  </a:lnTo>
                  <a:close/>
                </a:path>
              </a:pathLst>
            </a:custGeom>
            <a:solidFill>
              <a:srgbClr val="29528B"/>
            </a:solid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371901" y="6697159"/>
            <a:ext cx="2980421" cy="400972"/>
            <a:chOff x="0" y="0"/>
            <a:chExt cx="10133205" cy="1363273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0133202" cy="1363218"/>
            </a:xfrm>
            <a:custGeom>
              <a:avLst/>
              <a:gdLst/>
              <a:ahLst/>
              <a:cxnLst/>
              <a:rect r="r" b="b" t="t" l="l"/>
              <a:pathLst>
                <a:path h="1363218" w="10133202">
                  <a:moveTo>
                    <a:pt x="0" y="340868"/>
                  </a:moveTo>
                  <a:lnTo>
                    <a:pt x="9451594" y="340868"/>
                  </a:lnTo>
                  <a:lnTo>
                    <a:pt x="9451594" y="0"/>
                  </a:lnTo>
                  <a:lnTo>
                    <a:pt x="10133202" y="681609"/>
                  </a:lnTo>
                  <a:lnTo>
                    <a:pt x="9451594" y="1363218"/>
                  </a:lnTo>
                  <a:lnTo>
                    <a:pt x="9451594" y="1022477"/>
                  </a:lnTo>
                  <a:lnTo>
                    <a:pt x="0" y="1022477"/>
                  </a:lnTo>
                  <a:close/>
                </a:path>
              </a:pathLst>
            </a:custGeom>
            <a:solidFill>
              <a:srgbClr val="BFBFBF"/>
            </a:solidFill>
          </p:spPr>
        </p:sp>
      </p:grpSp>
      <p:sp>
        <p:nvSpPr>
          <p:cNvPr name="AutoShape 52" id="52"/>
          <p:cNvSpPr/>
          <p:nvPr/>
        </p:nvSpPr>
        <p:spPr>
          <a:xfrm flipV="true">
            <a:off x="1777570" y="5951376"/>
            <a:ext cx="677588" cy="72024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53" id="53"/>
          <p:cNvSpPr/>
          <p:nvPr/>
        </p:nvSpPr>
        <p:spPr>
          <a:xfrm flipH="true">
            <a:off x="1986082" y="6464473"/>
            <a:ext cx="434001" cy="207143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54" id="54"/>
          <p:cNvSpPr/>
          <p:nvPr/>
        </p:nvSpPr>
        <p:spPr>
          <a:xfrm>
            <a:off x="1784558" y="6962952"/>
            <a:ext cx="601802" cy="72183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grpSp>
        <p:nvGrpSpPr>
          <p:cNvPr name="Group 55" id="55"/>
          <p:cNvGrpSpPr/>
          <p:nvPr/>
        </p:nvGrpSpPr>
        <p:grpSpPr>
          <a:xfrm rot="-1625990">
            <a:off x="1725409" y="6646551"/>
            <a:ext cx="105795" cy="464710"/>
            <a:chOff x="0" y="0"/>
            <a:chExt cx="85870" cy="377188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5870" cy="377188"/>
            </a:xfrm>
            <a:custGeom>
              <a:avLst/>
              <a:gdLst/>
              <a:ahLst/>
              <a:cxnLst/>
              <a:rect r="r" b="b" t="t" l="l"/>
              <a:pathLst>
                <a:path h="377188" w="85870">
                  <a:moveTo>
                    <a:pt x="42935" y="0"/>
                  </a:moveTo>
                  <a:lnTo>
                    <a:pt x="42935" y="0"/>
                  </a:lnTo>
                  <a:cubicBezTo>
                    <a:pt x="66647" y="0"/>
                    <a:pt x="85870" y="19223"/>
                    <a:pt x="85870" y="42935"/>
                  </a:cubicBezTo>
                  <a:lnTo>
                    <a:pt x="85870" y="334252"/>
                  </a:lnTo>
                  <a:cubicBezTo>
                    <a:pt x="85870" y="357965"/>
                    <a:pt x="66647" y="377188"/>
                    <a:pt x="42935" y="377188"/>
                  </a:cubicBezTo>
                  <a:lnTo>
                    <a:pt x="42935" y="377188"/>
                  </a:lnTo>
                  <a:cubicBezTo>
                    <a:pt x="31548" y="377188"/>
                    <a:pt x="20627" y="372664"/>
                    <a:pt x="12575" y="364612"/>
                  </a:cubicBezTo>
                  <a:cubicBezTo>
                    <a:pt x="4524" y="356560"/>
                    <a:pt x="0" y="345640"/>
                    <a:pt x="0" y="334252"/>
                  </a:cubicBezTo>
                  <a:lnTo>
                    <a:pt x="0" y="42935"/>
                  </a:lnTo>
                  <a:cubicBezTo>
                    <a:pt x="0" y="31548"/>
                    <a:pt x="4524" y="20627"/>
                    <a:pt x="12575" y="12575"/>
                  </a:cubicBezTo>
                  <a:cubicBezTo>
                    <a:pt x="20627" y="4524"/>
                    <a:pt x="31548" y="0"/>
                    <a:pt x="42935" y="0"/>
                  </a:cubicBezTo>
                  <a:close/>
                </a:path>
              </a:pathLst>
            </a:custGeom>
            <a:solidFill>
              <a:srgbClr val="24487E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19050"/>
              <a:ext cx="85870" cy="396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-1625990">
            <a:off x="1831481" y="6646107"/>
            <a:ext cx="103873" cy="464710"/>
            <a:chOff x="0" y="0"/>
            <a:chExt cx="84310" cy="377188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4310" cy="377188"/>
            </a:xfrm>
            <a:custGeom>
              <a:avLst/>
              <a:gdLst/>
              <a:ahLst/>
              <a:cxnLst/>
              <a:rect r="r" b="b" t="t" l="l"/>
              <a:pathLst>
                <a:path h="377188" w="84310">
                  <a:moveTo>
                    <a:pt x="42155" y="0"/>
                  </a:moveTo>
                  <a:lnTo>
                    <a:pt x="42155" y="0"/>
                  </a:lnTo>
                  <a:cubicBezTo>
                    <a:pt x="65437" y="0"/>
                    <a:pt x="84310" y="18873"/>
                    <a:pt x="84310" y="42155"/>
                  </a:cubicBezTo>
                  <a:lnTo>
                    <a:pt x="84310" y="335033"/>
                  </a:lnTo>
                  <a:cubicBezTo>
                    <a:pt x="84310" y="358314"/>
                    <a:pt x="65437" y="377188"/>
                    <a:pt x="42155" y="377188"/>
                  </a:cubicBezTo>
                  <a:lnTo>
                    <a:pt x="42155" y="377188"/>
                  </a:lnTo>
                  <a:cubicBezTo>
                    <a:pt x="18873" y="377188"/>
                    <a:pt x="0" y="358314"/>
                    <a:pt x="0" y="335033"/>
                  </a:cubicBezTo>
                  <a:lnTo>
                    <a:pt x="0" y="42155"/>
                  </a:lnTo>
                  <a:cubicBezTo>
                    <a:pt x="0" y="18873"/>
                    <a:pt x="18873" y="0"/>
                    <a:pt x="42155" y="0"/>
                  </a:cubicBezTo>
                  <a:close/>
                </a:path>
              </a:pathLst>
            </a:custGeom>
            <a:solidFill>
              <a:srgbClr val="78806D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19050"/>
              <a:ext cx="84310" cy="396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-1625990">
            <a:off x="1935737" y="6646107"/>
            <a:ext cx="103873" cy="464710"/>
            <a:chOff x="0" y="0"/>
            <a:chExt cx="84310" cy="377188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4310" cy="377188"/>
            </a:xfrm>
            <a:custGeom>
              <a:avLst/>
              <a:gdLst/>
              <a:ahLst/>
              <a:cxnLst/>
              <a:rect r="r" b="b" t="t" l="l"/>
              <a:pathLst>
                <a:path h="377188" w="84310">
                  <a:moveTo>
                    <a:pt x="42155" y="0"/>
                  </a:moveTo>
                  <a:lnTo>
                    <a:pt x="42155" y="0"/>
                  </a:lnTo>
                  <a:cubicBezTo>
                    <a:pt x="65437" y="0"/>
                    <a:pt x="84310" y="18873"/>
                    <a:pt x="84310" y="42155"/>
                  </a:cubicBezTo>
                  <a:lnTo>
                    <a:pt x="84310" y="335033"/>
                  </a:lnTo>
                  <a:cubicBezTo>
                    <a:pt x="84310" y="358314"/>
                    <a:pt x="65437" y="377188"/>
                    <a:pt x="42155" y="377188"/>
                  </a:cubicBezTo>
                  <a:lnTo>
                    <a:pt x="42155" y="377188"/>
                  </a:lnTo>
                  <a:cubicBezTo>
                    <a:pt x="18873" y="377188"/>
                    <a:pt x="0" y="358314"/>
                    <a:pt x="0" y="335033"/>
                  </a:cubicBezTo>
                  <a:lnTo>
                    <a:pt x="0" y="42155"/>
                  </a:lnTo>
                  <a:cubicBezTo>
                    <a:pt x="0" y="18873"/>
                    <a:pt x="18873" y="0"/>
                    <a:pt x="42155" y="0"/>
                  </a:cubicBezTo>
                  <a:close/>
                </a:path>
              </a:pathLst>
            </a:custGeom>
            <a:solidFill>
              <a:srgbClr val="9EC948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19050"/>
              <a:ext cx="84310" cy="396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-1625990">
            <a:off x="2039993" y="6646107"/>
            <a:ext cx="103873" cy="464710"/>
            <a:chOff x="0" y="0"/>
            <a:chExt cx="84310" cy="377188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4310" cy="377188"/>
            </a:xfrm>
            <a:custGeom>
              <a:avLst/>
              <a:gdLst/>
              <a:ahLst/>
              <a:cxnLst/>
              <a:rect r="r" b="b" t="t" l="l"/>
              <a:pathLst>
                <a:path h="377188" w="84310">
                  <a:moveTo>
                    <a:pt x="42155" y="0"/>
                  </a:moveTo>
                  <a:lnTo>
                    <a:pt x="42155" y="0"/>
                  </a:lnTo>
                  <a:cubicBezTo>
                    <a:pt x="65437" y="0"/>
                    <a:pt x="84310" y="18873"/>
                    <a:pt x="84310" y="42155"/>
                  </a:cubicBezTo>
                  <a:lnTo>
                    <a:pt x="84310" y="335033"/>
                  </a:lnTo>
                  <a:cubicBezTo>
                    <a:pt x="84310" y="358314"/>
                    <a:pt x="65437" y="377188"/>
                    <a:pt x="42155" y="377188"/>
                  </a:cubicBezTo>
                  <a:lnTo>
                    <a:pt x="42155" y="377188"/>
                  </a:lnTo>
                  <a:cubicBezTo>
                    <a:pt x="18873" y="377188"/>
                    <a:pt x="0" y="358314"/>
                    <a:pt x="0" y="335033"/>
                  </a:cubicBezTo>
                  <a:lnTo>
                    <a:pt x="0" y="42155"/>
                  </a:lnTo>
                  <a:cubicBezTo>
                    <a:pt x="0" y="18873"/>
                    <a:pt x="18873" y="0"/>
                    <a:pt x="42155" y="0"/>
                  </a:cubicBezTo>
                  <a:close/>
                </a:path>
              </a:pathLst>
            </a:custGeom>
            <a:solidFill>
              <a:srgbClr val="FFC049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19050"/>
              <a:ext cx="84310" cy="396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AutoShape 67" id="67"/>
          <p:cNvSpPr/>
          <p:nvPr/>
        </p:nvSpPr>
        <p:spPr>
          <a:xfrm flipH="true" flipV="true">
            <a:off x="1989265" y="7085308"/>
            <a:ext cx="418128" cy="122687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grpSp>
        <p:nvGrpSpPr>
          <p:cNvPr name="Group 68" id="68"/>
          <p:cNvGrpSpPr/>
          <p:nvPr/>
        </p:nvGrpSpPr>
        <p:grpSpPr>
          <a:xfrm rot="0">
            <a:off x="2326494" y="6776749"/>
            <a:ext cx="830914" cy="241792"/>
            <a:chOff x="0" y="0"/>
            <a:chExt cx="275101" cy="80053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275101" cy="80053"/>
            </a:xfrm>
            <a:custGeom>
              <a:avLst/>
              <a:gdLst/>
              <a:ahLst/>
              <a:cxnLst/>
              <a:rect r="r" b="b" t="t" l="l"/>
              <a:pathLst>
                <a:path h="80053" w="275101">
                  <a:moveTo>
                    <a:pt x="0" y="0"/>
                  </a:moveTo>
                  <a:lnTo>
                    <a:pt x="275101" y="0"/>
                  </a:lnTo>
                  <a:lnTo>
                    <a:pt x="275101" y="80053"/>
                  </a:lnTo>
                  <a:lnTo>
                    <a:pt x="0" y="800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275101" cy="895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5"/>
                </a:lnSpc>
              </a:pPr>
              <a:r>
                <a:rPr lang="en-US" b="true" sz="846">
                  <a:solidFill>
                    <a:srgbClr val="000000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Toolkit</a:t>
              </a:r>
            </a:p>
          </p:txBody>
        </p:sp>
      </p:grpSp>
      <p:sp>
        <p:nvSpPr>
          <p:cNvPr name="AutoShape 71" id="71"/>
          <p:cNvSpPr/>
          <p:nvPr/>
        </p:nvSpPr>
        <p:spPr>
          <a:xfrm>
            <a:off x="-114594" y="8028755"/>
            <a:ext cx="9125501" cy="0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2" id="72"/>
          <p:cNvGrpSpPr/>
          <p:nvPr/>
        </p:nvGrpSpPr>
        <p:grpSpPr>
          <a:xfrm rot="0">
            <a:off x="216068" y="1400013"/>
            <a:ext cx="7148731" cy="3384537"/>
            <a:chOff x="0" y="0"/>
            <a:chExt cx="2561944" cy="1212942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2561944" cy="1212942"/>
            </a:xfrm>
            <a:custGeom>
              <a:avLst/>
              <a:gdLst/>
              <a:ahLst/>
              <a:cxnLst/>
              <a:rect r="r" b="b" t="t" l="l"/>
              <a:pathLst>
                <a:path h="1212942" w="2561944">
                  <a:moveTo>
                    <a:pt x="0" y="0"/>
                  </a:moveTo>
                  <a:lnTo>
                    <a:pt x="2561944" y="0"/>
                  </a:lnTo>
                  <a:lnTo>
                    <a:pt x="2561944" y="1212942"/>
                  </a:lnTo>
                  <a:lnTo>
                    <a:pt x="0" y="121294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4" id="74"/>
            <p:cNvSpPr txBox="true"/>
            <p:nvPr/>
          </p:nvSpPr>
          <p:spPr>
            <a:xfrm>
              <a:off x="0" y="-19050"/>
              <a:ext cx="2561944" cy="1231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TextBox 75" id="75"/>
          <p:cNvSpPr txBox="true"/>
          <p:nvPr/>
        </p:nvSpPr>
        <p:spPr>
          <a:xfrm rot="0">
            <a:off x="343227" y="1800098"/>
            <a:ext cx="6863794" cy="2909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01"/>
              </a:lnSpc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Inventys specialises in creating </a:t>
            </a:r>
            <a:r>
              <a:rPr lang="en-US" sz="1001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safer </a:t>
            </a: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&amp;</a:t>
            </a:r>
            <a:r>
              <a:rPr lang="en-US" sz="1001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more efficient</a:t>
            </a: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manufacturing plants and process implementations. Thereby meaningfully </a:t>
            </a:r>
            <a:r>
              <a:rPr lang="en-US" sz="1001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reducing the environmental impact</a:t>
            </a: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Inventys has </a:t>
            </a:r>
            <a:r>
              <a:rPr lang="en-US" sz="1001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documented case studies</a:t>
            </a: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showcasing exceptional results: </a:t>
            </a:r>
          </a:p>
          <a:p>
            <a:pPr algn="just">
              <a:lnSpc>
                <a:spcPts val="421"/>
              </a:lnSpc>
            </a:pPr>
          </a:p>
          <a:p>
            <a:pPr algn="just">
              <a:lnSpc>
                <a:spcPts val="1401"/>
              </a:lnSpc>
            </a:pPr>
          </a:p>
          <a:p>
            <a:pPr algn="ctr">
              <a:lnSpc>
                <a:spcPts val="1401"/>
              </a:lnSpc>
            </a:pPr>
          </a:p>
          <a:p>
            <a:pPr algn="ctr">
              <a:lnSpc>
                <a:spcPts val="1401"/>
              </a:lnSpc>
            </a:pPr>
          </a:p>
          <a:p>
            <a:pPr algn="ctr">
              <a:lnSpc>
                <a:spcPts val="1401"/>
              </a:lnSpc>
            </a:pPr>
          </a:p>
          <a:p>
            <a:pPr algn="ctr">
              <a:lnSpc>
                <a:spcPts val="1401"/>
              </a:lnSpc>
            </a:pPr>
          </a:p>
          <a:p>
            <a:pPr algn="ctr">
              <a:lnSpc>
                <a:spcPts val="1401"/>
              </a:lnSpc>
            </a:pPr>
          </a:p>
          <a:p>
            <a:pPr algn="just">
              <a:lnSpc>
                <a:spcPts val="421"/>
              </a:lnSpc>
            </a:pPr>
          </a:p>
          <a:p>
            <a:pPr algn="just">
              <a:lnSpc>
                <a:spcPts val="1401"/>
              </a:lnSpc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Inventys is well qualified to deliver </a:t>
            </a:r>
            <a:r>
              <a:rPr lang="en-US" sz="1001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stable supply</a:t>
            </a: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enabled by </a:t>
            </a:r>
          </a:p>
          <a:p>
            <a:pPr algn="just" marL="216135" indent="-108068" lvl="1">
              <a:lnSpc>
                <a:spcPts val="1401"/>
              </a:lnSpc>
              <a:buFont typeface="Arial"/>
              <a:buChar char="•"/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Deep backward integration</a:t>
            </a:r>
          </a:p>
          <a:p>
            <a:pPr algn="just" marL="216135" indent="-108068" lvl="1">
              <a:lnSpc>
                <a:spcPts val="1401"/>
              </a:lnSpc>
              <a:buFont typeface="Arial"/>
              <a:buChar char="•"/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With a</a:t>
            </a:r>
            <a:r>
              <a:rPr lang="en-US" b="true" sz="100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large number of chemistry implemented at commercial scale</a:t>
            </a:r>
          </a:p>
          <a:p>
            <a:pPr algn="just" marL="216135" indent="-108068" lvl="1">
              <a:lnSpc>
                <a:spcPts val="1401"/>
              </a:lnSpc>
              <a:buFont typeface="Arial"/>
              <a:buChar char="•"/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Large DCS controlled multipurpose manufacturing capacity. </a:t>
            </a:r>
          </a:p>
          <a:p>
            <a:pPr algn="just">
              <a:lnSpc>
                <a:spcPts val="1401"/>
              </a:lnSpc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     </a:t>
            </a: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Growing from 300 KL (in 2023) to 1,200 KL (in 2025) to eventually to more than 3,000 KL. </a:t>
            </a:r>
          </a:p>
          <a:p>
            <a:pPr algn="just" marL="216135" indent="-108068" lvl="1">
              <a:lnSpc>
                <a:spcPts val="1401"/>
              </a:lnSpc>
              <a:buFont typeface="Arial"/>
              <a:buChar char="•"/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Inventys leadership in Flow Chemistry at commercial scale</a:t>
            </a:r>
          </a:p>
          <a:p>
            <a:pPr algn="just">
              <a:lnSpc>
                <a:spcPts val="1401"/>
              </a:lnSpc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     (as little 1 MT/month -10 MT/month - 250 MT/month)</a:t>
            </a:r>
          </a:p>
        </p:txBody>
      </p:sp>
      <p:sp>
        <p:nvSpPr>
          <p:cNvPr name="AutoShape 76" id="76"/>
          <p:cNvSpPr/>
          <p:nvPr/>
        </p:nvSpPr>
        <p:spPr>
          <a:xfrm>
            <a:off x="224106" y="1742948"/>
            <a:ext cx="7142632" cy="4762"/>
          </a:xfrm>
          <a:prstGeom prst="line">
            <a:avLst/>
          </a:prstGeom>
          <a:ln cap="flat" w="9525">
            <a:solidFill>
              <a:srgbClr val="5F61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7" id="77"/>
          <p:cNvSpPr/>
          <p:nvPr/>
        </p:nvSpPr>
        <p:spPr>
          <a:xfrm>
            <a:off x="56545" y="2799714"/>
            <a:ext cx="7308254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8" id="78"/>
          <p:cNvSpPr/>
          <p:nvPr/>
        </p:nvSpPr>
        <p:spPr>
          <a:xfrm>
            <a:off x="160683" y="3441169"/>
            <a:ext cx="7308254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9" id="79"/>
          <p:cNvGrpSpPr/>
          <p:nvPr/>
        </p:nvGrpSpPr>
        <p:grpSpPr>
          <a:xfrm rot="0">
            <a:off x="-30315" y="8019541"/>
            <a:ext cx="4060700" cy="2043806"/>
            <a:chOff x="0" y="0"/>
            <a:chExt cx="1455263" cy="732454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1455263" cy="732454"/>
            </a:xfrm>
            <a:custGeom>
              <a:avLst/>
              <a:gdLst/>
              <a:ahLst/>
              <a:cxnLst/>
              <a:rect r="r" b="b" t="t" l="l"/>
              <a:pathLst>
                <a:path h="732454" w="1455263">
                  <a:moveTo>
                    <a:pt x="0" y="0"/>
                  </a:moveTo>
                  <a:lnTo>
                    <a:pt x="1455263" y="0"/>
                  </a:lnTo>
                  <a:lnTo>
                    <a:pt x="1455263" y="732454"/>
                  </a:lnTo>
                  <a:lnTo>
                    <a:pt x="0" y="732454"/>
                  </a:lnTo>
                  <a:close/>
                </a:path>
              </a:pathLst>
            </a:custGeom>
            <a:solidFill>
              <a:srgbClr val="F9FAFA">
                <a:alpha val="14902"/>
              </a:srgbClr>
            </a:solidFill>
          </p:spPr>
        </p:sp>
        <p:sp>
          <p:nvSpPr>
            <p:cNvPr name="TextBox 81" id="81"/>
            <p:cNvSpPr txBox="true"/>
            <p:nvPr/>
          </p:nvSpPr>
          <p:spPr>
            <a:xfrm>
              <a:off x="0" y="-19050"/>
              <a:ext cx="1455263" cy="7515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Freeform 82" id="82"/>
          <p:cNvSpPr/>
          <p:nvPr/>
        </p:nvSpPr>
        <p:spPr>
          <a:xfrm flipH="false" flipV="false" rot="0">
            <a:off x="343227" y="2833052"/>
            <a:ext cx="574780" cy="574780"/>
          </a:xfrm>
          <a:custGeom>
            <a:avLst/>
            <a:gdLst/>
            <a:ahLst/>
            <a:cxnLst/>
            <a:rect r="r" b="b" t="t" l="l"/>
            <a:pathLst>
              <a:path h="574780" w="574780">
                <a:moveTo>
                  <a:pt x="0" y="0"/>
                </a:moveTo>
                <a:lnTo>
                  <a:pt x="574780" y="0"/>
                </a:lnTo>
                <a:lnTo>
                  <a:pt x="574780" y="574780"/>
                </a:lnTo>
                <a:lnTo>
                  <a:pt x="0" y="57478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83" id="83"/>
          <p:cNvGrpSpPr/>
          <p:nvPr/>
        </p:nvGrpSpPr>
        <p:grpSpPr>
          <a:xfrm rot="0">
            <a:off x="4065272" y="8028755"/>
            <a:ext cx="3494728" cy="2034592"/>
            <a:chOff x="0" y="0"/>
            <a:chExt cx="1252432" cy="729152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1252432" cy="729152"/>
            </a:xfrm>
            <a:custGeom>
              <a:avLst/>
              <a:gdLst/>
              <a:ahLst/>
              <a:cxnLst/>
              <a:rect r="r" b="b" t="t" l="l"/>
              <a:pathLst>
                <a:path h="729152" w="1252432">
                  <a:moveTo>
                    <a:pt x="0" y="0"/>
                  </a:moveTo>
                  <a:lnTo>
                    <a:pt x="1252432" y="0"/>
                  </a:lnTo>
                  <a:lnTo>
                    <a:pt x="1252432" y="729152"/>
                  </a:lnTo>
                  <a:lnTo>
                    <a:pt x="0" y="729152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19050"/>
              <a:ext cx="1252432" cy="7482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TextBox 86" id="86"/>
          <p:cNvSpPr txBox="true"/>
          <p:nvPr/>
        </p:nvSpPr>
        <p:spPr>
          <a:xfrm rot="0">
            <a:off x="5765482" y="4951237"/>
            <a:ext cx="1589035" cy="453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58th India's Growth Champions 2023 (Economic Times Mumbai)</a:t>
            </a:r>
            <a:r>
              <a:rPr lang="en-US" sz="9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813018" y="4913137"/>
            <a:ext cx="1695567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248th Fastest Growing Company AsiaPacific 2023 (Financial Times London)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3496278" y="4951881"/>
            <a:ext cx="1137988" cy="35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9"/>
              </a:lnSpc>
            </a:pPr>
            <a:r>
              <a:rPr lang="en-US" sz="102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  <a:hlinkClick r:id="rId16" tooltip="https://www.ft.com/high-growth-asia-pacific-ranking-2023"/>
              </a:rPr>
              <a:t>Best Green Process</a:t>
            </a:r>
          </a:p>
          <a:p>
            <a:pPr algn="l">
              <a:lnSpc>
                <a:spcPts val="1429"/>
              </a:lnSpc>
            </a:pPr>
            <a:r>
              <a:rPr lang="en-US" sz="102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by FICCI, 2022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-4876" y="5490352"/>
            <a:ext cx="7590315" cy="27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3"/>
              </a:lnSpc>
            </a:pPr>
            <a:r>
              <a:rPr lang="en-US" b="true" sz="163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INVENTYS APPROACH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5582350" y="10267777"/>
            <a:ext cx="1772168" cy="229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93"/>
              </a:lnSpc>
            </a:pPr>
            <a:r>
              <a:rPr lang="en-US" sz="1352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Speciality Chemicals</a:t>
            </a:r>
          </a:p>
        </p:txBody>
      </p:sp>
      <p:grpSp>
        <p:nvGrpSpPr>
          <p:cNvPr name="Group 91" id="91"/>
          <p:cNvGrpSpPr/>
          <p:nvPr/>
        </p:nvGrpSpPr>
        <p:grpSpPr>
          <a:xfrm rot="5400000">
            <a:off x="2624334" y="8616699"/>
            <a:ext cx="2034592" cy="858704"/>
            <a:chOff x="0" y="0"/>
            <a:chExt cx="729152" cy="307740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729152" cy="307740"/>
            </a:xfrm>
            <a:custGeom>
              <a:avLst/>
              <a:gdLst/>
              <a:ahLst/>
              <a:cxnLst/>
              <a:rect r="r" b="b" t="t" l="l"/>
              <a:pathLst>
                <a:path h="307740" w="729152">
                  <a:moveTo>
                    <a:pt x="0" y="0"/>
                  </a:moveTo>
                  <a:lnTo>
                    <a:pt x="729152" y="0"/>
                  </a:lnTo>
                  <a:lnTo>
                    <a:pt x="729152" y="307740"/>
                  </a:lnTo>
                  <a:lnTo>
                    <a:pt x="0" y="307740"/>
                  </a:lnTo>
                  <a:close/>
                </a:path>
              </a:pathLst>
            </a:custGeom>
            <a:gradFill rotWithShape="true">
              <a:gsLst>
                <a:gs pos="0">
                  <a:srgbClr val="A4C4FF">
                    <a:alpha val="0"/>
                  </a:srgbClr>
                </a:gs>
                <a:gs pos="50000">
                  <a:srgbClr val="BFD5FF">
                    <a:alpha val="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16200000"/>
            </a:gradFill>
          </p:spPr>
        </p:sp>
        <p:sp>
          <p:nvSpPr>
            <p:cNvPr name="TextBox 93" id="93"/>
            <p:cNvSpPr txBox="true"/>
            <p:nvPr/>
          </p:nvSpPr>
          <p:spPr>
            <a:xfrm>
              <a:off x="0" y="-19050"/>
              <a:ext cx="729152" cy="3267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TextBox 94" id="94"/>
          <p:cNvSpPr txBox="true"/>
          <p:nvPr/>
        </p:nvSpPr>
        <p:spPr>
          <a:xfrm rot="0">
            <a:off x="4211048" y="8157343"/>
            <a:ext cx="2830805" cy="264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56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ABOUT US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4211048" y="8403233"/>
            <a:ext cx="3143469" cy="170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  <a:r>
              <a:rPr lang="en-US" b="true" sz="999" spc="-5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Inventys Research Company</a:t>
            </a:r>
            <a:r>
              <a:rPr lang="en-US" sz="999" spc="-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provides Exclusive Manufacturing &amp; CDMO services to innovators in the life sciences domain (Crop Protection, Pharmaceutical, &amp; other Specialty chemicals – including Electronic Chemicals). Inventys is reputed to be a </a:t>
            </a:r>
            <a:r>
              <a:rPr lang="en-US" b="true" sz="999" spc="-5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reliable &amp; trustworthy</a:t>
            </a:r>
            <a:r>
              <a:rPr lang="en-US" sz="999" spc="-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manufacturing partner. Mastery over a large number of chemistries implemented at commercial scale, coupled with a track record of </a:t>
            </a:r>
            <a:r>
              <a:rPr lang="en-US" b="true" sz="999" spc="-5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responsible behaviour </a:t>
            </a:r>
            <a:r>
              <a:rPr lang="en-US" sz="999" spc="-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has enabled such a distinction.</a:t>
            </a:r>
          </a:p>
          <a:p>
            <a:pPr algn="just">
              <a:lnSpc>
                <a:spcPts val="1399"/>
              </a:lnSpc>
            </a:pPr>
          </a:p>
        </p:txBody>
      </p:sp>
      <p:sp>
        <p:nvSpPr>
          <p:cNvPr name="TextBox 96" id="96"/>
          <p:cNvSpPr txBox="true"/>
          <p:nvPr/>
        </p:nvSpPr>
        <p:spPr>
          <a:xfrm rot="0">
            <a:off x="367064" y="823728"/>
            <a:ext cx="4458330" cy="178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9"/>
              </a:lnSpc>
            </a:pPr>
            <a:r>
              <a:rPr lang="en-US" sz="1389">
                <a:solidFill>
                  <a:srgbClr val="221D1A"/>
                </a:solidFill>
                <a:latin typeface="Garet"/>
                <a:ea typeface="Garet"/>
                <a:cs typeface="Garet"/>
                <a:sym typeface="Garet"/>
              </a:rPr>
              <a:t>CASE STUDIES 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904522" y="10258949"/>
            <a:ext cx="1981733" cy="22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9"/>
              </a:lnSpc>
            </a:pPr>
            <a:r>
              <a:rPr lang="en-US" sz="1321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Exclusive Manufacturing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367064" y="333329"/>
            <a:ext cx="4851915" cy="393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92"/>
              </a:lnSpc>
            </a:pPr>
            <a:r>
              <a:rPr lang="en-US" b="true" sz="2554">
                <a:solidFill>
                  <a:srgbClr val="221D1A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Flow Chemistry by INVENTYS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407763" y="5990106"/>
            <a:ext cx="957816" cy="109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"/>
              </a:lnSpc>
            </a:pPr>
            <a:r>
              <a:rPr lang="en-US" b="true" sz="588" spc="5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Advanced Chemical Rxn Tools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405220" y="6379868"/>
            <a:ext cx="1002748" cy="109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"/>
              </a:lnSpc>
            </a:pPr>
            <a:r>
              <a:rPr lang="en-US" b="true" sz="588" spc="5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Thermal Management Systems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416098" y="7218456"/>
            <a:ext cx="937829" cy="18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"/>
              </a:lnSpc>
            </a:pPr>
            <a:r>
              <a:rPr lang="en-US" b="true" sz="588" spc="5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Process Simulation System Optimization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425248" y="7576629"/>
            <a:ext cx="922844" cy="109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"/>
              </a:lnSpc>
            </a:pPr>
            <a:r>
              <a:rPr lang="en-US" b="true" sz="588" spc="5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Environmental &amp; Compliance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461181" y="6806998"/>
            <a:ext cx="847661" cy="109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"/>
              </a:lnSpc>
            </a:pPr>
            <a:r>
              <a:rPr lang="en-US" b="true" sz="588" spc="5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Safety Monitoring System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2407394" y="7110899"/>
            <a:ext cx="988790" cy="19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"/>
              </a:lnSpc>
            </a:pPr>
            <a:r>
              <a:rPr lang="en-US" b="true" sz="637" spc="5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Flow Reactors</a:t>
            </a:r>
          </a:p>
          <a:p>
            <a:pPr algn="l">
              <a:lnSpc>
                <a:spcPts val="764"/>
              </a:lnSpc>
            </a:pPr>
            <a:r>
              <a:rPr lang="en-US" b="true" sz="637" spc="5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Pilot Plant facilities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2455159" y="5902829"/>
            <a:ext cx="789755" cy="9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"/>
              </a:lnSpc>
            </a:pPr>
            <a:r>
              <a:rPr lang="en-US" b="true" sz="637" spc="5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HAZOP Study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2420083" y="6367378"/>
            <a:ext cx="959700" cy="19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4"/>
              </a:lnSpc>
            </a:pPr>
            <a:r>
              <a:rPr lang="en-US" b="true" sz="637" spc="5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TSU</a:t>
            </a:r>
          </a:p>
          <a:p>
            <a:pPr algn="l">
              <a:lnSpc>
                <a:spcPts val="764"/>
              </a:lnSpc>
            </a:pPr>
            <a:r>
              <a:rPr lang="en-US" b="true" sz="637" spc="5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Heat Exchangers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2386360" y="7539144"/>
            <a:ext cx="1237653" cy="291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5334" indent="-57667" lvl="1">
              <a:lnSpc>
                <a:spcPts val="764"/>
              </a:lnSpc>
              <a:buFont typeface="Arial"/>
              <a:buChar char="•"/>
            </a:pPr>
            <a:r>
              <a:rPr lang="en-US" b="true" sz="637" spc="5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Pressure Relief Systems</a:t>
            </a:r>
          </a:p>
          <a:p>
            <a:pPr algn="l" marL="115334" indent="-57667" lvl="1">
              <a:lnSpc>
                <a:spcPts val="764"/>
              </a:lnSpc>
              <a:buFont typeface="Arial"/>
              <a:buChar char="•"/>
            </a:pPr>
            <a:r>
              <a:rPr lang="en-US" b="true" sz="637" spc="5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Real Time Monitoring</a:t>
            </a:r>
          </a:p>
          <a:p>
            <a:pPr algn="l" marL="115334" indent="-57667" lvl="1">
              <a:lnSpc>
                <a:spcPts val="764"/>
              </a:lnSpc>
              <a:buFont typeface="Arial"/>
              <a:buChar char="•"/>
            </a:pPr>
            <a:r>
              <a:rPr lang="en-US" b="true" sz="637" spc="5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Automated Temp. Control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10282" y="1450338"/>
            <a:ext cx="7560000" cy="255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2"/>
              </a:lnSpc>
            </a:pPr>
            <a:r>
              <a:rPr lang="en-US" b="true" sz="155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INVENTYS ADVANTAGE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4412473" y="2350507"/>
            <a:ext cx="2439412" cy="174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16136" indent="-108068" lvl="1">
              <a:lnSpc>
                <a:spcPts val="1401"/>
              </a:lnSpc>
              <a:buFont typeface="Arial"/>
              <a:buChar char="•"/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91% reduction in energy consumption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4412473" y="2553679"/>
            <a:ext cx="2439412" cy="174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16136" indent="-108068" lvl="1">
              <a:lnSpc>
                <a:spcPts val="1401"/>
              </a:lnSpc>
              <a:buFont typeface="Arial"/>
              <a:buChar char="•"/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900+ times reduction in reactor sizes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1009344" y="2880504"/>
            <a:ext cx="6259335" cy="508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7"/>
              </a:lnSpc>
            </a:pPr>
            <a:r>
              <a:rPr lang="en-US" sz="997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Inventys </a:t>
            </a:r>
            <a:r>
              <a:rPr lang="en-US" sz="997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TFS</a:t>
            </a:r>
            <a:r>
              <a:rPr lang="en-US" sz="997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(togetrher for sustainability) score today stands at </a:t>
            </a:r>
            <a:r>
              <a:rPr lang="en-US" sz="997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89</a:t>
            </a:r>
            <a:r>
              <a:rPr lang="en-US" sz="997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</a:t>
            </a:r>
          </a:p>
          <a:p>
            <a:pPr algn="l">
              <a:lnSpc>
                <a:spcPts val="1397"/>
              </a:lnSpc>
            </a:pPr>
            <a:r>
              <a:rPr lang="en-US" sz="997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Renewable</a:t>
            </a:r>
            <a:r>
              <a:rPr lang="en-US" sz="997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energy usage more than </a:t>
            </a:r>
            <a:r>
              <a:rPr lang="en-US" sz="997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51%</a:t>
            </a:r>
            <a:r>
              <a:rPr lang="en-US" sz="997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- since </a:t>
            </a:r>
            <a:r>
              <a:rPr lang="en-US" sz="997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2012</a:t>
            </a:r>
            <a:r>
              <a:rPr lang="en-US" sz="997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!</a:t>
            </a:r>
          </a:p>
          <a:p>
            <a:pPr algn="l">
              <a:lnSpc>
                <a:spcPts val="1397"/>
              </a:lnSpc>
              <a:spcBef>
                <a:spcPct val="0"/>
              </a:spcBef>
            </a:pPr>
            <a:r>
              <a:rPr lang="en-US" sz="997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Recipient of </a:t>
            </a:r>
            <a:r>
              <a:rPr lang="en-US" b="true" sz="997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Best Green Process</a:t>
            </a:r>
            <a:r>
              <a:rPr lang="en-US" sz="997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award by </a:t>
            </a:r>
            <a:r>
              <a:rPr lang="en-US" b="true" sz="997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FICCI</a:t>
            </a:r>
            <a:r>
              <a:rPr lang="en-US" sz="997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(Federation of Indian Chamber of Commerce and Industry).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730423" y="2350507"/>
            <a:ext cx="2439412" cy="174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16136" indent="-108068" lvl="1">
              <a:lnSpc>
                <a:spcPts val="1401"/>
              </a:lnSpc>
              <a:buFont typeface="Arial"/>
              <a:buChar char="•"/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90% reduction in solvent usage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730423" y="2553679"/>
            <a:ext cx="2439412" cy="174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16136" indent="-108068" lvl="1">
              <a:lnSpc>
                <a:spcPts val="1401"/>
              </a:lnSpc>
              <a:buFont typeface="Arial"/>
              <a:buChar char="•"/>
            </a:pPr>
            <a:r>
              <a:rPr lang="en-US" sz="100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170 times increased throughput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498359" y="2955389"/>
            <a:ext cx="264515" cy="292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9"/>
              </a:lnSpc>
              <a:spcBef>
                <a:spcPct val="0"/>
              </a:spcBef>
            </a:pPr>
            <a:r>
              <a:rPr lang="en-US" sz="1670">
                <a:solidFill>
                  <a:srgbClr val="73B75D"/>
                </a:solidFill>
                <a:latin typeface="Canva Sans"/>
                <a:ea typeface="Canva Sans"/>
                <a:cs typeface="Canva Sans"/>
                <a:sym typeface="Canva Sans"/>
              </a:rPr>
              <a:t>89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72410"/>
            <a:ext cx="7560000" cy="3206047"/>
            <a:chOff x="0" y="0"/>
            <a:chExt cx="2709333" cy="1148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1148975"/>
            </a:xfrm>
            <a:custGeom>
              <a:avLst/>
              <a:gdLst/>
              <a:ahLst/>
              <a:cxnLst/>
              <a:rect r="r" b="b" t="t" l="l"/>
              <a:pathLst>
                <a:path h="1148975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148975"/>
                  </a:lnTo>
                  <a:lnTo>
                    <a:pt x="0" y="1148975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118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-318899" y="10343822"/>
            <a:ext cx="8197799" cy="0"/>
          </a:xfrm>
          <a:prstGeom prst="line">
            <a:avLst/>
          </a:prstGeom>
          <a:ln cap="flat" w="9525">
            <a:solidFill>
              <a:srgbClr val="4648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353672" y="4147049"/>
            <a:ext cx="3946210" cy="212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INVENTYS FLOW CHEMISTRY SOLUTION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630268" y="4210829"/>
            <a:ext cx="6699420" cy="52793"/>
            <a:chOff x="0" y="0"/>
            <a:chExt cx="2400921" cy="189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00921" cy="18920"/>
            </a:xfrm>
            <a:custGeom>
              <a:avLst/>
              <a:gdLst/>
              <a:ahLst/>
              <a:cxnLst/>
              <a:rect r="r" b="b" t="t" l="l"/>
              <a:pathLst>
                <a:path h="18920" w="2400921">
                  <a:moveTo>
                    <a:pt x="0" y="0"/>
                  </a:moveTo>
                  <a:lnTo>
                    <a:pt x="2400921" y="0"/>
                  </a:lnTo>
                  <a:lnTo>
                    <a:pt x="2400921" y="18920"/>
                  </a:lnTo>
                  <a:lnTo>
                    <a:pt x="0" y="18920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400921" cy="57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803130" y="7417366"/>
            <a:ext cx="6080353" cy="58843"/>
            <a:chOff x="0" y="0"/>
            <a:chExt cx="2179061" cy="210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79061" cy="21088"/>
            </a:xfrm>
            <a:custGeom>
              <a:avLst/>
              <a:gdLst/>
              <a:ahLst/>
              <a:cxnLst/>
              <a:rect r="r" b="b" t="t" l="l"/>
              <a:pathLst>
                <a:path h="21088" w="2179061">
                  <a:moveTo>
                    <a:pt x="0" y="0"/>
                  </a:moveTo>
                  <a:lnTo>
                    <a:pt x="2179061" y="0"/>
                  </a:lnTo>
                  <a:lnTo>
                    <a:pt x="2179061" y="21088"/>
                  </a:lnTo>
                  <a:lnTo>
                    <a:pt x="0" y="2108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179061" cy="5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51238" y="7637719"/>
            <a:ext cx="408887" cy="203622"/>
          </a:xfrm>
          <a:custGeom>
            <a:avLst/>
            <a:gdLst/>
            <a:ahLst/>
            <a:cxnLst/>
            <a:rect r="r" b="b" t="t" l="l"/>
            <a:pathLst>
              <a:path h="203622" w="408887">
                <a:moveTo>
                  <a:pt x="0" y="0"/>
                </a:moveTo>
                <a:lnTo>
                  <a:pt x="408887" y="0"/>
                </a:lnTo>
                <a:lnTo>
                  <a:pt x="408887" y="203623"/>
                </a:lnTo>
                <a:lnTo>
                  <a:pt x="0" y="203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13510" y="7637719"/>
            <a:ext cx="408887" cy="203622"/>
          </a:xfrm>
          <a:custGeom>
            <a:avLst/>
            <a:gdLst/>
            <a:ahLst/>
            <a:cxnLst/>
            <a:rect r="r" b="b" t="t" l="l"/>
            <a:pathLst>
              <a:path h="203622" w="408887">
                <a:moveTo>
                  <a:pt x="0" y="0"/>
                </a:moveTo>
                <a:lnTo>
                  <a:pt x="408887" y="0"/>
                </a:lnTo>
                <a:lnTo>
                  <a:pt x="408887" y="203623"/>
                </a:lnTo>
                <a:lnTo>
                  <a:pt x="0" y="2036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77531" y="8770273"/>
            <a:ext cx="295679" cy="174367"/>
          </a:xfrm>
          <a:custGeom>
            <a:avLst/>
            <a:gdLst/>
            <a:ahLst/>
            <a:cxnLst/>
            <a:rect r="r" b="b" t="t" l="l"/>
            <a:pathLst>
              <a:path h="174367" w="295679">
                <a:moveTo>
                  <a:pt x="0" y="0"/>
                </a:moveTo>
                <a:lnTo>
                  <a:pt x="295679" y="0"/>
                </a:lnTo>
                <a:lnTo>
                  <a:pt x="295679" y="174367"/>
                </a:lnTo>
                <a:lnTo>
                  <a:pt x="0" y="1743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95" t="0" r="-9098" b="-10371"/>
            </a:stretch>
          </a:blipFill>
        </p:spPr>
      </p:sp>
      <p:sp>
        <p:nvSpPr>
          <p:cNvPr name="AutoShape 16" id="16"/>
          <p:cNvSpPr/>
          <p:nvPr/>
        </p:nvSpPr>
        <p:spPr>
          <a:xfrm flipH="true">
            <a:off x="752888" y="8456166"/>
            <a:ext cx="456726" cy="493667"/>
          </a:xfrm>
          <a:prstGeom prst="line">
            <a:avLst/>
          </a:prstGeom>
          <a:ln cap="flat" w="19050">
            <a:solidFill>
              <a:srgbClr val="46485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6511943" y="8016364"/>
            <a:ext cx="827075" cy="805226"/>
            <a:chOff x="0" y="0"/>
            <a:chExt cx="1102766" cy="107363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81973" cy="1073034"/>
            </a:xfrm>
            <a:custGeom>
              <a:avLst/>
              <a:gdLst/>
              <a:ahLst/>
              <a:cxnLst/>
              <a:rect r="r" b="b" t="t" l="l"/>
              <a:pathLst>
                <a:path h="1073034" w="781973">
                  <a:moveTo>
                    <a:pt x="0" y="0"/>
                  </a:moveTo>
                  <a:lnTo>
                    <a:pt x="781973" y="0"/>
                  </a:lnTo>
                  <a:lnTo>
                    <a:pt x="781973" y="1073034"/>
                  </a:lnTo>
                  <a:lnTo>
                    <a:pt x="0" y="1073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95833" y="789677"/>
              <a:ext cx="206934" cy="283957"/>
            </a:xfrm>
            <a:custGeom>
              <a:avLst/>
              <a:gdLst/>
              <a:ahLst/>
              <a:cxnLst/>
              <a:rect r="r" b="b" t="t" l="l"/>
              <a:pathLst>
                <a:path h="283957" w="206934">
                  <a:moveTo>
                    <a:pt x="0" y="0"/>
                  </a:moveTo>
                  <a:lnTo>
                    <a:pt x="206933" y="0"/>
                  </a:lnTo>
                  <a:lnTo>
                    <a:pt x="206933" y="283957"/>
                  </a:lnTo>
                  <a:lnTo>
                    <a:pt x="0" y="283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2650964" y="8292553"/>
            <a:ext cx="1202682" cy="657279"/>
            <a:chOff x="0" y="0"/>
            <a:chExt cx="1603575" cy="87637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419108" y="486033"/>
              <a:ext cx="253435" cy="213202"/>
            </a:xfrm>
            <a:custGeom>
              <a:avLst/>
              <a:gdLst/>
              <a:ahLst/>
              <a:cxnLst/>
              <a:rect r="r" b="b" t="t" l="l"/>
              <a:pathLst>
                <a:path h="213202" w="253435">
                  <a:moveTo>
                    <a:pt x="0" y="0"/>
                  </a:moveTo>
                  <a:lnTo>
                    <a:pt x="253435" y="0"/>
                  </a:lnTo>
                  <a:lnTo>
                    <a:pt x="253435" y="213202"/>
                  </a:lnTo>
                  <a:lnTo>
                    <a:pt x="0" y="21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03575" cy="876373"/>
            </a:xfrm>
            <a:custGeom>
              <a:avLst/>
              <a:gdLst/>
              <a:ahLst/>
              <a:cxnLst/>
              <a:rect r="r" b="b" t="t" l="l"/>
              <a:pathLst>
                <a:path h="876373" w="1603575">
                  <a:moveTo>
                    <a:pt x="0" y="0"/>
                  </a:moveTo>
                  <a:lnTo>
                    <a:pt x="1603575" y="0"/>
                  </a:lnTo>
                  <a:lnTo>
                    <a:pt x="1603575" y="876373"/>
                  </a:lnTo>
                  <a:lnTo>
                    <a:pt x="0" y="876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329179" y="299218"/>
              <a:ext cx="253435" cy="213202"/>
            </a:xfrm>
            <a:custGeom>
              <a:avLst/>
              <a:gdLst/>
              <a:ahLst/>
              <a:cxnLst/>
              <a:rect r="r" b="b" t="t" l="l"/>
              <a:pathLst>
                <a:path h="213202" w="253435">
                  <a:moveTo>
                    <a:pt x="0" y="0"/>
                  </a:moveTo>
                  <a:lnTo>
                    <a:pt x="253435" y="0"/>
                  </a:lnTo>
                  <a:lnTo>
                    <a:pt x="253435" y="213203"/>
                  </a:lnTo>
                  <a:lnTo>
                    <a:pt x="0" y="213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363934" y="359008"/>
              <a:ext cx="253435" cy="213202"/>
            </a:xfrm>
            <a:custGeom>
              <a:avLst/>
              <a:gdLst/>
              <a:ahLst/>
              <a:cxnLst/>
              <a:rect r="r" b="b" t="t" l="l"/>
              <a:pathLst>
                <a:path h="213202" w="253435">
                  <a:moveTo>
                    <a:pt x="0" y="0"/>
                  </a:moveTo>
                  <a:lnTo>
                    <a:pt x="253435" y="0"/>
                  </a:lnTo>
                  <a:lnTo>
                    <a:pt x="253435" y="213202"/>
                  </a:lnTo>
                  <a:lnTo>
                    <a:pt x="0" y="21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302973" y="359008"/>
              <a:ext cx="253435" cy="213202"/>
            </a:xfrm>
            <a:custGeom>
              <a:avLst/>
              <a:gdLst/>
              <a:ahLst/>
              <a:cxnLst/>
              <a:rect r="r" b="b" t="t" l="l"/>
              <a:pathLst>
                <a:path h="213202" w="253435">
                  <a:moveTo>
                    <a:pt x="0" y="0"/>
                  </a:moveTo>
                  <a:lnTo>
                    <a:pt x="253435" y="0"/>
                  </a:lnTo>
                  <a:lnTo>
                    <a:pt x="253435" y="213202"/>
                  </a:lnTo>
                  <a:lnTo>
                    <a:pt x="0" y="21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6967228">
              <a:off x="346553" y="299218"/>
              <a:ext cx="253435" cy="213202"/>
            </a:xfrm>
            <a:custGeom>
              <a:avLst/>
              <a:gdLst/>
              <a:ahLst/>
              <a:cxnLst/>
              <a:rect r="r" b="b" t="t" l="l"/>
              <a:pathLst>
                <a:path h="213202" w="253435">
                  <a:moveTo>
                    <a:pt x="0" y="0"/>
                  </a:moveTo>
                  <a:lnTo>
                    <a:pt x="253435" y="0"/>
                  </a:lnTo>
                  <a:lnTo>
                    <a:pt x="253435" y="213203"/>
                  </a:lnTo>
                  <a:lnTo>
                    <a:pt x="0" y="213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8022833">
              <a:off x="346553" y="294668"/>
              <a:ext cx="253435" cy="213202"/>
            </a:xfrm>
            <a:custGeom>
              <a:avLst/>
              <a:gdLst/>
              <a:ahLst/>
              <a:cxnLst/>
              <a:rect r="r" b="b" t="t" l="l"/>
              <a:pathLst>
                <a:path h="213202" w="253435">
                  <a:moveTo>
                    <a:pt x="0" y="0"/>
                  </a:moveTo>
                  <a:lnTo>
                    <a:pt x="253435" y="0"/>
                  </a:lnTo>
                  <a:lnTo>
                    <a:pt x="253435" y="213202"/>
                  </a:lnTo>
                  <a:lnTo>
                    <a:pt x="0" y="21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7420950">
              <a:off x="329179" y="293973"/>
              <a:ext cx="253435" cy="213202"/>
            </a:xfrm>
            <a:custGeom>
              <a:avLst/>
              <a:gdLst/>
              <a:ahLst/>
              <a:cxnLst/>
              <a:rect r="r" b="b" t="t" l="l"/>
              <a:pathLst>
                <a:path h="213202" w="253435">
                  <a:moveTo>
                    <a:pt x="0" y="0"/>
                  </a:moveTo>
                  <a:lnTo>
                    <a:pt x="253435" y="0"/>
                  </a:lnTo>
                  <a:lnTo>
                    <a:pt x="253435" y="213202"/>
                  </a:lnTo>
                  <a:lnTo>
                    <a:pt x="0" y="21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9" id="29"/>
            <p:cNvGrpSpPr/>
            <p:nvPr/>
          </p:nvGrpSpPr>
          <p:grpSpPr>
            <a:xfrm rot="0">
              <a:off x="258059" y="512421"/>
              <a:ext cx="434803" cy="195785"/>
              <a:chOff x="0" y="0"/>
              <a:chExt cx="116868" cy="5262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116868" cy="52624"/>
              </a:xfrm>
              <a:custGeom>
                <a:avLst/>
                <a:gdLst/>
                <a:ahLst/>
                <a:cxnLst/>
                <a:rect r="r" b="b" t="t" l="l"/>
                <a:pathLst>
                  <a:path h="52624" w="116868">
                    <a:moveTo>
                      <a:pt x="0" y="0"/>
                    </a:moveTo>
                    <a:lnTo>
                      <a:pt x="116868" y="0"/>
                    </a:lnTo>
                    <a:lnTo>
                      <a:pt x="116868" y="52624"/>
                    </a:lnTo>
                    <a:lnTo>
                      <a:pt x="0" y="526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116868" cy="9072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58"/>
                  </a:lnSpc>
                </a:pPr>
              </a:p>
            </p:txBody>
          </p:sp>
        </p:grpSp>
      </p:grpSp>
      <p:grpSp>
        <p:nvGrpSpPr>
          <p:cNvPr name="Group 32" id="32"/>
          <p:cNvGrpSpPr/>
          <p:nvPr/>
        </p:nvGrpSpPr>
        <p:grpSpPr>
          <a:xfrm rot="0">
            <a:off x="45" y="2403966"/>
            <a:ext cx="6080353" cy="58843"/>
            <a:chOff x="0" y="0"/>
            <a:chExt cx="2179061" cy="2108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179061" cy="21088"/>
            </a:xfrm>
            <a:custGeom>
              <a:avLst/>
              <a:gdLst/>
              <a:ahLst/>
              <a:cxnLst/>
              <a:rect r="r" b="b" t="t" l="l"/>
              <a:pathLst>
                <a:path h="21088" w="2179061">
                  <a:moveTo>
                    <a:pt x="0" y="0"/>
                  </a:moveTo>
                  <a:lnTo>
                    <a:pt x="2179061" y="0"/>
                  </a:lnTo>
                  <a:lnTo>
                    <a:pt x="2179061" y="21088"/>
                  </a:lnTo>
                  <a:lnTo>
                    <a:pt x="0" y="2108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2179061" cy="5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71947" y="-4714"/>
            <a:ext cx="7394267" cy="1195721"/>
            <a:chOff x="0" y="0"/>
            <a:chExt cx="2649938" cy="42851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649938" cy="428519"/>
            </a:xfrm>
            <a:custGeom>
              <a:avLst/>
              <a:gdLst/>
              <a:ahLst/>
              <a:cxnLst/>
              <a:rect r="r" b="b" t="t" l="l"/>
              <a:pathLst>
                <a:path h="428519" w="2649938">
                  <a:moveTo>
                    <a:pt x="0" y="0"/>
                  </a:moveTo>
                  <a:lnTo>
                    <a:pt x="2649938" y="0"/>
                  </a:lnTo>
                  <a:lnTo>
                    <a:pt x="2649938" y="428519"/>
                  </a:lnTo>
                  <a:lnTo>
                    <a:pt x="0" y="42851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2649938" cy="4475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5664748" y="-52015"/>
            <a:ext cx="1841662" cy="1227007"/>
          </a:xfrm>
          <a:custGeom>
            <a:avLst/>
            <a:gdLst/>
            <a:ahLst/>
            <a:cxnLst/>
            <a:rect r="r" b="b" t="t" l="l"/>
            <a:pathLst>
              <a:path h="1227007" w="1841662">
                <a:moveTo>
                  <a:pt x="0" y="0"/>
                </a:moveTo>
                <a:lnTo>
                  <a:pt x="1841661" y="0"/>
                </a:lnTo>
                <a:lnTo>
                  <a:pt x="1841661" y="1227006"/>
                </a:lnTo>
                <a:lnTo>
                  <a:pt x="0" y="12270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AutoShape 39" id="39"/>
          <p:cNvSpPr/>
          <p:nvPr/>
        </p:nvSpPr>
        <p:spPr>
          <a:xfrm flipV="true">
            <a:off x="296050" y="636009"/>
            <a:ext cx="5356015" cy="19050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0" id="40"/>
          <p:cNvSpPr/>
          <p:nvPr/>
        </p:nvSpPr>
        <p:spPr>
          <a:xfrm flipH="false" flipV="false" rot="0">
            <a:off x="16495" y="4670324"/>
            <a:ext cx="7549718" cy="1851767"/>
          </a:xfrm>
          <a:custGeom>
            <a:avLst/>
            <a:gdLst/>
            <a:ahLst/>
            <a:cxnLst/>
            <a:rect r="r" b="b" t="t" l="l"/>
            <a:pathLst>
              <a:path h="1851767" w="7549718">
                <a:moveTo>
                  <a:pt x="0" y="0"/>
                </a:moveTo>
                <a:lnTo>
                  <a:pt x="7549718" y="0"/>
                </a:lnTo>
                <a:lnTo>
                  <a:pt x="7549718" y="1851767"/>
                </a:lnTo>
                <a:lnTo>
                  <a:pt x="0" y="18517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966" t="0" r="-3098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3984067" y="8132312"/>
            <a:ext cx="1010889" cy="729876"/>
            <a:chOff x="0" y="0"/>
            <a:chExt cx="1347852" cy="97316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656677"/>
              <a:ext cx="260383" cy="260383"/>
            </a:xfrm>
            <a:custGeom>
              <a:avLst/>
              <a:gdLst/>
              <a:ahLst/>
              <a:cxnLst/>
              <a:rect r="r" b="b" t="t" l="l"/>
              <a:pathLst>
                <a:path h="260383" w="260383">
                  <a:moveTo>
                    <a:pt x="0" y="0"/>
                  </a:moveTo>
                  <a:lnTo>
                    <a:pt x="260383" y="0"/>
                  </a:lnTo>
                  <a:lnTo>
                    <a:pt x="260383" y="260383"/>
                  </a:lnTo>
                  <a:lnTo>
                    <a:pt x="0" y="260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374683" y="0"/>
              <a:ext cx="973168" cy="973168"/>
            </a:xfrm>
            <a:custGeom>
              <a:avLst/>
              <a:gdLst/>
              <a:ahLst/>
              <a:cxnLst/>
              <a:rect r="r" b="b" t="t" l="l"/>
              <a:pathLst>
                <a:path h="973168" w="973168">
                  <a:moveTo>
                    <a:pt x="0" y="0"/>
                  </a:moveTo>
                  <a:lnTo>
                    <a:pt x="973169" y="0"/>
                  </a:lnTo>
                  <a:lnTo>
                    <a:pt x="973169" y="973168"/>
                  </a:lnTo>
                  <a:lnTo>
                    <a:pt x="0" y="973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0" y="-36000"/>
            <a:ext cx="181732" cy="1227007"/>
            <a:chOff x="0" y="0"/>
            <a:chExt cx="65128" cy="43973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5128" cy="439732"/>
            </a:xfrm>
            <a:custGeom>
              <a:avLst/>
              <a:gdLst/>
              <a:ahLst/>
              <a:cxnLst/>
              <a:rect r="r" b="b" t="t" l="l"/>
              <a:pathLst>
                <a:path h="439732" w="65128">
                  <a:moveTo>
                    <a:pt x="0" y="0"/>
                  </a:moveTo>
                  <a:lnTo>
                    <a:pt x="65128" y="0"/>
                  </a:lnTo>
                  <a:lnTo>
                    <a:pt x="65128" y="439732"/>
                  </a:lnTo>
                  <a:lnTo>
                    <a:pt x="0" y="439732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19050"/>
              <a:ext cx="65128" cy="4587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0">
            <a:off x="977531" y="1345626"/>
            <a:ext cx="5231232" cy="915466"/>
          </a:xfrm>
          <a:custGeom>
            <a:avLst/>
            <a:gdLst/>
            <a:ahLst/>
            <a:cxnLst/>
            <a:rect r="r" b="b" t="t" l="l"/>
            <a:pathLst>
              <a:path h="915466" w="5231232">
                <a:moveTo>
                  <a:pt x="0" y="0"/>
                </a:moveTo>
                <a:lnTo>
                  <a:pt x="5231232" y="0"/>
                </a:lnTo>
                <a:lnTo>
                  <a:pt x="5231232" y="915465"/>
                </a:lnTo>
                <a:lnTo>
                  <a:pt x="0" y="91546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268145" y="2719984"/>
            <a:ext cx="2194139" cy="1093807"/>
            <a:chOff x="0" y="0"/>
            <a:chExt cx="841025" cy="41926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41026" cy="419262"/>
            </a:xfrm>
            <a:custGeom>
              <a:avLst/>
              <a:gdLst/>
              <a:ahLst/>
              <a:cxnLst/>
              <a:rect r="r" b="b" t="t" l="l"/>
              <a:pathLst>
                <a:path h="419262" w="841026">
                  <a:moveTo>
                    <a:pt x="130553" y="0"/>
                  </a:moveTo>
                  <a:lnTo>
                    <a:pt x="710473" y="0"/>
                  </a:lnTo>
                  <a:cubicBezTo>
                    <a:pt x="782575" y="0"/>
                    <a:pt x="841026" y="58450"/>
                    <a:pt x="841026" y="130553"/>
                  </a:cubicBezTo>
                  <a:lnTo>
                    <a:pt x="841026" y="288709"/>
                  </a:lnTo>
                  <a:cubicBezTo>
                    <a:pt x="841026" y="360812"/>
                    <a:pt x="782575" y="419262"/>
                    <a:pt x="710473" y="419262"/>
                  </a:cubicBezTo>
                  <a:lnTo>
                    <a:pt x="130553" y="419262"/>
                  </a:lnTo>
                  <a:cubicBezTo>
                    <a:pt x="58450" y="419262"/>
                    <a:pt x="0" y="360812"/>
                    <a:pt x="0" y="288709"/>
                  </a:cubicBezTo>
                  <a:lnTo>
                    <a:pt x="0" y="130553"/>
                  </a:lnTo>
                  <a:cubicBezTo>
                    <a:pt x="0" y="58450"/>
                    <a:pt x="58450" y="0"/>
                    <a:pt x="130553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841025" cy="457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Freeform 51" id="51"/>
          <p:cNvSpPr/>
          <p:nvPr/>
        </p:nvSpPr>
        <p:spPr>
          <a:xfrm flipH="false" flipV="false" rot="0">
            <a:off x="1251850" y="2833179"/>
            <a:ext cx="243493" cy="363916"/>
          </a:xfrm>
          <a:custGeom>
            <a:avLst/>
            <a:gdLst/>
            <a:ahLst/>
            <a:cxnLst/>
            <a:rect r="r" b="b" t="t" l="l"/>
            <a:pathLst>
              <a:path h="363916" w="243493">
                <a:moveTo>
                  <a:pt x="0" y="0"/>
                </a:moveTo>
                <a:lnTo>
                  <a:pt x="243493" y="0"/>
                </a:lnTo>
                <a:lnTo>
                  <a:pt x="243493" y="363915"/>
                </a:lnTo>
                <a:lnTo>
                  <a:pt x="0" y="36391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2" id="52"/>
          <p:cNvGrpSpPr/>
          <p:nvPr/>
        </p:nvGrpSpPr>
        <p:grpSpPr>
          <a:xfrm rot="0">
            <a:off x="2669434" y="2737796"/>
            <a:ext cx="2194139" cy="1093807"/>
            <a:chOff x="0" y="0"/>
            <a:chExt cx="841025" cy="419262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41026" cy="419262"/>
            </a:xfrm>
            <a:custGeom>
              <a:avLst/>
              <a:gdLst/>
              <a:ahLst/>
              <a:cxnLst/>
              <a:rect r="r" b="b" t="t" l="l"/>
              <a:pathLst>
                <a:path h="419262" w="841026">
                  <a:moveTo>
                    <a:pt x="130553" y="0"/>
                  </a:moveTo>
                  <a:lnTo>
                    <a:pt x="710473" y="0"/>
                  </a:lnTo>
                  <a:cubicBezTo>
                    <a:pt x="782575" y="0"/>
                    <a:pt x="841026" y="58450"/>
                    <a:pt x="841026" y="130553"/>
                  </a:cubicBezTo>
                  <a:lnTo>
                    <a:pt x="841026" y="288709"/>
                  </a:lnTo>
                  <a:cubicBezTo>
                    <a:pt x="841026" y="360812"/>
                    <a:pt x="782575" y="419262"/>
                    <a:pt x="710473" y="419262"/>
                  </a:cubicBezTo>
                  <a:lnTo>
                    <a:pt x="130553" y="419262"/>
                  </a:lnTo>
                  <a:cubicBezTo>
                    <a:pt x="58450" y="419262"/>
                    <a:pt x="0" y="360812"/>
                    <a:pt x="0" y="288709"/>
                  </a:cubicBezTo>
                  <a:lnTo>
                    <a:pt x="0" y="130553"/>
                  </a:lnTo>
                  <a:cubicBezTo>
                    <a:pt x="0" y="58450"/>
                    <a:pt x="58450" y="0"/>
                    <a:pt x="130553" y="0"/>
                  </a:cubicBezTo>
                  <a:close/>
                </a:path>
              </a:pathLst>
            </a:custGeom>
            <a:solidFill>
              <a:srgbClr val="5CE1E6"/>
            </a:solidFill>
            <a:ln cap="rnd">
              <a:noFill/>
              <a:prstDash val="solid"/>
              <a:round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841025" cy="457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Freeform 55" id="55"/>
          <p:cNvSpPr/>
          <p:nvPr/>
        </p:nvSpPr>
        <p:spPr>
          <a:xfrm flipH="false" flipV="false" rot="0">
            <a:off x="3581088" y="2833179"/>
            <a:ext cx="439117" cy="351293"/>
          </a:xfrm>
          <a:custGeom>
            <a:avLst/>
            <a:gdLst/>
            <a:ahLst/>
            <a:cxnLst/>
            <a:rect r="r" b="b" t="t" l="l"/>
            <a:pathLst>
              <a:path h="351293" w="439117">
                <a:moveTo>
                  <a:pt x="0" y="0"/>
                </a:moveTo>
                <a:lnTo>
                  <a:pt x="439116" y="0"/>
                </a:lnTo>
                <a:lnTo>
                  <a:pt x="439116" y="351293"/>
                </a:lnTo>
                <a:lnTo>
                  <a:pt x="0" y="35129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6" id="56"/>
          <p:cNvGrpSpPr/>
          <p:nvPr/>
        </p:nvGrpSpPr>
        <p:grpSpPr>
          <a:xfrm rot="0">
            <a:off x="5014784" y="2726809"/>
            <a:ext cx="2194139" cy="1093807"/>
            <a:chOff x="0" y="0"/>
            <a:chExt cx="841025" cy="419262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41026" cy="419262"/>
            </a:xfrm>
            <a:custGeom>
              <a:avLst/>
              <a:gdLst/>
              <a:ahLst/>
              <a:cxnLst/>
              <a:rect r="r" b="b" t="t" l="l"/>
              <a:pathLst>
                <a:path h="419262" w="841026">
                  <a:moveTo>
                    <a:pt x="130553" y="0"/>
                  </a:moveTo>
                  <a:lnTo>
                    <a:pt x="710473" y="0"/>
                  </a:lnTo>
                  <a:cubicBezTo>
                    <a:pt x="782575" y="0"/>
                    <a:pt x="841026" y="58450"/>
                    <a:pt x="841026" y="130553"/>
                  </a:cubicBezTo>
                  <a:lnTo>
                    <a:pt x="841026" y="288709"/>
                  </a:lnTo>
                  <a:cubicBezTo>
                    <a:pt x="841026" y="360812"/>
                    <a:pt x="782575" y="419262"/>
                    <a:pt x="710473" y="419262"/>
                  </a:cubicBezTo>
                  <a:lnTo>
                    <a:pt x="130553" y="419262"/>
                  </a:lnTo>
                  <a:cubicBezTo>
                    <a:pt x="58450" y="419262"/>
                    <a:pt x="0" y="360812"/>
                    <a:pt x="0" y="288709"/>
                  </a:cubicBezTo>
                  <a:lnTo>
                    <a:pt x="0" y="130553"/>
                  </a:lnTo>
                  <a:cubicBezTo>
                    <a:pt x="0" y="58450"/>
                    <a:pt x="58450" y="0"/>
                    <a:pt x="130553" y="0"/>
                  </a:cubicBezTo>
                  <a:close/>
                </a:path>
              </a:pathLst>
            </a:custGeom>
            <a:solidFill>
              <a:srgbClr val="D2E3E8"/>
            </a:solidFill>
            <a:ln cap="rnd">
              <a:noFill/>
              <a:prstDash val="solid"/>
              <a:round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841025" cy="457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Freeform 59" id="59"/>
          <p:cNvSpPr/>
          <p:nvPr/>
        </p:nvSpPr>
        <p:spPr>
          <a:xfrm flipH="false" flipV="false" rot="0">
            <a:off x="5882510" y="2821187"/>
            <a:ext cx="579577" cy="375276"/>
          </a:xfrm>
          <a:custGeom>
            <a:avLst/>
            <a:gdLst/>
            <a:ahLst/>
            <a:cxnLst/>
            <a:rect r="r" b="b" t="t" l="l"/>
            <a:pathLst>
              <a:path h="375276" w="579577">
                <a:moveTo>
                  <a:pt x="0" y="0"/>
                </a:moveTo>
                <a:lnTo>
                  <a:pt x="579577" y="0"/>
                </a:lnTo>
                <a:lnTo>
                  <a:pt x="579577" y="375276"/>
                </a:lnTo>
                <a:lnTo>
                  <a:pt x="0" y="37527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0" id="60"/>
          <p:cNvSpPr/>
          <p:nvPr/>
        </p:nvSpPr>
        <p:spPr>
          <a:xfrm>
            <a:off x="1894757" y="3589825"/>
            <a:ext cx="3675641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1" id="61"/>
          <p:cNvSpPr/>
          <p:nvPr/>
        </p:nvSpPr>
        <p:spPr>
          <a:xfrm flipH="false" flipV="false" rot="0">
            <a:off x="5570398" y="3483198"/>
            <a:ext cx="750617" cy="213254"/>
          </a:xfrm>
          <a:custGeom>
            <a:avLst/>
            <a:gdLst/>
            <a:ahLst/>
            <a:cxnLst/>
            <a:rect r="r" b="b" t="t" l="l"/>
            <a:pathLst>
              <a:path h="213254" w="750617">
                <a:moveTo>
                  <a:pt x="0" y="0"/>
                </a:moveTo>
                <a:lnTo>
                  <a:pt x="750616" y="0"/>
                </a:lnTo>
                <a:lnTo>
                  <a:pt x="750616" y="213254"/>
                </a:lnTo>
                <a:lnTo>
                  <a:pt x="0" y="2132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-10800000">
            <a:off x="1144140" y="3483198"/>
            <a:ext cx="750617" cy="213254"/>
          </a:xfrm>
          <a:custGeom>
            <a:avLst/>
            <a:gdLst/>
            <a:ahLst/>
            <a:cxnLst/>
            <a:rect r="r" b="b" t="t" l="l"/>
            <a:pathLst>
              <a:path h="213254" w="750617">
                <a:moveTo>
                  <a:pt x="0" y="0"/>
                </a:moveTo>
                <a:lnTo>
                  <a:pt x="750617" y="0"/>
                </a:lnTo>
                <a:lnTo>
                  <a:pt x="750617" y="213254"/>
                </a:lnTo>
                <a:lnTo>
                  <a:pt x="0" y="2132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5277223" y="8066123"/>
            <a:ext cx="642295" cy="797869"/>
          </a:xfrm>
          <a:custGeom>
            <a:avLst/>
            <a:gdLst/>
            <a:ahLst/>
            <a:cxnLst/>
            <a:rect r="r" b="b" t="t" l="l"/>
            <a:pathLst>
              <a:path h="797869" w="642295">
                <a:moveTo>
                  <a:pt x="0" y="0"/>
                </a:moveTo>
                <a:lnTo>
                  <a:pt x="642295" y="0"/>
                </a:lnTo>
                <a:lnTo>
                  <a:pt x="642295" y="797869"/>
                </a:lnTo>
                <a:lnTo>
                  <a:pt x="0" y="797869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1406479" y="8378603"/>
            <a:ext cx="536505" cy="540012"/>
          </a:xfrm>
          <a:custGeom>
            <a:avLst/>
            <a:gdLst/>
            <a:ahLst/>
            <a:cxnLst/>
            <a:rect r="r" b="b" t="t" l="l"/>
            <a:pathLst>
              <a:path h="540012" w="536505">
                <a:moveTo>
                  <a:pt x="0" y="0"/>
                </a:moveTo>
                <a:lnTo>
                  <a:pt x="536505" y="0"/>
                </a:lnTo>
                <a:lnTo>
                  <a:pt x="536505" y="540011"/>
                </a:lnTo>
                <a:lnTo>
                  <a:pt x="0" y="54001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1986546" y="8377842"/>
            <a:ext cx="533997" cy="555076"/>
          </a:xfrm>
          <a:custGeom>
            <a:avLst/>
            <a:gdLst/>
            <a:ahLst/>
            <a:cxnLst/>
            <a:rect r="r" b="b" t="t" l="l"/>
            <a:pathLst>
              <a:path h="555076" w="533997">
                <a:moveTo>
                  <a:pt x="0" y="0"/>
                </a:moveTo>
                <a:lnTo>
                  <a:pt x="533997" y="0"/>
                </a:lnTo>
                <a:lnTo>
                  <a:pt x="533997" y="555076"/>
                </a:lnTo>
                <a:lnTo>
                  <a:pt x="0" y="55507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TextBox 66" id="66"/>
          <p:cNvSpPr txBox="true"/>
          <p:nvPr/>
        </p:nvSpPr>
        <p:spPr>
          <a:xfrm rot="0">
            <a:off x="296033" y="9066566"/>
            <a:ext cx="977177" cy="1389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Reduced reactor volume requirement by factor of 170</a:t>
            </a:r>
          </a:p>
          <a:p>
            <a:pPr algn="l">
              <a:lnSpc>
                <a:spcPts val="1638"/>
              </a:lnSpc>
              <a:spcBef>
                <a:spcPct val="0"/>
              </a:spcBef>
            </a:pPr>
          </a:p>
        </p:txBody>
      </p:sp>
      <p:sp>
        <p:nvSpPr>
          <p:cNvPr name="Freeform 67" id="67"/>
          <p:cNvSpPr/>
          <p:nvPr/>
        </p:nvSpPr>
        <p:spPr>
          <a:xfrm flipH="false" flipV="false" rot="0">
            <a:off x="-2655954" y="8006819"/>
            <a:ext cx="3585860" cy="1526908"/>
          </a:xfrm>
          <a:custGeom>
            <a:avLst/>
            <a:gdLst/>
            <a:ahLst/>
            <a:cxnLst/>
            <a:rect r="r" b="b" t="t" l="l"/>
            <a:pathLst>
              <a:path h="1526908" w="3585860">
                <a:moveTo>
                  <a:pt x="0" y="0"/>
                </a:moveTo>
                <a:lnTo>
                  <a:pt x="3585860" y="0"/>
                </a:lnTo>
                <a:lnTo>
                  <a:pt x="3585860" y="1526908"/>
                </a:lnTo>
                <a:lnTo>
                  <a:pt x="0" y="1526908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1968" t="0" r="-1968" b="0"/>
            </a:stretch>
          </a:blipFill>
        </p:spPr>
      </p:sp>
      <p:grpSp>
        <p:nvGrpSpPr>
          <p:cNvPr name="Group 68" id="68"/>
          <p:cNvGrpSpPr/>
          <p:nvPr/>
        </p:nvGrpSpPr>
        <p:grpSpPr>
          <a:xfrm rot="0">
            <a:off x="-1997024" y="7671072"/>
            <a:ext cx="2268000" cy="1278761"/>
            <a:chOff x="0" y="0"/>
            <a:chExt cx="812800" cy="458279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458279"/>
            </a:xfrm>
            <a:custGeom>
              <a:avLst/>
              <a:gdLst/>
              <a:ahLst/>
              <a:cxnLst/>
              <a:rect r="r" b="b" t="t" l="l"/>
              <a:pathLst>
                <a:path h="45827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58279"/>
                  </a:lnTo>
                  <a:lnTo>
                    <a:pt x="0" y="4582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19050"/>
              <a:ext cx="812800" cy="4773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TextBox 71" id="71"/>
          <p:cNvSpPr txBox="true"/>
          <p:nvPr/>
        </p:nvSpPr>
        <p:spPr>
          <a:xfrm rot="0">
            <a:off x="6215984" y="2365056"/>
            <a:ext cx="1631320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CHALLENGES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730382" y="6814224"/>
            <a:ext cx="6099236" cy="18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Implemented PFR System for reaction followed by inline quench system for work-up.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5479984" y="7384470"/>
            <a:ext cx="3497123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INVENTYS ADVANTAGE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527297" y="9066566"/>
            <a:ext cx="1037360" cy="789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Reducing residence time 80%</a:t>
            </a:r>
          </a:p>
          <a:p>
            <a:pPr algn="l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621807" y="9066566"/>
            <a:ext cx="1114610" cy="789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With minimal capex; could meet demand </a:t>
            </a:r>
          </a:p>
          <a:p>
            <a:pPr algn="l">
              <a:lnSpc>
                <a:spcPts val="1638"/>
              </a:lnSpc>
              <a:spcBef>
                <a:spcPct val="0"/>
              </a:spcBef>
            </a:pPr>
          </a:p>
        </p:txBody>
      </p:sp>
      <p:sp>
        <p:nvSpPr>
          <p:cNvPr name="TextBox 76" id="76"/>
          <p:cNvSpPr txBox="true"/>
          <p:nvPr/>
        </p:nvSpPr>
        <p:spPr>
          <a:xfrm rot="0">
            <a:off x="6302722" y="9066566"/>
            <a:ext cx="1107732" cy="1389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Due to higher surface area, volume ratio;  reduced energy consumption by 110 times</a:t>
            </a:r>
          </a:p>
          <a:p>
            <a:pPr algn="l">
              <a:lnSpc>
                <a:spcPts val="1638"/>
              </a:lnSpc>
              <a:spcBef>
                <a:spcPct val="0"/>
              </a:spcBef>
            </a:pPr>
          </a:p>
        </p:txBody>
      </p:sp>
      <p:sp>
        <p:nvSpPr>
          <p:cNvPr name="TextBox 77" id="77"/>
          <p:cNvSpPr txBox="true"/>
          <p:nvPr/>
        </p:nvSpPr>
        <p:spPr>
          <a:xfrm rot="0">
            <a:off x="5093449" y="9073542"/>
            <a:ext cx="1142599" cy="118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Finer control of temperature profile makes process inherently safe </a:t>
            </a:r>
          </a:p>
          <a:p>
            <a:pPr algn="l">
              <a:lnSpc>
                <a:spcPts val="1638"/>
              </a:lnSpc>
              <a:spcBef>
                <a:spcPct val="0"/>
              </a:spcBef>
            </a:pPr>
          </a:p>
        </p:txBody>
      </p:sp>
      <p:sp>
        <p:nvSpPr>
          <p:cNvPr name="TextBox 78" id="78"/>
          <p:cNvSpPr txBox="true"/>
          <p:nvPr/>
        </p:nvSpPr>
        <p:spPr>
          <a:xfrm rot="0">
            <a:off x="3984067" y="9073542"/>
            <a:ext cx="1054270" cy="589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Throughput increased </a:t>
            </a:r>
          </a:p>
          <a:p>
            <a:pPr algn="l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15 times 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1128979" y="7652022"/>
            <a:ext cx="1317856" cy="18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Batch Reaction</a:t>
            </a: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3026766" y="7652022"/>
            <a:ext cx="1317856" cy="18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Flow Reaction</a:t>
            </a: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296050" y="745805"/>
            <a:ext cx="2893988" cy="180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9"/>
              </a:lnSpc>
            </a:pPr>
            <a:r>
              <a:rPr lang="en-US" sz="1489">
                <a:solidFill>
                  <a:srgbClr val="221D1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Flow Chemistry by INVENTYS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268145" y="304690"/>
            <a:ext cx="5637557" cy="298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64"/>
              </a:lnSpc>
            </a:pPr>
            <a:r>
              <a:rPr lang="en-US" b="true" sz="1971">
                <a:solidFill>
                  <a:srgbClr val="221D1A"/>
                </a:solidFill>
                <a:latin typeface="Garet Bold"/>
                <a:ea typeface="Garet Bold"/>
                <a:cs typeface="Garet Bold"/>
                <a:sym typeface="Garet Bold"/>
              </a:rPr>
              <a:t>HOFMANN</a:t>
            </a:r>
            <a:r>
              <a:rPr lang="en-US" b="true" sz="1971">
                <a:solidFill>
                  <a:srgbClr val="221D1A"/>
                </a:solidFill>
                <a:latin typeface="Garet Bold"/>
                <a:ea typeface="Garet Bold"/>
                <a:cs typeface="Garet Bold"/>
                <a:sym typeface="Garet Bold"/>
              </a:rPr>
              <a:t> REARRANGEMENT (200 MT/yr)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548704" y="3185816"/>
            <a:ext cx="1677882" cy="26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3"/>
              </a:lnSpc>
            </a:pPr>
            <a:r>
              <a:rPr lang="en-US" sz="1093" spc="43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Exothermic reaction with</a:t>
            </a:r>
          </a:p>
          <a:p>
            <a:pPr algn="l">
              <a:lnSpc>
                <a:spcPts val="1093"/>
              </a:lnSpc>
            </a:pPr>
            <a:r>
              <a:rPr lang="en-US" sz="1093" spc="43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run-away reaction hazard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3129030" y="3223913"/>
            <a:ext cx="1321082" cy="26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3"/>
              </a:lnSpc>
            </a:pPr>
            <a:r>
              <a:rPr lang="en-US" sz="1093" spc="43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Difficult to scale-up </a:t>
            </a:r>
          </a:p>
          <a:p>
            <a:pPr algn="ctr">
              <a:lnSpc>
                <a:spcPts val="1093"/>
              </a:lnSpc>
            </a:pPr>
            <a:r>
              <a:rPr lang="en-US" sz="1093" spc="43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operations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5346019" y="3216821"/>
            <a:ext cx="1595613" cy="26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3"/>
              </a:lnSpc>
            </a:pPr>
            <a:r>
              <a:rPr lang="en-US" sz="1093" spc="43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Stabilizing the process to plant scale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339060"/>
            <a:ext cx="7560000" cy="3206047"/>
            <a:chOff x="0" y="0"/>
            <a:chExt cx="2709333" cy="1148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1148975"/>
            </a:xfrm>
            <a:custGeom>
              <a:avLst/>
              <a:gdLst/>
              <a:ahLst/>
              <a:cxnLst/>
              <a:rect r="r" b="b" t="t" l="l"/>
              <a:pathLst>
                <a:path h="1148975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148975"/>
                  </a:lnTo>
                  <a:lnTo>
                    <a:pt x="0" y="1148975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118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803130" y="7058353"/>
            <a:ext cx="6080353" cy="58843"/>
            <a:chOff x="0" y="0"/>
            <a:chExt cx="2179061" cy="210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79061" cy="21088"/>
            </a:xfrm>
            <a:custGeom>
              <a:avLst/>
              <a:gdLst/>
              <a:ahLst/>
              <a:cxnLst/>
              <a:rect r="r" b="b" t="t" l="l"/>
              <a:pathLst>
                <a:path h="21088" w="2179061">
                  <a:moveTo>
                    <a:pt x="0" y="0"/>
                  </a:moveTo>
                  <a:lnTo>
                    <a:pt x="2179061" y="0"/>
                  </a:lnTo>
                  <a:lnTo>
                    <a:pt x="2179061" y="21088"/>
                  </a:lnTo>
                  <a:lnTo>
                    <a:pt x="0" y="2108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179061" cy="5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51238" y="7278707"/>
            <a:ext cx="408887" cy="203622"/>
          </a:xfrm>
          <a:custGeom>
            <a:avLst/>
            <a:gdLst/>
            <a:ahLst/>
            <a:cxnLst/>
            <a:rect r="r" b="b" t="t" l="l"/>
            <a:pathLst>
              <a:path h="203622" w="408887">
                <a:moveTo>
                  <a:pt x="0" y="0"/>
                </a:moveTo>
                <a:lnTo>
                  <a:pt x="408887" y="0"/>
                </a:lnTo>
                <a:lnTo>
                  <a:pt x="408887" y="203622"/>
                </a:lnTo>
                <a:lnTo>
                  <a:pt x="0" y="203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13510" y="7278707"/>
            <a:ext cx="408887" cy="203622"/>
          </a:xfrm>
          <a:custGeom>
            <a:avLst/>
            <a:gdLst/>
            <a:ahLst/>
            <a:cxnLst/>
            <a:rect r="r" b="b" t="t" l="l"/>
            <a:pathLst>
              <a:path h="203622" w="408887">
                <a:moveTo>
                  <a:pt x="0" y="0"/>
                </a:moveTo>
                <a:lnTo>
                  <a:pt x="408887" y="0"/>
                </a:lnTo>
                <a:lnTo>
                  <a:pt x="408887" y="203622"/>
                </a:lnTo>
                <a:lnTo>
                  <a:pt x="0" y="203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3468" y="4075571"/>
            <a:ext cx="3946210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INVENTYS’ FLOW CHEMISTRY SOLUTION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30545" y="0"/>
            <a:ext cx="7429455" cy="1222293"/>
            <a:chOff x="0" y="0"/>
            <a:chExt cx="2662549" cy="4380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62549" cy="438042"/>
            </a:xfrm>
            <a:custGeom>
              <a:avLst/>
              <a:gdLst/>
              <a:ahLst/>
              <a:cxnLst/>
              <a:rect r="r" b="b" t="t" l="l"/>
              <a:pathLst>
                <a:path h="438042" w="2662549">
                  <a:moveTo>
                    <a:pt x="0" y="0"/>
                  </a:moveTo>
                  <a:lnTo>
                    <a:pt x="2662549" y="0"/>
                  </a:lnTo>
                  <a:lnTo>
                    <a:pt x="2662549" y="438042"/>
                  </a:lnTo>
                  <a:lnTo>
                    <a:pt x="0" y="43804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2662549" cy="457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5588552" y="-99909"/>
            <a:ext cx="1942925" cy="1294474"/>
          </a:xfrm>
          <a:custGeom>
            <a:avLst/>
            <a:gdLst/>
            <a:ahLst/>
            <a:cxnLst/>
            <a:rect r="r" b="b" t="t" l="l"/>
            <a:pathLst>
              <a:path h="1294474" w="1942925">
                <a:moveTo>
                  <a:pt x="0" y="0"/>
                </a:moveTo>
                <a:lnTo>
                  <a:pt x="1942924" y="0"/>
                </a:lnTo>
                <a:lnTo>
                  <a:pt x="1942924" y="1294474"/>
                </a:lnTo>
                <a:lnTo>
                  <a:pt x="0" y="12944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>
            <a:off x="291108" y="669215"/>
            <a:ext cx="5297431" cy="14073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301764" y="1613665"/>
            <a:ext cx="7029276" cy="1010458"/>
          </a:xfrm>
          <a:custGeom>
            <a:avLst/>
            <a:gdLst/>
            <a:ahLst/>
            <a:cxnLst/>
            <a:rect r="r" b="b" t="t" l="l"/>
            <a:pathLst>
              <a:path h="1010458" w="7029276">
                <a:moveTo>
                  <a:pt x="0" y="0"/>
                </a:moveTo>
                <a:lnTo>
                  <a:pt x="7029276" y="0"/>
                </a:lnTo>
                <a:lnTo>
                  <a:pt x="7029276" y="1010458"/>
                </a:lnTo>
                <a:lnTo>
                  <a:pt x="0" y="1010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19132" y="4738432"/>
            <a:ext cx="7538324" cy="1805526"/>
          </a:xfrm>
          <a:custGeom>
            <a:avLst/>
            <a:gdLst/>
            <a:ahLst/>
            <a:cxnLst/>
            <a:rect r="r" b="b" t="t" l="l"/>
            <a:pathLst>
              <a:path h="1805526" w="7538324">
                <a:moveTo>
                  <a:pt x="0" y="0"/>
                </a:moveTo>
                <a:lnTo>
                  <a:pt x="7538324" y="0"/>
                </a:lnTo>
                <a:lnTo>
                  <a:pt x="7538324" y="1805526"/>
                </a:lnTo>
                <a:lnTo>
                  <a:pt x="0" y="1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1567" r="0" b="-5335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060190" y="8212086"/>
            <a:ext cx="2434067" cy="613552"/>
          </a:xfrm>
          <a:custGeom>
            <a:avLst/>
            <a:gdLst/>
            <a:ahLst/>
            <a:cxnLst/>
            <a:rect r="r" b="b" t="t" l="l"/>
            <a:pathLst>
              <a:path h="613552" w="2434067">
                <a:moveTo>
                  <a:pt x="0" y="0"/>
                </a:moveTo>
                <a:lnTo>
                  <a:pt x="2434066" y="0"/>
                </a:lnTo>
                <a:lnTo>
                  <a:pt x="2434066" y="613551"/>
                </a:lnTo>
                <a:lnTo>
                  <a:pt x="0" y="6135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68" t="0" r="-1968" b="-68927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855471" y="8016460"/>
            <a:ext cx="260990" cy="260990"/>
          </a:xfrm>
          <a:custGeom>
            <a:avLst/>
            <a:gdLst/>
            <a:ahLst/>
            <a:cxnLst/>
            <a:rect r="r" b="b" t="t" l="l"/>
            <a:pathLst>
              <a:path h="260990" w="260990">
                <a:moveTo>
                  <a:pt x="0" y="0"/>
                </a:moveTo>
                <a:lnTo>
                  <a:pt x="260990" y="0"/>
                </a:lnTo>
                <a:lnTo>
                  <a:pt x="260990" y="260990"/>
                </a:lnTo>
                <a:lnTo>
                  <a:pt x="0" y="260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543043" y="8678859"/>
            <a:ext cx="885846" cy="885846"/>
          </a:xfrm>
          <a:custGeom>
            <a:avLst/>
            <a:gdLst/>
            <a:ahLst/>
            <a:cxnLst/>
            <a:rect r="r" b="b" t="t" l="l"/>
            <a:pathLst>
              <a:path h="885846" w="885846">
                <a:moveTo>
                  <a:pt x="0" y="0"/>
                </a:moveTo>
                <a:lnTo>
                  <a:pt x="885846" y="0"/>
                </a:lnTo>
                <a:lnTo>
                  <a:pt x="885846" y="885846"/>
                </a:lnTo>
                <a:lnTo>
                  <a:pt x="0" y="8858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0" y="0"/>
            <a:ext cx="181732" cy="1227007"/>
            <a:chOff x="0" y="0"/>
            <a:chExt cx="65128" cy="43973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5128" cy="439732"/>
            </a:xfrm>
            <a:custGeom>
              <a:avLst/>
              <a:gdLst/>
              <a:ahLst/>
              <a:cxnLst/>
              <a:rect r="r" b="b" t="t" l="l"/>
              <a:pathLst>
                <a:path h="439732" w="65128">
                  <a:moveTo>
                    <a:pt x="0" y="0"/>
                  </a:moveTo>
                  <a:lnTo>
                    <a:pt x="65128" y="0"/>
                  </a:lnTo>
                  <a:lnTo>
                    <a:pt x="65128" y="439732"/>
                  </a:lnTo>
                  <a:lnTo>
                    <a:pt x="0" y="439732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65128" cy="4587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731406" y="4137888"/>
            <a:ext cx="6080353" cy="58843"/>
            <a:chOff x="0" y="0"/>
            <a:chExt cx="2179061" cy="2108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79061" cy="21088"/>
            </a:xfrm>
            <a:custGeom>
              <a:avLst/>
              <a:gdLst/>
              <a:ahLst/>
              <a:cxnLst/>
              <a:rect r="r" b="b" t="t" l="l"/>
              <a:pathLst>
                <a:path h="21088" w="2179061">
                  <a:moveTo>
                    <a:pt x="0" y="0"/>
                  </a:moveTo>
                  <a:lnTo>
                    <a:pt x="2179061" y="0"/>
                  </a:lnTo>
                  <a:lnTo>
                    <a:pt x="2179061" y="21088"/>
                  </a:lnTo>
                  <a:lnTo>
                    <a:pt x="0" y="2108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2179061" cy="5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19132" y="3007068"/>
            <a:ext cx="6080353" cy="58843"/>
            <a:chOff x="0" y="0"/>
            <a:chExt cx="2179061" cy="2108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179061" cy="21088"/>
            </a:xfrm>
            <a:custGeom>
              <a:avLst/>
              <a:gdLst/>
              <a:ahLst/>
              <a:cxnLst/>
              <a:rect r="r" b="b" t="t" l="l"/>
              <a:pathLst>
                <a:path h="21088" w="2179061">
                  <a:moveTo>
                    <a:pt x="0" y="0"/>
                  </a:moveTo>
                  <a:lnTo>
                    <a:pt x="2179061" y="0"/>
                  </a:lnTo>
                  <a:lnTo>
                    <a:pt x="2179061" y="21088"/>
                  </a:lnTo>
                  <a:lnTo>
                    <a:pt x="0" y="2108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2179061" cy="5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30545" y="7595461"/>
            <a:ext cx="2520636" cy="1083397"/>
          </a:xfrm>
          <a:custGeom>
            <a:avLst/>
            <a:gdLst/>
            <a:ahLst/>
            <a:cxnLst/>
            <a:rect r="r" b="b" t="t" l="l"/>
            <a:pathLst>
              <a:path h="1083397" w="2520636">
                <a:moveTo>
                  <a:pt x="0" y="0"/>
                </a:moveTo>
                <a:lnTo>
                  <a:pt x="2520636" y="0"/>
                </a:lnTo>
                <a:lnTo>
                  <a:pt x="2520636" y="1083398"/>
                </a:lnTo>
                <a:lnTo>
                  <a:pt x="0" y="108339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0545" y="8678859"/>
            <a:ext cx="2520636" cy="1083396"/>
          </a:xfrm>
          <a:custGeom>
            <a:avLst/>
            <a:gdLst/>
            <a:ahLst/>
            <a:cxnLst/>
            <a:rect r="r" b="b" t="t" l="l"/>
            <a:pathLst>
              <a:path h="1083396" w="2520636">
                <a:moveTo>
                  <a:pt x="0" y="0"/>
                </a:moveTo>
                <a:lnTo>
                  <a:pt x="2520636" y="0"/>
                </a:lnTo>
                <a:lnTo>
                  <a:pt x="2520636" y="1083396"/>
                </a:lnTo>
                <a:lnTo>
                  <a:pt x="0" y="10833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900854" y="7739155"/>
            <a:ext cx="879146" cy="884892"/>
          </a:xfrm>
          <a:custGeom>
            <a:avLst/>
            <a:gdLst/>
            <a:ahLst/>
            <a:cxnLst/>
            <a:rect r="r" b="b" t="t" l="l"/>
            <a:pathLst>
              <a:path h="884892" w="879146">
                <a:moveTo>
                  <a:pt x="0" y="0"/>
                </a:moveTo>
                <a:lnTo>
                  <a:pt x="879146" y="0"/>
                </a:lnTo>
                <a:lnTo>
                  <a:pt x="879146" y="884892"/>
                </a:lnTo>
                <a:lnTo>
                  <a:pt x="0" y="88489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913909" y="8861976"/>
            <a:ext cx="866091" cy="900279"/>
          </a:xfrm>
          <a:custGeom>
            <a:avLst/>
            <a:gdLst/>
            <a:ahLst/>
            <a:cxnLst/>
            <a:rect r="r" b="b" t="t" l="l"/>
            <a:pathLst>
              <a:path h="900279" w="866091">
                <a:moveTo>
                  <a:pt x="0" y="0"/>
                </a:moveTo>
                <a:lnTo>
                  <a:pt x="866091" y="0"/>
                </a:lnTo>
                <a:lnTo>
                  <a:pt x="866091" y="900279"/>
                </a:lnTo>
                <a:lnTo>
                  <a:pt x="0" y="90027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913909" y="7774473"/>
            <a:ext cx="866091" cy="814256"/>
          </a:xfrm>
          <a:custGeom>
            <a:avLst/>
            <a:gdLst/>
            <a:ahLst/>
            <a:cxnLst/>
            <a:rect r="r" b="b" t="t" l="l"/>
            <a:pathLst>
              <a:path h="814256" w="866091">
                <a:moveTo>
                  <a:pt x="0" y="0"/>
                </a:moveTo>
                <a:lnTo>
                  <a:pt x="866091" y="0"/>
                </a:lnTo>
                <a:lnTo>
                  <a:pt x="866091" y="814256"/>
                </a:lnTo>
                <a:lnTo>
                  <a:pt x="0" y="8142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-6406" r="0" b="-6406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610693" y="8780624"/>
            <a:ext cx="977859" cy="567933"/>
          </a:xfrm>
          <a:custGeom>
            <a:avLst/>
            <a:gdLst/>
            <a:ahLst/>
            <a:cxnLst/>
            <a:rect r="r" b="b" t="t" l="l"/>
            <a:pathLst>
              <a:path h="567933" w="977859">
                <a:moveTo>
                  <a:pt x="0" y="0"/>
                </a:moveTo>
                <a:lnTo>
                  <a:pt x="977859" y="0"/>
                </a:lnTo>
                <a:lnTo>
                  <a:pt x="977859" y="567933"/>
                </a:lnTo>
                <a:lnTo>
                  <a:pt x="0" y="56793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4691131" y="7819803"/>
            <a:ext cx="1172184" cy="189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 b="true">
                <a:solidFill>
                  <a:srgbClr val="24487E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25 Lit=5x5 Lit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479984" y="6980928"/>
            <a:ext cx="3497123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INVENTYS ADVANTAGE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0545" y="9823512"/>
            <a:ext cx="2472542" cy="389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Comparison of LAB Scale for</a:t>
            </a:r>
          </a:p>
          <a:p>
            <a:pPr algn="ctr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600 gm Batch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199788" y="8407122"/>
            <a:ext cx="1572356" cy="189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3370A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x11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28979" y="7293009"/>
            <a:ext cx="1317856" cy="18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Batch Reaction</a:t>
            </a: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026766" y="7293009"/>
            <a:ext cx="1317856" cy="18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Flow Reaction</a:t>
            </a: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215984" y="2944750"/>
            <a:ext cx="1631320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CHALLENGES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27468" y="684445"/>
            <a:ext cx="2332283" cy="231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51"/>
              </a:lnSpc>
            </a:pPr>
            <a:r>
              <a:rPr lang="en-US" sz="1394">
                <a:solidFill>
                  <a:srgbClr val="221D1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Flow Chemistry by INVENTYS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01764" y="411281"/>
            <a:ext cx="5616969" cy="2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59"/>
              </a:lnSpc>
            </a:pPr>
            <a:r>
              <a:rPr lang="en-US" sz="1859" b="true">
                <a:solidFill>
                  <a:srgbClr val="221D1A"/>
                </a:solidFill>
                <a:latin typeface="Garet Bold"/>
                <a:ea typeface="Garet Bold"/>
                <a:cs typeface="Garet Bold"/>
                <a:sym typeface="Garet Bold"/>
              </a:rPr>
              <a:t>CYCLIZATION +NITROSATION (200 MT/YR)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63468" y="3295664"/>
            <a:ext cx="6865083" cy="389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High Through-Put required to compete with Current Market Demand.</a:t>
            </a:r>
          </a:p>
          <a:p>
            <a:pPr algn="l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High Through-put requires large reactor volume for Batch Reaction.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399813" y="9749653"/>
            <a:ext cx="1141558" cy="589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Increased throughput by 11 times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651181" y="9823512"/>
            <a:ext cx="1572356" cy="389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Reduced processing time by 91%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54164" y="6753508"/>
            <a:ext cx="5687218" cy="18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Implemented Combination of CSTR and PFR systems for telescopic production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770086" y="9329507"/>
            <a:ext cx="1014273" cy="189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 b="true">
                <a:solidFill>
                  <a:srgbClr val="9EC948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 Lit=3x1 Lit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525497" y="9773546"/>
            <a:ext cx="1572356" cy="389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Reactor volume reduced by ≈90%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510832"/>
            <a:ext cx="7560000" cy="3239702"/>
            <a:chOff x="0" y="0"/>
            <a:chExt cx="2709333" cy="11610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1161036"/>
            </a:xfrm>
            <a:custGeom>
              <a:avLst/>
              <a:gdLst/>
              <a:ahLst/>
              <a:cxnLst/>
              <a:rect r="r" b="b" t="t" l="l"/>
              <a:pathLst>
                <a:path h="1161036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161036"/>
                  </a:lnTo>
                  <a:lnTo>
                    <a:pt x="0" y="1161036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1199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-318899" y="10687237"/>
            <a:ext cx="8197799" cy="0"/>
          </a:xfrm>
          <a:prstGeom prst="line">
            <a:avLst/>
          </a:prstGeom>
          <a:ln cap="flat" w="9525">
            <a:solidFill>
              <a:srgbClr val="4648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-450138" y="322341"/>
            <a:ext cx="8197799" cy="0"/>
          </a:xfrm>
          <a:prstGeom prst="line">
            <a:avLst/>
          </a:prstGeom>
          <a:ln cap="flat" w="9525">
            <a:solidFill>
              <a:srgbClr val="4648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348625" y="1608020"/>
            <a:ext cx="6839455" cy="1248201"/>
          </a:xfrm>
          <a:custGeom>
            <a:avLst/>
            <a:gdLst/>
            <a:ahLst/>
            <a:cxnLst/>
            <a:rect r="r" b="b" t="t" l="l"/>
            <a:pathLst>
              <a:path h="1248201" w="6839455">
                <a:moveTo>
                  <a:pt x="0" y="0"/>
                </a:moveTo>
                <a:lnTo>
                  <a:pt x="6839456" y="0"/>
                </a:lnTo>
                <a:lnTo>
                  <a:pt x="6839456" y="1248201"/>
                </a:lnTo>
                <a:lnTo>
                  <a:pt x="0" y="124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8625" y="4295593"/>
            <a:ext cx="6600785" cy="193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1599" b="true">
                <a:solidFill>
                  <a:srgbClr val="221D1A"/>
                </a:solidFill>
                <a:latin typeface="Garet Bold"/>
                <a:ea typeface="Garet Bold"/>
                <a:cs typeface="Garet Bold"/>
                <a:sym typeface="Garet Bold"/>
              </a:rPr>
              <a:t>INVENTYS’ FLOW CHEMISTRY SOLUTION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81732" y="0"/>
            <a:ext cx="7378268" cy="1222293"/>
            <a:chOff x="0" y="0"/>
            <a:chExt cx="2644205" cy="4380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44205" cy="438042"/>
            </a:xfrm>
            <a:custGeom>
              <a:avLst/>
              <a:gdLst/>
              <a:ahLst/>
              <a:cxnLst/>
              <a:rect r="r" b="b" t="t" l="l"/>
              <a:pathLst>
                <a:path h="438042" w="2644205">
                  <a:moveTo>
                    <a:pt x="0" y="0"/>
                  </a:moveTo>
                  <a:lnTo>
                    <a:pt x="2644205" y="0"/>
                  </a:lnTo>
                  <a:lnTo>
                    <a:pt x="2644205" y="438042"/>
                  </a:lnTo>
                  <a:lnTo>
                    <a:pt x="0" y="43804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2644205" cy="457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353518" y="-67464"/>
            <a:ext cx="2085905" cy="1389734"/>
          </a:xfrm>
          <a:custGeom>
            <a:avLst/>
            <a:gdLst/>
            <a:ahLst/>
            <a:cxnLst/>
            <a:rect r="r" b="b" t="t" l="l"/>
            <a:pathLst>
              <a:path h="1389734" w="2085905">
                <a:moveTo>
                  <a:pt x="0" y="0"/>
                </a:moveTo>
                <a:lnTo>
                  <a:pt x="2085905" y="0"/>
                </a:lnTo>
                <a:lnTo>
                  <a:pt x="2085905" y="1389734"/>
                </a:lnTo>
                <a:lnTo>
                  <a:pt x="0" y="1389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425611" y="693088"/>
            <a:ext cx="4582021" cy="19050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2001452" y="2265290"/>
            <a:ext cx="3024000" cy="549818"/>
          </a:xfrm>
          <a:custGeom>
            <a:avLst/>
            <a:gdLst/>
            <a:ahLst/>
            <a:cxnLst/>
            <a:rect r="r" b="b" t="t" l="l"/>
            <a:pathLst>
              <a:path h="549818" w="3024000">
                <a:moveTo>
                  <a:pt x="0" y="0"/>
                </a:moveTo>
                <a:lnTo>
                  <a:pt x="3024000" y="0"/>
                </a:lnTo>
                <a:lnTo>
                  <a:pt x="3024000" y="549818"/>
                </a:lnTo>
                <a:lnTo>
                  <a:pt x="0" y="549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0" y="0"/>
            <a:ext cx="181732" cy="1227007"/>
            <a:chOff x="0" y="0"/>
            <a:chExt cx="65128" cy="43973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5128" cy="439732"/>
            </a:xfrm>
            <a:custGeom>
              <a:avLst/>
              <a:gdLst/>
              <a:ahLst/>
              <a:cxnLst/>
              <a:rect r="r" b="b" t="t" l="l"/>
              <a:pathLst>
                <a:path h="439732" w="65128">
                  <a:moveTo>
                    <a:pt x="0" y="0"/>
                  </a:moveTo>
                  <a:lnTo>
                    <a:pt x="65128" y="0"/>
                  </a:lnTo>
                  <a:lnTo>
                    <a:pt x="65128" y="439732"/>
                  </a:lnTo>
                  <a:lnTo>
                    <a:pt x="0" y="439732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65128" cy="4587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095157" y="7965200"/>
            <a:ext cx="996685" cy="373249"/>
            <a:chOff x="0" y="0"/>
            <a:chExt cx="357189" cy="13376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57189" cy="133764"/>
            </a:xfrm>
            <a:custGeom>
              <a:avLst/>
              <a:gdLst/>
              <a:ahLst/>
              <a:cxnLst/>
              <a:rect r="r" b="b" t="t" l="l"/>
              <a:pathLst>
                <a:path h="133764" w="357189">
                  <a:moveTo>
                    <a:pt x="66882" y="0"/>
                  </a:moveTo>
                  <a:lnTo>
                    <a:pt x="290307" y="0"/>
                  </a:lnTo>
                  <a:cubicBezTo>
                    <a:pt x="308046" y="0"/>
                    <a:pt x="325057" y="7046"/>
                    <a:pt x="337600" y="19589"/>
                  </a:cubicBezTo>
                  <a:cubicBezTo>
                    <a:pt x="350143" y="32132"/>
                    <a:pt x="357189" y="49144"/>
                    <a:pt x="357189" y="66882"/>
                  </a:cubicBezTo>
                  <a:lnTo>
                    <a:pt x="357189" y="66882"/>
                  </a:lnTo>
                  <a:cubicBezTo>
                    <a:pt x="357189" y="84620"/>
                    <a:pt x="350143" y="101632"/>
                    <a:pt x="337600" y="114175"/>
                  </a:cubicBezTo>
                  <a:cubicBezTo>
                    <a:pt x="325057" y="126718"/>
                    <a:pt x="308046" y="133764"/>
                    <a:pt x="290307" y="133764"/>
                  </a:cubicBezTo>
                  <a:lnTo>
                    <a:pt x="66882" y="133764"/>
                  </a:lnTo>
                  <a:cubicBezTo>
                    <a:pt x="49144" y="133764"/>
                    <a:pt x="32132" y="126718"/>
                    <a:pt x="19589" y="114175"/>
                  </a:cubicBezTo>
                  <a:cubicBezTo>
                    <a:pt x="7046" y="101632"/>
                    <a:pt x="0" y="84620"/>
                    <a:pt x="0" y="66882"/>
                  </a:cubicBezTo>
                  <a:lnTo>
                    <a:pt x="0" y="66882"/>
                  </a:lnTo>
                  <a:cubicBezTo>
                    <a:pt x="0" y="49144"/>
                    <a:pt x="7046" y="32132"/>
                    <a:pt x="19589" y="19589"/>
                  </a:cubicBezTo>
                  <a:cubicBezTo>
                    <a:pt x="32132" y="7046"/>
                    <a:pt x="49144" y="0"/>
                    <a:pt x="668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357189" cy="171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725689" y="8604559"/>
            <a:ext cx="867810" cy="372049"/>
            <a:chOff x="0" y="0"/>
            <a:chExt cx="311004" cy="13333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11004" cy="133334"/>
            </a:xfrm>
            <a:custGeom>
              <a:avLst/>
              <a:gdLst/>
              <a:ahLst/>
              <a:cxnLst/>
              <a:rect r="r" b="b" t="t" l="l"/>
              <a:pathLst>
                <a:path h="133334" w="311004">
                  <a:moveTo>
                    <a:pt x="0" y="0"/>
                  </a:moveTo>
                  <a:lnTo>
                    <a:pt x="311004" y="0"/>
                  </a:lnTo>
                  <a:lnTo>
                    <a:pt x="311004" y="133334"/>
                  </a:lnTo>
                  <a:lnTo>
                    <a:pt x="0" y="1333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311004" cy="171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513452" y="9827122"/>
            <a:ext cx="1003376" cy="357587"/>
            <a:chOff x="0" y="0"/>
            <a:chExt cx="359587" cy="12815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59587" cy="128151"/>
            </a:xfrm>
            <a:custGeom>
              <a:avLst/>
              <a:gdLst/>
              <a:ahLst/>
              <a:cxnLst/>
              <a:rect r="r" b="b" t="t" l="l"/>
              <a:pathLst>
                <a:path h="128151" w="359587">
                  <a:moveTo>
                    <a:pt x="0" y="0"/>
                  </a:moveTo>
                  <a:lnTo>
                    <a:pt x="359587" y="0"/>
                  </a:lnTo>
                  <a:lnTo>
                    <a:pt x="359587" y="128151"/>
                  </a:lnTo>
                  <a:lnTo>
                    <a:pt x="0" y="1281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59587" cy="1662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369245" y="3023143"/>
            <a:ext cx="6080353" cy="58843"/>
            <a:chOff x="0" y="0"/>
            <a:chExt cx="2179061" cy="2108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179061" cy="21088"/>
            </a:xfrm>
            <a:custGeom>
              <a:avLst/>
              <a:gdLst/>
              <a:ahLst/>
              <a:cxnLst/>
              <a:rect r="r" b="b" t="t" l="l"/>
              <a:pathLst>
                <a:path h="21088" w="2179061">
                  <a:moveTo>
                    <a:pt x="0" y="0"/>
                  </a:moveTo>
                  <a:lnTo>
                    <a:pt x="2179061" y="0"/>
                  </a:lnTo>
                  <a:lnTo>
                    <a:pt x="2179061" y="21088"/>
                  </a:lnTo>
                  <a:lnTo>
                    <a:pt x="0" y="2108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2179061" cy="5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4707484" y="4338860"/>
            <a:ext cx="6080353" cy="58843"/>
            <a:chOff x="0" y="0"/>
            <a:chExt cx="2179061" cy="2108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179061" cy="21088"/>
            </a:xfrm>
            <a:custGeom>
              <a:avLst/>
              <a:gdLst/>
              <a:ahLst/>
              <a:cxnLst/>
              <a:rect r="r" b="b" t="t" l="l"/>
              <a:pathLst>
                <a:path h="21088" w="2179061">
                  <a:moveTo>
                    <a:pt x="0" y="0"/>
                  </a:moveTo>
                  <a:lnTo>
                    <a:pt x="2179061" y="0"/>
                  </a:lnTo>
                  <a:lnTo>
                    <a:pt x="2179061" y="21088"/>
                  </a:lnTo>
                  <a:lnTo>
                    <a:pt x="0" y="2108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2179061" cy="5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-1117587" y="7884522"/>
            <a:ext cx="6080353" cy="58843"/>
            <a:chOff x="0" y="0"/>
            <a:chExt cx="2179061" cy="2108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179061" cy="21088"/>
            </a:xfrm>
            <a:custGeom>
              <a:avLst/>
              <a:gdLst/>
              <a:ahLst/>
              <a:cxnLst/>
              <a:rect r="r" b="b" t="t" l="l"/>
              <a:pathLst>
                <a:path h="21088" w="2179061">
                  <a:moveTo>
                    <a:pt x="0" y="0"/>
                  </a:moveTo>
                  <a:lnTo>
                    <a:pt x="2179061" y="0"/>
                  </a:lnTo>
                  <a:lnTo>
                    <a:pt x="2179061" y="21088"/>
                  </a:lnTo>
                  <a:lnTo>
                    <a:pt x="0" y="2108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2179061" cy="5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879460" y="6004968"/>
            <a:ext cx="905578" cy="340514"/>
            <a:chOff x="0" y="0"/>
            <a:chExt cx="292593" cy="11002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92593" cy="110020"/>
            </a:xfrm>
            <a:custGeom>
              <a:avLst/>
              <a:gdLst/>
              <a:ahLst/>
              <a:cxnLst/>
              <a:rect r="r" b="b" t="t" l="l"/>
              <a:pathLst>
                <a:path h="110020" w="292593">
                  <a:moveTo>
                    <a:pt x="0" y="0"/>
                  </a:moveTo>
                  <a:lnTo>
                    <a:pt x="292593" y="0"/>
                  </a:lnTo>
                  <a:lnTo>
                    <a:pt x="292593" y="110020"/>
                  </a:lnTo>
                  <a:lnTo>
                    <a:pt x="0" y="1100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292593" cy="1481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477766" y="8630969"/>
            <a:ext cx="6807875" cy="2272428"/>
          </a:xfrm>
          <a:custGeom>
            <a:avLst/>
            <a:gdLst/>
            <a:ahLst/>
            <a:cxnLst/>
            <a:rect r="r" b="b" t="t" l="l"/>
            <a:pathLst>
              <a:path h="2272428" w="6807875">
                <a:moveTo>
                  <a:pt x="0" y="0"/>
                </a:moveTo>
                <a:lnTo>
                  <a:pt x="6807875" y="0"/>
                </a:lnTo>
                <a:lnTo>
                  <a:pt x="6807875" y="2272428"/>
                </a:lnTo>
                <a:lnTo>
                  <a:pt x="0" y="22724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2670931" y="8594658"/>
            <a:ext cx="1388624" cy="433387"/>
            <a:chOff x="0" y="0"/>
            <a:chExt cx="497651" cy="15531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497651" cy="155316"/>
            </a:xfrm>
            <a:custGeom>
              <a:avLst/>
              <a:gdLst/>
              <a:ahLst/>
              <a:cxnLst/>
              <a:rect r="r" b="b" t="t" l="l"/>
              <a:pathLst>
                <a:path h="155316" w="497651">
                  <a:moveTo>
                    <a:pt x="0" y="0"/>
                  </a:moveTo>
                  <a:lnTo>
                    <a:pt x="497651" y="0"/>
                  </a:lnTo>
                  <a:lnTo>
                    <a:pt x="497651" y="155316"/>
                  </a:lnTo>
                  <a:lnTo>
                    <a:pt x="0" y="1553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19050"/>
              <a:ext cx="497651" cy="174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3397530" y="9874946"/>
            <a:ext cx="1388624" cy="433387"/>
            <a:chOff x="0" y="0"/>
            <a:chExt cx="497651" cy="15531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497651" cy="155316"/>
            </a:xfrm>
            <a:custGeom>
              <a:avLst/>
              <a:gdLst/>
              <a:ahLst/>
              <a:cxnLst/>
              <a:rect r="r" b="b" t="t" l="l"/>
              <a:pathLst>
                <a:path h="155316" w="497651">
                  <a:moveTo>
                    <a:pt x="0" y="0"/>
                  </a:moveTo>
                  <a:lnTo>
                    <a:pt x="497651" y="0"/>
                  </a:lnTo>
                  <a:lnTo>
                    <a:pt x="497651" y="155316"/>
                  </a:lnTo>
                  <a:lnTo>
                    <a:pt x="0" y="1553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497651" cy="174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6537344" y="5987195"/>
            <a:ext cx="813313" cy="520531"/>
            <a:chOff x="0" y="0"/>
            <a:chExt cx="1084417" cy="694042"/>
          </a:xfrm>
        </p:grpSpPr>
        <p:grpSp>
          <p:nvGrpSpPr>
            <p:cNvPr name="Group 47" id="47"/>
            <p:cNvGrpSpPr/>
            <p:nvPr/>
          </p:nvGrpSpPr>
          <p:grpSpPr>
            <a:xfrm rot="0">
              <a:off x="0" y="0"/>
              <a:ext cx="1084417" cy="694042"/>
              <a:chOff x="0" y="0"/>
              <a:chExt cx="262782" cy="168184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262782" cy="168184"/>
              </a:xfrm>
              <a:custGeom>
                <a:avLst/>
                <a:gdLst/>
                <a:ahLst/>
                <a:cxnLst/>
                <a:rect r="r" b="b" t="t" l="l"/>
                <a:pathLst>
                  <a:path h="168184" w="262782">
                    <a:moveTo>
                      <a:pt x="0" y="0"/>
                    </a:moveTo>
                    <a:lnTo>
                      <a:pt x="262782" y="0"/>
                    </a:lnTo>
                    <a:lnTo>
                      <a:pt x="262782" y="168184"/>
                    </a:lnTo>
                    <a:lnTo>
                      <a:pt x="0" y="16818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0" y="-38100"/>
                <a:ext cx="262782" cy="2062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58"/>
                  </a:lnSpc>
                </a:pPr>
              </a:p>
            </p:txBody>
          </p:sp>
        </p:grpSp>
        <p:sp>
          <p:nvSpPr>
            <p:cNvPr name="TextBox 50" id="50"/>
            <p:cNvSpPr txBox="true"/>
            <p:nvPr/>
          </p:nvSpPr>
          <p:spPr>
            <a:xfrm rot="0">
              <a:off x="12457" y="61433"/>
              <a:ext cx="1071960" cy="5762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16"/>
                </a:lnSpc>
              </a:pPr>
              <a:r>
                <a:rPr lang="en-US" sz="1297" spc="5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For</a:t>
              </a:r>
            </a:p>
            <a:p>
              <a:pPr algn="ctr">
                <a:lnSpc>
                  <a:spcPts val="1816"/>
                </a:lnSpc>
              </a:pPr>
              <a:r>
                <a:rPr lang="en-US" sz="1297" spc="5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Isolation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477706" y="5817208"/>
            <a:ext cx="791814" cy="793976"/>
            <a:chOff x="0" y="0"/>
            <a:chExt cx="1871465" cy="1876576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9525" y="9525"/>
              <a:ext cx="1859788" cy="1867662"/>
            </a:xfrm>
            <a:custGeom>
              <a:avLst/>
              <a:gdLst/>
              <a:ahLst/>
              <a:cxnLst/>
              <a:rect r="r" b="b" t="t" l="l"/>
              <a:pathLst>
                <a:path h="1867662" w="1859788">
                  <a:moveTo>
                    <a:pt x="0" y="311277"/>
                  </a:moveTo>
                  <a:cubicBezTo>
                    <a:pt x="0" y="139319"/>
                    <a:pt x="416306" y="0"/>
                    <a:pt x="929894" y="0"/>
                  </a:cubicBezTo>
                  <a:cubicBezTo>
                    <a:pt x="1443482" y="0"/>
                    <a:pt x="1859788" y="139319"/>
                    <a:pt x="1859788" y="311277"/>
                  </a:cubicBezTo>
                  <a:lnTo>
                    <a:pt x="1859788" y="1556385"/>
                  </a:lnTo>
                  <a:cubicBezTo>
                    <a:pt x="1859788" y="1728343"/>
                    <a:pt x="1443482" y="1867662"/>
                    <a:pt x="929894" y="1867662"/>
                  </a:cubicBezTo>
                  <a:cubicBezTo>
                    <a:pt x="416306" y="1867662"/>
                    <a:pt x="0" y="1728216"/>
                    <a:pt x="0" y="15563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9525" y="320802"/>
              <a:ext cx="1859788" cy="311277"/>
            </a:xfrm>
            <a:custGeom>
              <a:avLst/>
              <a:gdLst/>
              <a:ahLst/>
              <a:cxnLst/>
              <a:rect r="r" b="b" t="t" l="l"/>
              <a:pathLst>
                <a:path h="311277" w="1859788">
                  <a:moveTo>
                    <a:pt x="1859788" y="0"/>
                  </a:moveTo>
                  <a:cubicBezTo>
                    <a:pt x="1859788" y="171958"/>
                    <a:pt x="1443482" y="311277"/>
                    <a:pt x="929894" y="311277"/>
                  </a:cubicBezTo>
                  <a:cubicBezTo>
                    <a:pt x="416306" y="311277"/>
                    <a:pt x="0" y="171958"/>
                    <a:pt x="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9525" y="9525"/>
              <a:ext cx="1859788" cy="1867662"/>
            </a:xfrm>
            <a:custGeom>
              <a:avLst/>
              <a:gdLst/>
              <a:ahLst/>
              <a:cxnLst/>
              <a:rect r="r" b="b" t="t" l="l"/>
              <a:pathLst>
                <a:path h="1867662" w="1859788">
                  <a:moveTo>
                    <a:pt x="0" y="311277"/>
                  </a:moveTo>
                  <a:cubicBezTo>
                    <a:pt x="0" y="139319"/>
                    <a:pt x="416306" y="0"/>
                    <a:pt x="929894" y="0"/>
                  </a:cubicBezTo>
                  <a:cubicBezTo>
                    <a:pt x="1443482" y="0"/>
                    <a:pt x="1859788" y="139319"/>
                    <a:pt x="1859788" y="311277"/>
                  </a:cubicBezTo>
                  <a:lnTo>
                    <a:pt x="1859788" y="1556385"/>
                  </a:lnTo>
                  <a:cubicBezTo>
                    <a:pt x="1859788" y="1728343"/>
                    <a:pt x="1443482" y="1867662"/>
                    <a:pt x="929894" y="1867662"/>
                  </a:cubicBezTo>
                  <a:cubicBezTo>
                    <a:pt x="416306" y="1867662"/>
                    <a:pt x="0" y="1728216"/>
                    <a:pt x="0" y="15563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1878838" cy="1886712"/>
            </a:xfrm>
            <a:custGeom>
              <a:avLst/>
              <a:gdLst/>
              <a:ahLst/>
              <a:cxnLst/>
              <a:rect r="r" b="b" t="t" l="l"/>
              <a:pathLst>
                <a:path h="1886712" w="1878838">
                  <a:moveTo>
                    <a:pt x="0" y="320802"/>
                  </a:moveTo>
                  <a:lnTo>
                    <a:pt x="9525" y="320802"/>
                  </a:lnTo>
                  <a:lnTo>
                    <a:pt x="0" y="320802"/>
                  </a:lnTo>
                  <a:cubicBezTo>
                    <a:pt x="0" y="137541"/>
                    <a:pt x="430530" y="0"/>
                    <a:pt x="939419" y="0"/>
                  </a:cubicBezTo>
                  <a:cubicBezTo>
                    <a:pt x="1448308" y="0"/>
                    <a:pt x="1878838" y="137541"/>
                    <a:pt x="1878838" y="320802"/>
                  </a:cubicBezTo>
                  <a:lnTo>
                    <a:pt x="1869313" y="320802"/>
                  </a:lnTo>
                  <a:lnTo>
                    <a:pt x="1878838" y="320802"/>
                  </a:lnTo>
                  <a:lnTo>
                    <a:pt x="1878838" y="1565910"/>
                  </a:lnTo>
                  <a:lnTo>
                    <a:pt x="1869313" y="1565910"/>
                  </a:lnTo>
                  <a:lnTo>
                    <a:pt x="1878838" y="1565910"/>
                  </a:lnTo>
                  <a:cubicBezTo>
                    <a:pt x="1878838" y="1749171"/>
                    <a:pt x="1448308" y="1886712"/>
                    <a:pt x="939419" y="1886712"/>
                  </a:cubicBezTo>
                  <a:lnTo>
                    <a:pt x="939419" y="1877187"/>
                  </a:lnTo>
                  <a:lnTo>
                    <a:pt x="939419" y="1886712"/>
                  </a:lnTo>
                  <a:cubicBezTo>
                    <a:pt x="430530" y="1886712"/>
                    <a:pt x="0" y="1749171"/>
                    <a:pt x="0" y="1565910"/>
                  </a:cubicBezTo>
                  <a:lnTo>
                    <a:pt x="0" y="320802"/>
                  </a:lnTo>
                  <a:lnTo>
                    <a:pt x="9525" y="320802"/>
                  </a:lnTo>
                  <a:lnTo>
                    <a:pt x="0" y="320802"/>
                  </a:lnTo>
                  <a:moveTo>
                    <a:pt x="19050" y="320802"/>
                  </a:moveTo>
                  <a:lnTo>
                    <a:pt x="19050" y="1565910"/>
                  </a:lnTo>
                  <a:lnTo>
                    <a:pt x="9525" y="1565910"/>
                  </a:lnTo>
                  <a:lnTo>
                    <a:pt x="19050" y="1565910"/>
                  </a:lnTo>
                  <a:cubicBezTo>
                    <a:pt x="19050" y="1726438"/>
                    <a:pt x="421259" y="1867662"/>
                    <a:pt x="939419" y="1867662"/>
                  </a:cubicBezTo>
                  <a:cubicBezTo>
                    <a:pt x="1457579" y="1867662"/>
                    <a:pt x="1859788" y="1726438"/>
                    <a:pt x="1859788" y="1565910"/>
                  </a:cubicBezTo>
                  <a:lnTo>
                    <a:pt x="1859788" y="320802"/>
                  </a:lnTo>
                  <a:cubicBezTo>
                    <a:pt x="1859788" y="160274"/>
                    <a:pt x="1457579" y="19050"/>
                    <a:pt x="939419" y="19050"/>
                  </a:cubicBezTo>
                  <a:lnTo>
                    <a:pt x="939419" y="9525"/>
                  </a:lnTo>
                  <a:lnTo>
                    <a:pt x="939419" y="19050"/>
                  </a:lnTo>
                  <a:cubicBezTo>
                    <a:pt x="421259" y="19050"/>
                    <a:pt x="19050" y="160274"/>
                    <a:pt x="19050" y="320802"/>
                  </a:cubicBezTo>
                  <a:close/>
                </a:path>
              </a:pathLst>
            </a:custGeom>
            <a:solidFill>
              <a:srgbClr val="1F3E68"/>
            </a:solid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0" y="320802"/>
              <a:ext cx="1878838" cy="320802"/>
            </a:xfrm>
            <a:custGeom>
              <a:avLst/>
              <a:gdLst/>
              <a:ahLst/>
              <a:cxnLst/>
              <a:rect r="r" b="b" t="t" l="l"/>
              <a:pathLst>
                <a:path h="320802" w="1878838">
                  <a:moveTo>
                    <a:pt x="1878838" y="0"/>
                  </a:moveTo>
                  <a:cubicBezTo>
                    <a:pt x="1878838" y="183261"/>
                    <a:pt x="1448308" y="320802"/>
                    <a:pt x="939419" y="320802"/>
                  </a:cubicBezTo>
                  <a:lnTo>
                    <a:pt x="939419" y="311277"/>
                  </a:lnTo>
                  <a:lnTo>
                    <a:pt x="939419" y="320802"/>
                  </a:lnTo>
                  <a:cubicBezTo>
                    <a:pt x="430530" y="320802"/>
                    <a:pt x="0" y="183261"/>
                    <a:pt x="0" y="0"/>
                  </a:cubicBezTo>
                  <a:lnTo>
                    <a:pt x="19050" y="0"/>
                  </a:lnTo>
                  <a:cubicBezTo>
                    <a:pt x="19050" y="160528"/>
                    <a:pt x="421259" y="301752"/>
                    <a:pt x="939419" y="301752"/>
                  </a:cubicBezTo>
                  <a:cubicBezTo>
                    <a:pt x="1457579" y="301752"/>
                    <a:pt x="1859788" y="160528"/>
                    <a:pt x="1859788" y="0"/>
                  </a:cubicBezTo>
                  <a:close/>
                </a:path>
              </a:pathLst>
            </a:custGeom>
            <a:solidFill>
              <a:srgbClr val="1F3E68"/>
            </a:solid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878838" cy="1886712"/>
            </a:xfrm>
            <a:custGeom>
              <a:avLst/>
              <a:gdLst/>
              <a:ahLst/>
              <a:cxnLst/>
              <a:rect r="r" b="b" t="t" l="l"/>
              <a:pathLst>
                <a:path h="1886712" w="1878838">
                  <a:moveTo>
                    <a:pt x="0" y="320802"/>
                  </a:moveTo>
                  <a:lnTo>
                    <a:pt x="9525" y="320802"/>
                  </a:lnTo>
                  <a:lnTo>
                    <a:pt x="0" y="320802"/>
                  </a:lnTo>
                  <a:cubicBezTo>
                    <a:pt x="0" y="137541"/>
                    <a:pt x="430530" y="0"/>
                    <a:pt x="939419" y="0"/>
                  </a:cubicBezTo>
                  <a:cubicBezTo>
                    <a:pt x="1448308" y="0"/>
                    <a:pt x="1878838" y="137541"/>
                    <a:pt x="1878838" y="320802"/>
                  </a:cubicBezTo>
                  <a:lnTo>
                    <a:pt x="1869313" y="320802"/>
                  </a:lnTo>
                  <a:lnTo>
                    <a:pt x="1878838" y="320802"/>
                  </a:lnTo>
                  <a:lnTo>
                    <a:pt x="1878838" y="1565910"/>
                  </a:lnTo>
                  <a:lnTo>
                    <a:pt x="1869313" y="1565910"/>
                  </a:lnTo>
                  <a:lnTo>
                    <a:pt x="1878838" y="1565910"/>
                  </a:lnTo>
                  <a:cubicBezTo>
                    <a:pt x="1878838" y="1749171"/>
                    <a:pt x="1448308" y="1886712"/>
                    <a:pt x="939419" y="1886712"/>
                  </a:cubicBezTo>
                  <a:lnTo>
                    <a:pt x="939419" y="1877187"/>
                  </a:lnTo>
                  <a:lnTo>
                    <a:pt x="939419" y="1886712"/>
                  </a:lnTo>
                  <a:cubicBezTo>
                    <a:pt x="430530" y="1886712"/>
                    <a:pt x="0" y="1749171"/>
                    <a:pt x="0" y="1565910"/>
                  </a:cubicBezTo>
                  <a:lnTo>
                    <a:pt x="0" y="320802"/>
                  </a:lnTo>
                  <a:lnTo>
                    <a:pt x="9525" y="320802"/>
                  </a:lnTo>
                  <a:lnTo>
                    <a:pt x="0" y="320802"/>
                  </a:lnTo>
                  <a:moveTo>
                    <a:pt x="19050" y="320802"/>
                  </a:moveTo>
                  <a:lnTo>
                    <a:pt x="19050" y="1565910"/>
                  </a:lnTo>
                  <a:lnTo>
                    <a:pt x="9525" y="1565910"/>
                  </a:lnTo>
                  <a:lnTo>
                    <a:pt x="19050" y="1565910"/>
                  </a:lnTo>
                  <a:cubicBezTo>
                    <a:pt x="19050" y="1726438"/>
                    <a:pt x="421259" y="1867662"/>
                    <a:pt x="939419" y="1867662"/>
                  </a:cubicBezTo>
                  <a:cubicBezTo>
                    <a:pt x="1457579" y="1867662"/>
                    <a:pt x="1859788" y="1726438"/>
                    <a:pt x="1859788" y="1565910"/>
                  </a:cubicBezTo>
                  <a:lnTo>
                    <a:pt x="1859788" y="320802"/>
                  </a:lnTo>
                  <a:cubicBezTo>
                    <a:pt x="1859788" y="160274"/>
                    <a:pt x="1457579" y="19050"/>
                    <a:pt x="939419" y="19050"/>
                  </a:cubicBezTo>
                  <a:lnTo>
                    <a:pt x="939419" y="9525"/>
                  </a:lnTo>
                  <a:lnTo>
                    <a:pt x="939419" y="19050"/>
                  </a:lnTo>
                  <a:cubicBezTo>
                    <a:pt x="421259" y="19050"/>
                    <a:pt x="19050" y="160274"/>
                    <a:pt x="19050" y="320802"/>
                  </a:cubicBezTo>
                  <a:close/>
                </a:path>
              </a:pathLst>
            </a:custGeom>
            <a:solidFill>
              <a:srgbClr val="1F3E68"/>
            </a:solidFill>
          </p:spPr>
        </p:sp>
      </p:grpSp>
      <p:grpSp>
        <p:nvGrpSpPr>
          <p:cNvPr name="Group 58" id="58"/>
          <p:cNvGrpSpPr/>
          <p:nvPr/>
        </p:nvGrpSpPr>
        <p:grpSpPr>
          <a:xfrm rot="-5400000">
            <a:off x="807056" y="5637146"/>
            <a:ext cx="162554" cy="184003"/>
            <a:chOff x="0" y="0"/>
            <a:chExt cx="384198" cy="434893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9525" y="9525"/>
              <a:ext cx="375285" cy="423164"/>
            </a:xfrm>
            <a:custGeom>
              <a:avLst/>
              <a:gdLst/>
              <a:ahLst/>
              <a:cxnLst/>
              <a:rect r="r" b="b" t="t" l="l"/>
              <a:pathLst>
                <a:path h="423164" w="375285">
                  <a:moveTo>
                    <a:pt x="0" y="0"/>
                  </a:moveTo>
                  <a:lnTo>
                    <a:pt x="187579" y="0"/>
                  </a:lnTo>
                  <a:cubicBezTo>
                    <a:pt x="291211" y="0"/>
                    <a:pt x="375285" y="94742"/>
                    <a:pt x="375285" y="211582"/>
                  </a:cubicBezTo>
                  <a:cubicBezTo>
                    <a:pt x="375285" y="328422"/>
                    <a:pt x="291211" y="423164"/>
                    <a:pt x="187579" y="423164"/>
                  </a:cubicBezTo>
                  <a:lnTo>
                    <a:pt x="0" y="423164"/>
                  </a:lnTo>
                  <a:close/>
                </a:path>
              </a:pathLst>
            </a:custGeom>
            <a:solidFill>
              <a:srgbClr val="1F3E68"/>
            </a:solid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394208" cy="442214"/>
            </a:xfrm>
            <a:custGeom>
              <a:avLst/>
              <a:gdLst/>
              <a:ahLst/>
              <a:cxnLst/>
              <a:rect r="r" b="b" t="t" l="l"/>
              <a:pathLst>
                <a:path h="442214" w="394208">
                  <a:moveTo>
                    <a:pt x="9525" y="0"/>
                  </a:moveTo>
                  <a:lnTo>
                    <a:pt x="197104" y="0"/>
                  </a:lnTo>
                  <a:lnTo>
                    <a:pt x="197104" y="9525"/>
                  </a:lnTo>
                  <a:lnTo>
                    <a:pt x="197104" y="0"/>
                  </a:lnTo>
                  <a:lnTo>
                    <a:pt x="197104" y="9525"/>
                  </a:lnTo>
                  <a:lnTo>
                    <a:pt x="197104" y="0"/>
                  </a:lnTo>
                  <a:cubicBezTo>
                    <a:pt x="307086" y="0"/>
                    <a:pt x="394208" y="100076"/>
                    <a:pt x="394208" y="221107"/>
                  </a:cubicBezTo>
                  <a:cubicBezTo>
                    <a:pt x="394208" y="342138"/>
                    <a:pt x="307086" y="442214"/>
                    <a:pt x="197104" y="442214"/>
                  </a:cubicBezTo>
                  <a:lnTo>
                    <a:pt x="9525" y="442214"/>
                  </a:lnTo>
                  <a:cubicBezTo>
                    <a:pt x="4318" y="442214"/>
                    <a:pt x="0" y="437896"/>
                    <a:pt x="0" y="43268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432689"/>
                  </a:lnTo>
                  <a:lnTo>
                    <a:pt x="9525" y="432689"/>
                  </a:lnTo>
                  <a:lnTo>
                    <a:pt x="9525" y="423164"/>
                  </a:lnTo>
                  <a:lnTo>
                    <a:pt x="197104" y="423164"/>
                  </a:lnTo>
                  <a:lnTo>
                    <a:pt x="197104" y="432689"/>
                  </a:lnTo>
                  <a:lnTo>
                    <a:pt x="197104" y="423164"/>
                  </a:lnTo>
                  <a:cubicBezTo>
                    <a:pt x="294386" y="423164"/>
                    <a:pt x="375158" y="333756"/>
                    <a:pt x="375158" y="221107"/>
                  </a:cubicBezTo>
                  <a:lnTo>
                    <a:pt x="384683" y="221107"/>
                  </a:lnTo>
                  <a:lnTo>
                    <a:pt x="375158" y="221107"/>
                  </a:lnTo>
                  <a:cubicBezTo>
                    <a:pt x="375158" y="108458"/>
                    <a:pt x="294386" y="19050"/>
                    <a:pt x="197104" y="19050"/>
                  </a:cubicBezTo>
                  <a:lnTo>
                    <a:pt x="9525" y="19050"/>
                  </a:lnTo>
                  <a:close/>
                </a:path>
              </a:pathLst>
            </a:custGeom>
            <a:solidFill>
              <a:srgbClr val="1F3E68"/>
            </a:solidFill>
          </p:spPr>
        </p:sp>
      </p:grpSp>
      <p:grpSp>
        <p:nvGrpSpPr>
          <p:cNvPr name="Group 61" id="61"/>
          <p:cNvGrpSpPr/>
          <p:nvPr/>
        </p:nvGrpSpPr>
        <p:grpSpPr>
          <a:xfrm rot="5400000">
            <a:off x="194433" y="5733189"/>
            <a:ext cx="801490" cy="315931"/>
            <a:chOff x="0" y="0"/>
            <a:chExt cx="1894335" cy="746708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9525" y="9525"/>
              <a:ext cx="1885315" cy="734949"/>
            </a:xfrm>
            <a:custGeom>
              <a:avLst/>
              <a:gdLst/>
              <a:ahLst/>
              <a:cxnLst/>
              <a:rect r="r" b="b" t="t" l="l"/>
              <a:pathLst>
                <a:path h="734949" w="1885315">
                  <a:moveTo>
                    <a:pt x="0" y="734949"/>
                  </a:moveTo>
                  <a:lnTo>
                    <a:pt x="0" y="457962"/>
                  </a:lnTo>
                  <a:cubicBezTo>
                    <a:pt x="0" y="280416"/>
                    <a:pt x="145542" y="136398"/>
                    <a:pt x="325120" y="136398"/>
                  </a:cubicBezTo>
                  <a:lnTo>
                    <a:pt x="1699514" y="136398"/>
                  </a:lnTo>
                  <a:lnTo>
                    <a:pt x="1699514" y="0"/>
                  </a:lnTo>
                  <a:lnTo>
                    <a:pt x="1885315" y="183769"/>
                  </a:lnTo>
                  <a:lnTo>
                    <a:pt x="1699514" y="367538"/>
                  </a:lnTo>
                  <a:lnTo>
                    <a:pt x="1699514" y="231140"/>
                  </a:lnTo>
                  <a:lnTo>
                    <a:pt x="325120" y="231140"/>
                  </a:lnTo>
                  <a:cubicBezTo>
                    <a:pt x="198374" y="231140"/>
                    <a:pt x="95758" y="332740"/>
                    <a:pt x="95758" y="458089"/>
                  </a:cubicBezTo>
                  <a:lnTo>
                    <a:pt x="95758" y="734949"/>
                  </a:lnTo>
                  <a:close/>
                </a:path>
              </a:pathLst>
            </a:custGeom>
            <a:solidFill>
              <a:srgbClr val="95B3D7"/>
            </a:solidFill>
          </p:spPr>
        </p:sp>
        <p:sp>
          <p:nvSpPr>
            <p:cNvPr name="Freeform 63" id="63"/>
            <p:cNvSpPr/>
            <p:nvPr/>
          </p:nvSpPr>
          <p:spPr>
            <a:xfrm flipH="false" flipV="false" rot="0">
              <a:off x="0" y="-635"/>
              <a:ext cx="1904365" cy="754634"/>
            </a:xfrm>
            <a:custGeom>
              <a:avLst/>
              <a:gdLst/>
              <a:ahLst/>
              <a:cxnLst/>
              <a:rect r="r" b="b" t="t" l="l"/>
              <a:pathLst>
                <a:path h="754634" w="1904365">
                  <a:moveTo>
                    <a:pt x="0" y="745109"/>
                  </a:moveTo>
                  <a:lnTo>
                    <a:pt x="0" y="468122"/>
                  </a:lnTo>
                  <a:lnTo>
                    <a:pt x="9525" y="468122"/>
                  </a:lnTo>
                  <a:lnTo>
                    <a:pt x="0" y="468122"/>
                  </a:lnTo>
                  <a:cubicBezTo>
                    <a:pt x="0" y="285242"/>
                    <a:pt x="149987" y="137033"/>
                    <a:pt x="334645" y="137033"/>
                  </a:cubicBezTo>
                  <a:lnTo>
                    <a:pt x="1709039" y="137033"/>
                  </a:lnTo>
                  <a:lnTo>
                    <a:pt x="1709039" y="146558"/>
                  </a:lnTo>
                  <a:lnTo>
                    <a:pt x="1699514" y="146558"/>
                  </a:lnTo>
                  <a:lnTo>
                    <a:pt x="1699514" y="10160"/>
                  </a:lnTo>
                  <a:cubicBezTo>
                    <a:pt x="1699514" y="6350"/>
                    <a:pt x="1701800" y="2794"/>
                    <a:pt x="1705356" y="1397"/>
                  </a:cubicBezTo>
                  <a:cubicBezTo>
                    <a:pt x="1708912" y="0"/>
                    <a:pt x="1712976" y="762"/>
                    <a:pt x="1715770" y="3429"/>
                  </a:cubicBezTo>
                  <a:lnTo>
                    <a:pt x="1901571" y="187198"/>
                  </a:lnTo>
                  <a:cubicBezTo>
                    <a:pt x="1903349" y="188976"/>
                    <a:pt x="1904365" y="191389"/>
                    <a:pt x="1904365" y="193929"/>
                  </a:cubicBezTo>
                  <a:cubicBezTo>
                    <a:pt x="1904365" y="196469"/>
                    <a:pt x="1903349" y="198882"/>
                    <a:pt x="1901571" y="200660"/>
                  </a:cubicBezTo>
                  <a:lnTo>
                    <a:pt x="1715770" y="384429"/>
                  </a:lnTo>
                  <a:cubicBezTo>
                    <a:pt x="1712976" y="387096"/>
                    <a:pt x="1708912" y="387985"/>
                    <a:pt x="1705356" y="386461"/>
                  </a:cubicBezTo>
                  <a:cubicBezTo>
                    <a:pt x="1701800" y="384937"/>
                    <a:pt x="1699514" y="381508"/>
                    <a:pt x="1699514" y="377698"/>
                  </a:cubicBezTo>
                  <a:lnTo>
                    <a:pt x="1699514" y="241300"/>
                  </a:lnTo>
                  <a:lnTo>
                    <a:pt x="1709039" y="241300"/>
                  </a:lnTo>
                  <a:lnTo>
                    <a:pt x="1709039" y="250825"/>
                  </a:lnTo>
                  <a:lnTo>
                    <a:pt x="334645" y="250825"/>
                  </a:lnTo>
                  <a:lnTo>
                    <a:pt x="334645" y="241300"/>
                  </a:lnTo>
                  <a:lnTo>
                    <a:pt x="334645" y="231775"/>
                  </a:lnTo>
                  <a:lnTo>
                    <a:pt x="334645" y="241300"/>
                  </a:lnTo>
                  <a:lnTo>
                    <a:pt x="334645" y="250825"/>
                  </a:lnTo>
                  <a:cubicBezTo>
                    <a:pt x="213106" y="250825"/>
                    <a:pt x="114808" y="348234"/>
                    <a:pt x="114808" y="468249"/>
                  </a:cubicBezTo>
                  <a:lnTo>
                    <a:pt x="114808" y="745109"/>
                  </a:lnTo>
                  <a:cubicBezTo>
                    <a:pt x="114808" y="750316"/>
                    <a:pt x="110490" y="754634"/>
                    <a:pt x="105283" y="754634"/>
                  </a:cubicBezTo>
                  <a:lnTo>
                    <a:pt x="9525" y="754634"/>
                  </a:lnTo>
                  <a:cubicBezTo>
                    <a:pt x="4318" y="754634"/>
                    <a:pt x="0" y="750316"/>
                    <a:pt x="0" y="745109"/>
                  </a:cubicBezTo>
                  <a:moveTo>
                    <a:pt x="19050" y="745109"/>
                  </a:moveTo>
                  <a:lnTo>
                    <a:pt x="9525" y="745109"/>
                  </a:lnTo>
                  <a:lnTo>
                    <a:pt x="9525" y="735584"/>
                  </a:lnTo>
                  <a:lnTo>
                    <a:pt x="105283" y="735584"/>
                  </a:lnTo>
                  <a:lnTo>
                    <a:pt x="105283" y="745109"/>
                  </a:lnTo>
                  <a:lnTo>
                    <a:pt x="95758" y="745109"/>
                  </a:lnTo>
                  <a:lnTo>
                    <a:pt x="95758" y="468122"/>
                  </a:lnTo>
                  <a:lnTo>
                    <a:pt x="105283" y="468122"/>
                  </a:lnTo>
                  <a:lnTo>
                    <a:pt x="95758" y="468122"/>
                  </a:lnTo>
                  <a:cubicBezTo>
                    <a:pt x="95758" y="337439"/>
                    <a:pt x="202819" y="231648"/>
                    <a:pt x="334645" y="231648"/>
                  </a:cubicBezTo>
                  <a:cubicBezTo>
                    <a:pt x="339852" y="231648"/>
                    <a:pt x="344170" y="235966"/>
                    <a:pt x="344170" y="241173"/>
                  </a:cubicBezTo>
                  <a:cubicBezTo>
                    <a:pt x="344170" y="246380"/>
                    <a:pt x="339852" y="250698"/>
                    <a:pt x="334645" y="250698"/>
                  </a:cubicBezTo>
                  <a:cubicBezTo>
                    <a:pt x="329438" y="250698"/>
                    <a:pt x="325120" y="246380"/>
                    <a:pt x="325120" y="241173"/>
                  </a:cubicBezTo>
                  <a:cubicBezTo>
                    <a:pt x="325120" y="235966"/>
                    <a:pt x="329438" y="231648"/>
                    <a:pt x="334645" y="231648"/>
                  </a:cubicBezTo>
                  <a:lnTo>
                    <a:pt x="1709039" y="231648"/>
                  </a:lnTo>
                  <a:cubicBezTo>
                    <a:pt x="1714246" y="231648"/>
                    <a:pt x="1718564" y="235966"/>
                    <a:pt x="1718564" y="241173"/>
                  </a:cubicBezTo>
                  <a:lnTo>
                    <a:pt x="1718564" y="377698"/>
                  </a:lnTo>
                  <a:lnTo>
                    <a:pt x="1709039" y="377698"/>
                  </a:lnTo>
                  <a:lnTo>
                    <a:pt x="1702308" y="370967"/>
                  </a:lnTo>
                  <a:lnTo>
                    <a:pt x="1888109" y="187198"/>
                  </a:lnTo>
                  <a:lnTo>
                    <a:pt x="1894840" y="193929"/>
                  </a:lnTo>
                  <a:lnTo>
                    <a:pt x="1888109" y="200660"/>
                  </a:lnTo>
                  <a:lnTo>
                    <a:pt x="1702435" y="16891"/>
                  </a:lnTo>
                  <a:lnTo>
                    <a:pt x="1709166" y="10160"/>
                  </a:lnTo>
                  <a:lnTo>
                    <a:pt x="1718691" y="10160"/>
                  </a:lnTo>
                  <a:lnTo>
                    <a:pt x="1718691" y="146558"/>
                  </a:lnTo>
                  <a:cubicBezTo>
                    <a:pt x="1718691" y="149098"/>
                    <a:pt x="1717675" y="151511"/>
                    <a:pt x="1715897" y="153289"/>
                  </a:cubicBezTo>
                  <a:cubicBezTo>
                    <a:pt x="1714119" y="155067"/>
                    <a:pt x="1711706" y="156083"/>
                    <a:pt x="1709166" y="156083"/>
                  </a:cubicBezTo>
                  <a:lnTo>
                    <a:pt x="334645" y="156083"/>
                  </a:lnTo>
                  <a:lnTo>
                    <a:pt x="334645" y="146558"/>
                  </a:lnTo>
                  <a:lnTo>
                    <a:pt x="334645" y="156083"/>
                  </a:lnTo>
                  <a:cubicBezTo>
                    <a:pt x="160274" y="156083"/>
                    <a:pt x="19050" y="295910"/>
                    <a:pt x="19050" y="468122"/>
                  </a:cubicBezTo>
                  <a:lnTo>
                    <a:pt x="19050" y="745109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1081678" y="5647870"/>
            <a:ext cx="201782" cy="291902"/>
            <a:chOff x="0" y="0"/>
            <a:chExt cx="476914" cy="689916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9525" y="9525"/>
              <a:ext cx="465201" cy="680974"/>
            </a:xfrm>
            <a:custGeom>
              <a:avLst/>
              <a:gdLst/>
              <a:ahLst/>
              <a:cxnLst/>
              <a:rect r="r" b="b" t="t" l="l"/>
              <a:pathLst>
                <a:path h="680974" w="465201">
                  <a:moveTo>
                    <a:pt x="0" y="680974"/>
                  </a:moveTo>
                  <a:lnTo>
                    <a:pt x="0" y="264795"/>
                  </a:lnTo>
                  <a:cubicBezTo>
                    <a:pt x="0" y="151003"/>
                    <a:pt x="91059" y="58801"/>
                    <a:pt x="203581" y="58801"/>
                  </a:cubicBezTo>
                  <a:lnTo>
                    <a:pt x="348869" y="58801"/>
                  </a:lnTo>
                  <a:lnTo>
                    <a:pt x="348869" y="0"/>
                  </a:lnTo>
                  <a:lnTo>
                    <a:pt x="465201" y="117729"/>
                  </a:lnTo>
                  <a:lnTo>
                    <a:pt x="348869" y="235458"/>
                  </a:lnTo>
                  <a:lnTo>
                    <a:pt x="348869" y="176530"/>
                  </a:lnTo>
                  <a:lnTo>
                    <a:pt x="203581" y="176530"/>
                  </a:lnTo>
                  <a:cubicBezTo>
                    <a:pt x="155448" y="176530"/>
                    <a:pt x="116332" y="216027"/>
                    <a:pt x="116332" y="264795"/>
                  </a:cubicBezTo>
                  <a:lnTo>
                    <a:pt x="116332" y="680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6" id="66"/>
            <p:cNvSpPr/>
            <p:nvPr/>
          </p:nvSpPr>
          <p:spPr>
            <a:xfrm flipH="false" flipV="false" rot="0">
              <a:off x="0" y="-635"/>
              <a:ext cx="485267" cy="700659"/>
            </a:xfrm>
            <a:custGeom>
              <a:avLst/>
              <a:gdLst/>
              <a:ahLst/>
              <a:cxnLst/>
              <a:rect r="r" b="b" t="t" l="l"/>
              <a:pathLst>
                <a:path h="700659" w="485267">
                  <a:moveTo>
                    <a:pt x="0" y="691134"/>
                  </a:moveTo>
                  <a:lnTo>
                    <a:pt x="0" y="274955"/>
                  </a:lnTo>
                  <a:lnTo>
                    <a:pt x="9525" y="274955"/>
                  </a:lnTo>
                  <a:lnTo>
                    <a:pt x="0" y="274955"/>
                  </a:lnTo>
                  <a:cubicBezTo>
                    <a:pt x="0" y="156083"/>
                    <a:pt x="95250" y="59436"/>
                    <a:pt x="213106" y="59436"/>
                  </a:cubicBezTo>
                  <a:lnTo>
                    <a:pt x="358394" y="59436"/>
                  </a:lnTo>
                  <a:lnTo>
                    <a:pt x="358394" y="68961"/>
                  </a:lnTo>
                  <a:lnTo>
                    <a:pt x="348869" y="68961"/>
                  </a:lnTo>
                  <a:lnTo>
                    <a:pt x="348869" y="10160"/>
                  </a:lnTo>
                  <a:cubicBezTo>
                    <a:pt x="348869" y="6350"/>
                    <a:pt x="351155" y="2794"/>
                    <a:pt x="354838" y="1397"/>
                  </a:cubicBezTo>
                  <a:cubicBezTo>
                    <a:pt x="358521" y="0"/>
                    <a:pt x="362458" y="762"/>
                    <a:pt x="365252" y="3556"/>
                  </a:cubicBezTo>
                  <a:lnTo>
                    <a:pt x="481584" y="121285"/>
                  </a:lnTo>
                  <a:cubicBezTo>
                    <a:pt x="485267" y="124968"/>
                    <a:pt x="485267" y="130937"/>
                    <a:pt x="481584" y="134620"/>
                  </a:cubicBezTo>
                  <a:lnTo>
                    <a:pt x="365252" y="252349"/>
                  </a:lnTo>
                  <a:cubicBezTo>
                    <a:pt x="362585" y="255143"/>
                    <a:pt x="358394" y="255905"/>
                    <a:pt x="354838" y="254508"/>
                  </a:cubicBezTo>
                  <a:cubicBezTo>
                    <a:pt x="351282" y="253111"/>
                    <a:pt x="348869" y="249555"/>
                    <a:pt x="348869" y="245745"/>
                  </a:cubicBezTo>
                  <a:lnTo>
                    <a:pt x="348869" y="186690"/>
                  </a:lnTo>
                  <a:lnTo>
                    <a:pt x="358394" y="186690"/>
                  </a:lnTo>
                  <a:lnTo>
                    <a:pt x="358394" y="196215"/>
                  </a:lnTo>
                  <a:lnTo>
                    <a:pt x="213106" y="196215"/>
                  </a:lnTo>
                  <a:lnTo>
                    <a:pt x="213106" y="186690"/>
                  </a:lnTo>
                  <a:lnTo>
                    <a:pt x="213106" y="196215"/>
                  </a:lnTo>
                  <a:cubicBezTo>
                    <a:pt x="170307" y="196215"/>
                    <a:pt x="135382" y="231394"/>
                    <a:pt x="135382" y="274955"/>
                  </a:cubicBezTo>
                  <a:lnTo>
                    <a:pt x="135382" y="691134"/>
                  </a:lnTo>
                  <a:cubicBezTo>
                    <a:pt x="135382" y="696341"/>
                    <a:pt x="131064" y="700659"/>
                    <a:pt x="125857" y="700659"/>
                  </a:cubicBezTo>
                  <a:lnTo>
                    <a:pt x="9525" y="700659"/>
                  </a:lnTo>
                  <a:cubicBezTo>
                    <a:pt x="4318" y="700659"/>
                    <a:pt x="0" y="696341"/>
                    <a:pt x="0" y="691134"/>
                  </a:cubicBezTo>
                  <a:moveTo>
                    <a:pt x="19050" y="691134"/>
                  </a:moveTo>
                  <a:lnTo>
                    <a:pt x="9525" y="691134"/>
                  </a:lnTo>
                  <a:lnTo>
                    <a:pt x="9525" y="681609"/>
                  </a:lnTo>
                  <a:lnTo>
                    <a:pt x="125857" y="681609"/>
                  </a:lnTo>
                  <a:lnTo>
                    <a:pt x="125857" y="691134"/>
                  </a:lnTo>
                  <a:lnTo>
                    <a:pt x="116332" y="691134"/>
                  </a:lnTo>
                  <a:lnTo>
                    <a:pt x="116332" y="274955"/>
                  </a:lnTo>
                  <a:lnTo>
                    <a:pt x="125857" y="274955"/>
                  </a:lnTo>
                  <a:lnTo>
                    <a:pt x="116332" y="274955"/>
                  </a:lnTo>
                  <a:cubicBezTo>
                    <a:pt x="116332" y="221107"/>
                    <a:pt x="159512" y="177165"/>
                    <a:pt x="213106" y="177165"/>
                  </a:cubicBezTo>
                  <a:lnTo>
                    <a:pt x="358394" y="177165"/>
                  </a:lnTo>
                  <a:cubicBezTo>
                    <a:pt x="363601" y="177165"/>
                    <a:pt x="367919" y="181483"/>
                    <a:pt x="367919" y="186690"/>
                  </a:cubicBezTo>
                  <a:lnTo>
                    <a:pt x="367919" y="245491"/>
                  </a:lnTo>
                  <a:lnTo>
                    <a:pt x="358394" y="245491"/>
                  </a:lnTo>
                  <a:lnTo>
                    <a:pt x="351663" y="238760"/>
                  </a:lnTo>
                  <a:lnTo>
                    <a:pt x="467995" y="121031"/>
                  </a:lnTo>
                  <a:lnTo>
                    <a:pt x="474726" y="127762"/>
                  </a:lnTo>
                  <a:lnTo>
                    <a:pt x="467995" y="134493"/>
                  </a:lnTo>
                  <a:lnTo>
                    <a:pt x="351663" y="16764"/>
                  </a:lnTo>
                  <a:lnTo>
                    <a:pt x="358394" y="10033"/>
                  </a:lnTo>
                  <a:lnTo>
                    <a:pt x="367919" y="10033"/>
                  </a:lnTo>
                  <a:lnTo>
                    <a:pt x="367919" y="68961"/>
                  </a:lnTo>
                  <a:cubicBezTo>
                    <a:pt x="367919" y="74168"/>
                    <a:pt x="363601" y="78486"/>
                    <a:pt x="358394" y="78486"/>
                  </a:cubicBezTo>
                  <a:lnTo>
                    <a:pt x="213106" y="78486"/>
                  </a:lnTo>
                  <a:lnTo>
                    <a:pt x="213106" y="68961"/>
                  </a:lnTo>
                  <a:lnTo>
                    <a:pt x="213106" y="78486"/>
                  </a:lnTo>
                  <a:cubicBezTo>
                    <a:pt x="106045" y="78486"/>
                    <a:pt x="19050" y="166370"/>
                    <a:pt x="19050" y="274955"/>
                  </a:cubicBezTo>
                  <a:lnTo>
                    <a:pt x="19050" y="691134"/>
                  </a:lnTo>
                  <a:close/>
                </a:path>
              </a:pathLst>
            </a:custGeom>
            <a:solidFill>
              <a:srgbClr val="1F3E68"/>
            </a:solidFill>
          </p:spPr>
        </p:sp>
      </p:grpSp>
      <p:grpSp>
        <p:nvGrpSpPr>
          <p:cNvPr name="Group 67" id="67"/>
          <p:cNvGrpSpPr/>
          <p:nvPr/>
        </p:nvGrpSpPr>
        <p:grpSpPr>
          <a:xfrm rot="5400000">
            <a:off x="152782" y="5790876"/>
            <a:ext cx="1014442" cy="315931"/>
            <a:chOff x="0" y="0"/>
            <a:chExt cx="2397650" cy="746708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9525" y="9525"/>
              <a:ext cx="2388616" cy="734949"/>
            </a:xfrm>
            <a:custGeom>
              <a:avLst/>
              <a:gdLst/>
              <a:ahLst/>
              <a:cxnLst/>
              <a:rect r="r" b="b" t="t" l="l"/>
              <a:pathLst>
                <a:path h="734949" w="2388616">
                  <a:moveTo>
                    <a:pt x="0" y="734949"/>
                  </a:moveTo>
                  <a:lnTo>
                    <a:pt x="0" y="457962"/>
                  </a:lnTo>
                  <a:cubicBezTo>
                    <a:pt x="0" y="280416"/>
                    <a:pt x="145669" y="136398"/>
                    <a:pt x="325501" y="136398"/>
                  </a:cubicBezTo>
                  <a:lnTo>
                    <a:pt x="2202688" y="136398"/>
                  </a:lnTo>
                  <a:lnTo>
                    <a:pt x="2202688" y="0"/>
                  </a:lnTo>
                  <a:lnTo>
                    <a:pt x="2388616" y="183769"/>
                  </a:lnTo>
                  <a:lnTo>
                    <a:pt x="2202688" y="367538"/>
                  </a:lnTo>
                  <a:lnTo>
                    <a:pt x="2202688" y="231140"/>
                  </a:lnTo>
                  <a:lnTo>
                    <a:pt x="325501" y="231140"/>
                  </a:lnTo>
                  <a:cubicBezTo>
                    <a:pt x="198628" y="231140"/>
                    <a:pt x="95885" y="332740"/>
                    <a:pt x="95885" y="458089"/>
                  </a:cubicBezTo>
                  <a:lnTo>
                    <a:pt x="95885" y="734949"/>
                  </a:lnTo>
                  <a:close/>
                </a:path>
              </a:pathLst>
            </a:custGeom>
            <a:solidFill>
              <a:srgbClr val="95B3D7"/>
            </a:solidFill>
          </p:spPr>
        </p:sp>
        <p:sp>
          <p:nvSpPr>
            <p:cNvPr name="Freeform 69" id="69"/>
            <p:cNvSpPr/>
            <p:nvPr/>
          </p:nvSpPr>
          <p:spPr>
            <a:xfrm flipH="false" flipV="false" rot="0">
              <a:off x="0" y="-635"/>
              <a:ext cx="2407666" cy="754634"/>
            </a:xfrm>
            <a:custGeom>
              <a:avLst/>
              <a:gdLst/>
              <a:ahLst/>
              <a:cxnLst/>
              <a:rect r="r" b="b" t="t" l="l"/>
              <a:pathLst>
                <a:path h="754634" w="2407666">
                  <a:moveTo>
                    <a:pt x="0" y="745109"/>
                  </a:moveTo>
                  <a:lnTo>
                    <a:pt x="0" y="468122"/>
                  </a:lnTo>
                  <a:lnTo>
                    <a:pt x="9525" y="468122"/>
                  </a:lnTo>
                  <a:lnTo>
                    <a:pt x="0" y="468122"/>
                  </a:lnTo>
                  <a:cubicBezTo>
                    <a:pt x="0" y="285115"/>
                    <a:pt x="150114" y="137033"/>
                    <a:pt x="335026" y="137033"/>
                  </a:cubicBezTo>
                  <a:lnTo>
                    <a:pt x="2212213" y="137033"/>
                  </a:lnTo>
                  <a:lnTo>
                    <a:pt x="2212213" y="146558"/>
                  </a:lnTo>
                  <a:lnTo>
                    <a:pt x="2202688" y="146558"/>
                  </a:lnTo>
                  <a:lnTo>
                    <a:pt x="2202688" y="10160"/>
                  </a:lnTo>
                  <a:cubicBezTo>
                    <a:pt x="2202688" y="6350"/>
                    <a:pt x="2204974" y="2794"/>
                    <a:pt x="2208530" y="1397"/>
                  </a:cubicBezTo>
                  <a:cubicBezTo>
                    <a:pt x="2212086" y="0"/>
                    <a:pt x="2216150" y="762"/>
                    <a:pt x="2218944" y="3429"/>
                  </a:cubicBezTo>
                  <a:lnTo>
                    <a:pt x="2404872" y="187198"/>
                  </a:lnTo>
                  <a:cubicBezTo>
                    <a:pt x="2406650" y="188976"/>
                    <a:pt x="2407666" y="191389"/>
                    <a:pt x="2407666" y="193929"/>
                  </a:cubicBezTo>
                  <a:cubicBezTo>
                    <a:pt x="2407666" y="196469"/>
                    <a:pt x="2406650" y="198882"/>
                    <a:pt x="2404872" y="200660"/>
                  </a:cubicBezTo>
                  <a:lnTo>
                    <a:pt x="2218944" y="384429"/>
                  </a:lnTo>
                  <a:cubicBezTo>
                    <a:pt x="2216150" y="387096"/>
                    <a:pt x="2212086" y="387985"/>
                    <a:pt x="2208530" y="386461"/>
                  </a:cubicBezTo>
                  <a:cubicBezTo>
                    <a:pt x="2204974" y="384937"/>
                    <a:pt x="2202688" y="381508"/>
                    <a:pt x="2202688" y="377698"/>
                  </a:cubicBezTo>
                  <a:lnTo>
                    <a:pt x="2202688" y="241300"/>
                  </a:lnTo>
                  <a:lnTo>
                    <a:pt x="2212213" y="241300"/>
                  </a:lnTo>
                  <a:lnTo>
                    <a:pt x="2212213" y="250825"/>
                  </a:lnTo>
                  <a:lnTo>
                    <a:pt x="335026" y="250825"/>
                  </a:lnTo>
                  <a:lnTo>
                    <a:pt x="335026" y="241300"/>
                  </a:lnTo>
                  <a:lnTo>
                    <a:pt x="335026" y="231775"/>
                  </a:lnTo>
                  <a:lnTo>
                    <a:pt x="335026" y="241300"/>
                  </a:lnTo>
                  <a:lnTo>
                    <a:pt x="335026" y="250825"/>
                  </a:lnTo>
                  <a:cubicBezTo>
                    <a:pt x="213360" y="250825"/>
                    <a:pt x="114935" y="348234"/>
                    <a:pt x="114935" y="468249"/>
                  </a:cubicBezTo>
                  <a:lnTo>
                    <a:pt x="114935" y="745109"/>
                  </a:lnTo>
                  <a:cubicBezTo>
                    <a:pt x="114935" y="750316"/>
                    <a:pt x="110617" y="754634"/>
                    <a:pt x="105410" y="754634"/>
                  </a:cubicBezTo>
                  <a:lnTo>
                    <a:pt x="9525" y="754634"/>
                  </a:lnTo>
                  <a:cubicBezTo>
                    <a:pt x="4318" y="754634"/>
                    <a:pt x="0" y="750316"/>
                    <a:pt x="0" y="745109"/>
                  </a:cubicBezTo>
                  <a:moveTo>
                    <a:pt x="19050" y="745109"/>
                  </a:moveTo>
                  <a:lnTo>
                    <a:pt x="9525" y="745109"/>
                  </a:lnTo>
                  <a:lnTo>
                    <a:pt x="9525" y="735584"/>
                  </a:lnTo>
                  <a:lnTo>
                    <a:pt x="105283" y="735584"/>
                  </a:lnTo>
                  <a:lnTo>
                    <a:pt x="105283" y="745109"/>
                  </a:lnTo>
                  <a:lnTo>
                    <a:pt x="95758" y="745109"/>
                  </a:lnTo>
                  <a:lnTo>
                    <a:pt x="95758" y="468122"/>
                  </a:lnTo>
                  <a:lnTo>
                    <a:pt x="105283" y="468122"/>
                  </a:lnTo>
                  <a:lnTo>
                    <a:pt x="95758" y="468122"/>
                  </a:lnTo>
                  <a:cubicBezTo>
                    <a:pt x="95758" y="337439"/>
                    <a:pt x="202946" y="231648"/>
                    <a:pt x="334899" y="231648"/>
                  </a:cubicBezTo>
                  <a:cubicBezTo>
                    <a:pt x="340106" y="231648"/>
                    <a:pt x="344424" y="235966"/>
                    <a:pt x="344424" y="241173"/>
                  </a:cubicBezTo>
                  <a:cubicBezTo>
                    <a:pt x="344424" y="246380"/>
                    <a:pt x="340106" y="250698"/>
                    <a:pt x="334899" y="250698"/>
                  </a:cubicBezTo>
                  <a:cubicBezTo>
                    <a:pt x="329692" y="250698"/>
                    <a:pt x="325374" y="246380"/>
                    <a:pt x="325374" y="241173"/>
                  </a:cubicBezTo>
                  <a:cubicBezTo>
                    <a:pt x="325374" y="235966"/>
                    <a:pt x="329692" y="231648"/>
                    <a:pt x="334899" y="231648"/>
                  </a:cubicBezTo>
                  <a:lnTo>
                    <a:pt x="2212213" y="231648"/>
                  </a:lnTo>
                  <a:cubicBezTo>
                    <a:pt x="2217420" y="231648"/>
                    <a:pt x="2221738" y="235966"/>
                    <a:pt x="2221738" y="241173"/>
                  </a:cubicBezTo>
                  <a:lnTo>
                    <a:pt x="2221738" y="377698"/>
                  </a:lnTo>
                  <a:lnTo>
                    <a:pt x="2212213" y="377698"/>
                  </a:lnTo>
                  <a:lnTo>
                    <a:pt x="2205482" y="370967"/>
                  </a:lnTo>
                  <a:lnTo>
                    <a:pt x="2391410" y="187198"/>
                  </a:lnTo>
                  <a:lnTo>
                    <a:pt x="2398141" y="193929"/>
                  </a:lnTo>
                  <a:lnTo>
                    <a:pt x="2391410" y="200660"/>
                  </a:lnTo>
                  <a:lnTo>
                    <a:pt x="2205482" y="16891"/>
                  </a:lnTo>
                  <a:lnTo>
                    <a:pt x="2212213" y="10160"/>
                  </a:lnTo>
                  <a:lnTo>
                    <a:pt x="2221738" y="10160"/>
                  </a:lnTo>
                  <a:lnTo>
                    <a:pt x="2221738" y="146558"/>
                  </a:lnTo>
                  <a:cubicBezTo>
                    <a:pt x="2221738" y="149098"/>
                    <a:pt x="2220722" y="151511"/>
                    <a:pt x="2218944" y="153289"/>
                  </a:cubicBezTo>
                  <a:cubicBezTo>
                    <a:pt x="2217166" y="155067"/>
                    <a:pt x="2214753" y="156083"/>
                    <a:pt x="2212213" y="156083"/>
                  </a:cubicBezTo>
                  <a:lnTo>
                    <a:pt x="335026" y="156083"/>
                  </a:lnTo>
                  <a:lnTo>
                    <a:pt x="335026" y="146558"/>
                  </a:lnTo>
                  <a:lnTo>
                    <a:pt x="335026" y="156083"/>
                  </a:lnTo>
                  <a:cubicBezTo>
                    <a:pt x="160401" y="156083"/>
                    <a:pt x="19050" y="295910"/>
                    <a:pt x="19050" y="468122"/>
                  </a:cubicBezTo>
                  <a:lnTo>
                    <a:pt x="19050" y="745109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503441" y="6209418"/>
            <a:ext cx="213778" cy="273367"/>
            <a:chOff x="0" y="0"/>
            <a:chExt cx="505267" cy="646107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505206" cy="646049"/>
            </a:xfrm>
            <a:custGeom>
              <a:avLst/>
              <a:gdLst/>
              <a:ahLst/>
              <a:cxnLst/>
              <a:rect r="r" b="b" t="t" l="l"/>
              <a:pathLst>
                <a:path h="646049" w="505206">
                  <a:moveTo>
                    <a:pt x="0" y="0"/>
                  </a:moveTo>
                  <a:lnTo>
                    <a:pt x="505206" y="0"/>
                  </a:lnTo>
                  <a:lnTo>
                    <a:pt x="505206" y="646049"/>
                  </a:lnTo>
                  <a:lnTo>
                    <a:pt x="0" y="64604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617879" y="6248118"/>
            <a:ext cx="466278" cy="259609"/>
            <a:chOff x="0" y="0"/>
            <a:chExt cx="1102055" cy="61359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1102106" cy="613537"/>
            </a:xfrm>
            <a:custGeom>
              <a:avLst/>
              <a:gdLst/>
              <a:ahLst/>
              <a:cxnLst/>
              <a:rect r="r" b="b" t="t" l="l"/>
              <a:pathLst>
                <a:path h="613537" w="1102106">
                  <a:moveTo>
                    <a:pt x="0" y="0"/>
                  </a:moveTo>
                  <a:lnTo>
                    <a:pt x="1102106" y="0"/>
                  </a:lnTo>
                  <a:lnTo>
                    <a:pt x="1102106" y="613537"/>
                  </a:lnTo>
                  <a:lnTo>
                    <a:pt x="0" y="6135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74" id="74"/>
          <p:cNvSpPr/>
          <p:nvPr/>
        </p:nvSpPr>
        <p:spPr>
          <a:xfrm flipH="true">
            <a:off x="868794" y="5709035"/>
            <a:ext cx="40135" cy="759205"/>
          </a:xfrm>
          <a:prstGeom prst="line">
            <a:avLst/>
          </a:prstGeom>
          <a:ln cap="rnd" w="28575">
            <a:solidFill>
              <a:srgbClr val="1F497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5" id="75"/>
          <p:cNvGrpSpPr/>
          <p:nvPr/>
        </p:nvGrpSpPr>
        <p:grpSpPr>
          <a:xfrm rot="0">
            <a:off x="1208034" y="5508743"/>
            <a:ext cx="168683" cy="259609"/>
            <a:chOff x="0" y="0"/>
            <a:chExt cx="398684" cy="61359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398653" cy="613537"/>
            </a:xfrm>
            <a:custGeom>
              <a:avLst/>
              <a:gdLst/>
              <a:ahLst/>
              <a:cxnLst/>
              <a:rect r="r" b="b" t="t" l="l"/>
              <a:pathLst>
                <a:path h="613537" w="398653">
                  <a:moveTo>
                    <a:pt x="0" y="0"/>
                  </a:moveTo>
                  <a:lnTo>
                    <a:pt x="398653" y="0"/>
                  </a:lnTo>
                  <a:lnTo>
                    <a:pt x="398653" y="613537"/>
                  </a:lnTo>
                  <a:lnTo>
                    <a:pt x="0" y="6135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7" id="77"/>
          <p:cNvGrpSpPr/>
          <p:nvPr/>
        </p:nvGrpSpPr>
        <p:grpSpPr>
          <a:xfrm rot="0">
            <a:off x="974368" y="5914919"/>
            <a:ext cx="168683" cy="78039"/>
            <a:chOff x="0" y="0"/>
            <a:chExt cx="398684" cy="184447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398653" cy="184404"/>
            </a:xfrm>
            <a:custGeom>
              <a:avLst/>
              <a:gdLst/>
              <a:ahLst/>
              <a:cxnLst/>
              <a:rect r="r" b="b" t="t" l="l"/>
              <a:pathLst>
                <a:path h="184404" w="398653">
                  <a:moveTo>
                    <a:pt x="0" y="0"/>
                  </a:moveTo>
                  <a:lnTo>
                    <a:pt x="398653" y="0"/>
                  </a:lnTo>
                  <a:lnTo>
                    <a:pt x="398653" y="184404"/>
                  </a:lnTo>
                  <a:lnTo>
                    <a:pt x="0" y="1844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9" id="79"/>
          <p:cNvGrpSpPr/>
          <p:nvPr/>
        </p:nvGrpSpPr>
        <p:grpSpPr>
          <a:xfrm rot="-5400000">
            <a:off x="1306211" y="5984238"/>
            <a:ext cx="150999" cy="230286"/>
            <a:chOff x="0" y="0"/>
            <a:chExt cx="356889" cy="544285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9525" y="9525"/>
              <a:ext cx="347980" cy="532511"/>
            </a:xfrm>
            <a:custGeom>
              <a:avLst/>
              <a:gdLst/>
              <a:ahLst/>
              <a:cxnLst/>
              <a:rect r="r" b="b" t="t" l="l"/>
              <a:pathLst>
                <a:path h="532511" w="347980">
                  <a:moveTo>
                    <a:pt x="0" y="532511"/>
                  </a:moveTo>
                  <a:lnTo>
                    <a:pt x="0" y="196469"/>
                  </a:lnTo>
                  <a:cubicBezTo>
                    <a:pt x="0" y="112014"/>
                    <a:pt x="68199" y="43688"/>
                    <a:pt x="152273" y="43688"/>
                  </a:cubicBezTo>
                  <a:lnTo>
                    <a:pt x="260985" y="43688"/>
                  </a:lnTo>
                  <a:lnTo>
                    <a:pt x="260985" y="0"/>
                  </a:lnTo>
                  <a:lnTo>
                    <a:pt x="347980" y="87249"/>
                  </a:lnTo>
                  <a:lnTo>
                    <a:pt x="260985" y="174625"/>
                  </a:lnTo>
                  <a:lnTo>
                    <a:pt x="260985" y="130937"/>
                  </a:lnTo>
                  <a:lnTo>
                    <a:pt x="152273" y="130937"/>
                  </a:lnTo>
                  <a:cubicBezTo>
                    <a:pt x="116205" y="130937"/>
                    <a:pt x="86995" y="160274"/>
                    <a:pt x="86995" y="196469"/>
                  </a:cubicBezTo>
                  <a:lnTo>
                    <a:pt x="86995" y="532511"/>
                  </a:lnTo>
                  <a:close/>
                </a:path>
              </a:pathLst>
            </a:custGeom>
            <a:gradFill rotWithShape="true">
              <a:gsLst>
                <a:gs pos="0">
                  <a:srgbClr val="A4C4FF">
                    <a:alpha val="100000"/>
                  </a:srgbClr>
                </a:gs>
                <a:gs pos="35000">
                  <a:srgbClr val="BFD5FF">
                    <a:alpha val="100000"/>
                  </a:srgbClr>
                </a:gs>
                <a:gs pos="100000">
                  <a:srgbClr val="E6EFFF">
                    <a:alpha val="100000"/>
                  </a:srgbClr>
                </a:gs>
              </a:gsLst>
              <a:lin ang="16200000"/>
            </a:gradFill>
          </p:spPr>
        </p:sp>
        <p:sp>
          <p:nvSpPr>
            <p:cNvPr name="Freeform 81" id="81"/>
            <p:cNvSpPr/>
            <p:nvPr/>
          </p:nvSpPr>
          <p:spPr>
            <a:xfrm flipH="false" flipV="false" rot="0">
              <a:off x="0" y="-635"/>
              <a:ext cx="367919" cy="552196"/>
            </a:xfrm>
            <a:custGeom>
              <a:avLst/>
              <a:gdLst/>
              <a:ahLst/>
              <a:cxnLst/>
              <a:rect r="r" b="b" t="t" l="l"/>
              <a:pathLst>
                <a:path h="552196" w="367919">
                  <a:moveTo>
                    <a:pt x="0" y="542671"/>
                  </a:moveTo>
                  <a:lnTo>
                    <a:pt x="0" y="206629"/>
                  </a:lnTo>
                  <a:lnTo>
                    <a:pt x="9525" y="206629"/>
                  </a:lnTo>
                  <a:lnTo>
                    <a:pt x="0" y="206629"/>
                  </a:lnTo>
                  <a:cubicBezTo>
                    <a:pt x="0" y="116967"/>
                    <a:pt x="72390" y="44323"/>
                    <a:pt x="161798" y="44323"/>
                  </a:cubicBezTo>
                  <a:lnTo>
                    <a:pt x="270510" y="44323"/>
                  </a:lnTo>
                  <a:lnTo>
                    <a:pt x="270510" y="53848"/>
                  </a:lnTo>
                  <a:lnTo>
                    <a:pt x="260985" y="53848"/>
                  </a:lnTo>
                  <a:lnTo>
                    <a:pt x="260985" y="10160"/>
                  </a:lnTo>
                  <a:cubicBezTo>
                    <a:pt x="260985" y="6350"/>
                    <a:pt x="263271" y="2794"/>
                    <a:pt x="266827" y="1397"/>
                  </a:cubicBezTo>
                  <a:cubicBezTo>
                    <a:pt x="270383" y="0"/>
                    <a:pt x="274447" y="762"/>
                    <a:pt x="277241" y="3429"/>
                  </a:cubicBezTo>
                  <a:lnTo>
                    <a:pt x="364236" y="90678"/>
                  </a:lnTo>
                  <a:cubicBezTo>
                    <a:pt x="367919" y="94361"/>
                    <a:pt x="367919" y="100457"/>
                    <a:pt x="364236" y="104140"/>
                  </a:cubicBezTo>
                  <a:lnTo>
                    <a:pt x="277241" y="191389"/>
                  </a:lnTo>
                  <a:cubicBezTo>
                    <a:pt x="274574" y="194183"/>
                    <a:pt x="270383" y="194945"/>
                    <a:pt x="266827" y="193421"/>
                  </a:cubicBezTo>
                  <a:cubicBezTo>
                    <a:pt x="263271" y="191897"/>
                    <a:pt x="260985" y="188468"/>
                    <a:pt x="260985" y="184658"/>
                  </a:cubicBezTo>
                  <a:lnTo>
                    <a:pt x="260985" y="141097"/>
                  </a:lnTo>
                  <a:lnTo>
                    <a:pt x="270510" y="141097"/>
                  </a:lnTo>
                  <a:lnTo>
                    <a:pt x="270510" y="150622"/>
                  </a:lnTo>
                  <a:lnTo>
                    <a:pt x="161798" y="150622"/>
                  </a:lnTo>
                  <a:lnTo>
                    <a:pt x="161798" y="141097"/>
                  </a:lnTo>
                  <a:lnTo>
                    <a:pt x="161798" y="131572"/>
                  </a:lnTo>
                  <a:lnTo>
                    <a:pt x="161798" y="141097"/>
                  </a:lnTo>
                  <a:lnTo>
                    <a:pt x="161798" y="150622"/>
                  </a:lnTo>
                  <a:cubicBezTo>
                    <a:pt x="131064" y="150622"/>
                    <a:pt x="106045" y="175641"/>
                    <a:pt x="106045" y="206629"/>
                  </a:cubicBezTo>
                  <a:lnTo>
                    <a:pt x="106045" y="542671"/>
                  </a:lnTo>
                  <a:cubicBezTo>
                    <a:pt x="106045" y="547878"/>
                    <a:pt x="101727" y="552196"/>
                    <a:pt x="96520" y="552196"/>
                  </a:cubicBezTo>
                  <a:lnTo>
                    <a:pt x="9525" y="552196"/>
                  </a:lnTo>
                  <a:cubicBezTo>
                    <a:pt x="4318" y="552196"/>
                    <a:pt x="0" y="547878"/>
                    <a:pt x="0" y="542671"/>
                  </a:cubicBezTo>
                  <a:moveTo>
                    <a:pt x="19050" y="542671"/>
                  </a:moveTo>
                  <a:lnTo>
                    <a:pt x="9525" y="542671"/>
                  </a:lnTo>
                  <a:lnTo>
                    <a:pt x="9525" y="533146"/>
                  </a:lnTo>
                  <a:lnTo>
                    <a:pt x="96520" y="533146"/>
                  </a:lnTo>
                  <a:lnTo>
                    <a:pt x="96520" y="542671"/>
                  </a:lnTo>
                  <a:lnTo>
                    <a:pt x="86995" y="542671"/>
                  </a:lnTo>
                  <a:lnTo>
                    <a:pt x="86995" y="206629"/>
                  </a:lnTo>
                  <a:lnTo>
                    <a:pt x="96520" y="206629"/>
                  </a:lnTo>
                  <a:lnTo>
                    <a:pt x="86995" y="206629"/>
                  </a:lnTo>
                  <a:cubicBezTo>
                    <a:pt x="86995" y="165227"/>
                    <a:pt x="120396" y="131572"/>
                    <a:pt x="161798" y="131572"/>
                  </a:cubicBezTo>
                  <a:cubicBezTo>
                    <a:pt x="167005" y="131572"/>
                    <a:pt x="171323" y="135890"/>
                    <a:pt x="171323" y="141097"/>
                  </a:cubicBezTo>
                  <a:cubicBezTo>
                    <a:pt x="171323" y="146304"/>
                    <a:pt x="167005" y="150622"/>
                    <a:pt x="161798" y="150622"/>
                  </a:cubicBezTo>
                  <a:cubicBezTo>
                    <a:pt x="156591" y="150622"/>
                    <a:pt x="152273" y="146304"/>
                    <a:pt x="152273" y="141097"/>
                  </a:cubicBezTo>
                  <a:cubicBezTo>
                    <a:pt x="152273" y="135890"/>
                    <a:pt x="156591" y="131572"/>
                    <a:pt x="161798" y="131572"/>
                  </a:cubicBezTo>
                  <a:lnTo>
                    <a:pt x="270510" y="131572"/>
                  </a:lnTo>
                  <a:cubicBezTo>
                    <a:pt x="275717" y="131572"/>
                    <a:pt x="280035" y="135890"/>
                    <a:pt x="280035" y="141097"/>
                  </a:cubicBezTo>
                  <a:lnTo>
                    <a:pt x="280035" y="184785"/>
                  </a:lnTo>
                  <a:lnTo>
                    <a:pt x="270510" y="184785"/>
                  </a:lnTo>
                  <a:lnTo>
                    <a:pt x="263779" y="178054"/>
                  </a:lnTo>
                  <a:lnTo>
                    <a:pt x="350774" y="90805"/>
                  </a:lnTo>
                  <a:lnTo>
                    <a:pt x="357505" y="97536"/>
                  </a:lnTo>
                  <a:lnTo>
                    <a:pt x="350774" y="104267"/>
                  </a:lnTo>
                  <a:lnTo>
                    <a:pt x="263779" y="17018"/>
                  </a:lnTo>
                  <a:lnTo>
                    <a:pt x="270510" y="10287"/>
                  </a:lnTo>
                  <a:lnTo>
                    <a:pt x="280035" y="10287"/>
                  </a:lnTo>
                  <a:lnTo>
                    <a:pt x="280035" y="53848"/>
                  </a:lnTo>
                  <a:cubicBezTo>
                    <a:pt x="280035" y="56388"/>
                    <a:pt x="279019" y="58801"/>
                    <a:pt x="277241" y="60579"/>
                  </a:cubicBezTo>
                  <a:cubicBezTo>
                    <a:pt x="275463" y="62357"/>
                    <a:pt x="273050" y="63373"/>
                    <a:pt x="270510" y="63373"/>
                  </a:cubicBezTo>
                  <a:lnTo>
                    <a:pt x="161798" y="63373"/>
                  </a:lnTo>
                  <a:lnTo>
                    <a:pt x="161798" y="53848"/>
                  </a:lnTo>
                  <a:lnTo>
                    <a:pt x="161798" y="63373"/>
                  </a:lnTo>
                  <a:cubicBezTo>
                    <a:pt x="82931" y="63373"/>
                    <a:pt x="19050" y="127381"/>
                    <a:pt x="19050" y="206629"/>
                  </a:cubicBezTo>
                  <a:lnTo>
                    <a:pt x="19050" y="542671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name="Group 82" id="82"/>
          <p:cNvGrpSpPr/>
          <p:nvPr/>
        </p:nvGrpSpPr>
        <p:grpSpPr>
          <a:xfrm rot="5400000">
            <a:off x="274783" y="6256940"/>
            <a:ext cx="150999" cy="230286"/>
            <a:chOff x="0" y="0"/>
            <a:chExt cx="356889" cy="544285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9525" y="9525"/>
              <a:ext cx="347980" cy="532511"/>
            </a:xfrm>
            <a:custGeom>
              <a:avLst/>
              <a:gdLst/>
              <a:ahLst/>
              <a:cxnLst/>
              <a:rect r="r" b="b" t="t" l="l"/>
              <a:pathLst>
                <a:path h="532511" w="347980">
                  <a:moveTo>
                    <a:pt x="0" y="532511"/>
                  </a:moveTo>
                  <a:lnTo>
                    <a:pt x="0" y="196469"/>
                  </a:lnTo>
                  <a:cubicBezTo>
                    <a:pt x="0" y="112014"/>
                    <a:pt x="68199" y="43688"/>
                    <a:pt x="152273" y="43688"/>
                  </a:cubicBezTo>
                  <a:lnTo>
                    <a:pt x="260985" y="43688"/>
                  </a:lnTo>
                  <a:lnTo>
                    <a:pt x="260985" y="0"/>
                  </a:lnTo>
                  <a:lnTo>
                    <a:pt x="347980" y="87249"/>
                  </a:lnTo>
                  <a:lnTo>
                    <a:pt x="260985" y="174625"/>
                  </a:lnTo>
                  <a:lnTo>
                    <a:pt x="260985" y="130937"/>
                  </a:lnTo>
                  <a:lnTo>
                    <a:pt x="152273" y="130937"/>
                  </a:lnTo>
                  <a:cubicBezTo>
                    <a:pt x="116205" y="130937"/>
                    <a:pt x="86995" y="160274"/>
                    <a:pt x="86995" y="196469"/>
                  </a:cubicBezTo>
                  <a:lnTo>
                    <a:pt x="86995" y="532511"/>
                  </a:lnTo>
                  <a:close/>
                </a:path>
              </a:pathLst>
            </a:custGeom>
            <a:gradFill rotWithShape="true">
              <a:gsLst>
                <a:gs pos="0">
                  <a:srgbClr val="A4C4FF">
                    <a:alpha val="100000"/>
                  </a:srgbClr>
                </a:gs>
                <a:gs pos="35000">
                  <a:srgbClr val="BFD5FF">
                    <a:alpha val="100000"/>
                  </a:srgbClr>
                </a:gs>
                <a:gs pos="100000">
                  <a:srgbClr val="E6EFFF">
                    <a:alpha val="100000"/>
                  </a:srgbClr>
                </a:gs>
              </a:gsLst>
              <a:lin ang="16200000"/>
            </a:grad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0" y="-635"/>
              <a:ext cx="367919" cy="552196"/>
            </a:xfrm>
            <a:custGeom>
              <a:avLst/>
              <a:gdLst/>
              <a:ahLst/>
              <a:cxnLst/>
              <a:rect r="r" b="b" t="t" l="l"/>
              <a:pathLst>
                <a:path h="552196" w="367919">
                  <a:moveTo>
                    <a:pt x="0" y="542671"/>
                  </a:moveTo>
                  <a:lnTo>
                    <a:pt x="0" y="206629"/>
                  </a:lnTo>
                  <a:lnTo>
                    <a:pt x="9525" y="206629"/>
                  </a:lnTo>
                  <a:lnTo>
                    <a:pt x="0" y="206629"/>
                  </a:lnTo>
                  <a:cubicBezTo>
                    <a:pt x="0" y="116967"/>
                    <a:pt x="72390" y="44323"/>
                    <a:pt x="161798" y="44323"/>
                  </a:cubicBezTo>
                  <a:lnTo>
                    <a:pt x="270510" y="44323"/>
                  </a:lnTo>
                  <a:lnTo>
                    <a:pt x="270510" y="53848"/>
                  </a:lnTo>
                  <a:lnTo>
                    <a:pt x="260985" y="53848"/>
                  </a:lnTo>
                  <a:lnTo>
                    <a:pt x="260985" y="10160"/>
                  </a:lnTo>
                  <a:cubicBezTo>
                    <a:pt x="260985" y="6350"/>
                    <a:pt x="263271" y="2794"/>
                    <a:pt x="266827" y="1397"/>
                  </a:cubicBezTo>
                  <a:cubicBezTo>
                    <a:pt x="270383" y="0"/>
                    <a:pt x="274447" y="762"/>
                    <a:pt x="277241" y="3429"/>
                  </a:cubicBezTo>
                  <a:lnTo>
                    <a:pt x="364236" y="90678"/>
                  </a:lnTo>
                  <a:cubicBezTo>
                    <a:pt x="367919" y="94361"/>
                    <a:pt x="367919" y="100457"/>
                    <a:pt x="364236" y="104140"/>
                  </a:cubicBezTo>
                  <a:lnTo>
                    <a:pt x="277241" y="191389"/>
                  </a:lnTo>
                  <a:cubicBezTo>
                    <a:pt x="274574" y="194183"/>
                    <a:pt x="270383" y="194945"/>
                    <a:pt x="266827" y="193421"/>
                  </a:cubicBezTo>
                  <a:cubicBezTo>
                    <a:pt x="263271" y="191897"/>
                    <a:pt x="260985" y="188468"/>
                    <a:pt x="260985" y="184658"/>
                  </a:cubicBezTo>
                  <a:lnTo>
                    <a:pt x="260985" y="141097"/>
                  </a:lnTo>
                  <a:lnTo>
                    <a:pt x="270510" y="141097"/>
                  </a:lnTo>
                  <a:lnTo>
                    <a:pt x="270510" y="150622"/>
                  </a:lnTo>
                  <a:lnTo>
                    <a:pt x="161798" y="150622"/>
                  </a:lnTo>
                  <a:lnTo>
                    <a:pt x="161798" y="141097"/>
                  </a:lnTo>
                  <a:lnTo>
                    <a:pt x="161798" y="131572"/>
                  </a:lnTo>
                  <a:lnTo>
                    <a:pt x="161798" y="141097"/>
                  </a:lnTo>
                  <a:lnTo>
                    <a:pt x="161798" y="150622"/>
                  </a:lnTo>
                  <a:cubicBezTo>
                    <a:pt x="131064" y="150622"/>
                    <a:pt x="106045" y="175641"/>
                    <a:pt x="106045" y="206629"/>
                  </a:cubicBezTo>
                  <a:lnTo>
                    <a:pt x="106045" y="542671"/>
                  </a:lnTo>
                  <a:cubicBezTo>
                    <a:pt x="106045" y="547878"/>
                    <a:pt x="101727" y="552196"/>
                    <a:pt x="96520" y="552196"/>
                  </a:cubicBezTo>
                  <a:lnTo>
                    <a:pt x="9525" y="552196"/>
                  </a:lnTo>
                  <a:cubicBezTo>
                    <a:pt x="4318" y="552196"/>
                    <a:pt x="0" y="547878"/>
                    <a:pt x="0" y="542671"/>
                  </a:cubicBezTo>
                  <a:moveTo>
                    <a:pt x="19050" y="542671"/>
                  </a:moveTo>
                  <a:lnTo>
                    <a:pt x="9525" y="542671"/>
                  </a:lnTo>
                  <a:lnTo>
                    <a:pt x="9525" y="533146"/>
                  </a:lnTo>
                  <a:lnTo>
                    <a:pt x="96520" y="533146"/>
                  </a:lnTo>
                  <a:lnTo>
                    <a:pt x="96520" y="542671"/>
                  </a:lnTo>
                  <a:lnTo>
                    <a:pt x="86995" y="542671"/>
                  </a:lnTo>
                  <a:lnTo>
                    <a:pt x="86995" y="206629"/>
                  </a:lnTo>
                  <a:lnTo>
                    <a:pt x="96520" y="206629"/>
                  </a:lnTo>
                  <a:lnTo>
                    <a:pt x="86995" y="206629"/>
                  </a:lnTo>
                  <a:cubicBezTo>
                    <a:pt x="86995" y="165227"/>
                    <a:pt x="120396" y="131572"/>
                    <a:pt x="161798" y="131572"/>
                  </a:cubicBezTo>
                  <a:cubicBezTo>
                    <a:pt x="167005" y="131572"/>
                    <a:pt x="171323" y="135890"/>
                    <a:pt x="171323" y="141097"/>
                  </a:cubicBezTo>
                  <a:cubicBezTo>
                    <a:pt x="171323" y="146304"/>
                    <a:pt x="167005" y="150622"/>
                    <a:pt x="161798" y="150622"/>
                  </a:cubicBezTo>
                  <a:cubicBezTo>
                    <a:pt x="156591" y="150622"/>
                    <a:pt x="152273" y="146304"/>
                    <a:pt x="152273" y="141097"/>
                  </a:cubicBezTo>
                  <a:cubicBezTo>
                    <a:pt x="152273" y="135890"/>
                    <a:pt x="156591" y="131572"/>
                    <a:pt x="161798" y="131572"/>
                  </a:cubicBezTo>
                  <a:lnTo>
                    <a:pt x="270510" y="131572"/>
                  </a:lnTo>
                  <a:cubicBezTo>
                    <a:pt x="275717" y="131572"/>
                    <a:pt x="280035" y="135890"/>
                    <a:pt x="280035" y="141097"/>
                  </a:cubicBezTo>
                  <a:lnTo>
                    <a:pt x="280035" y="184785"/>
                  </a:lnTo>
                  <a:lnTo>
                    <a:pt x="270510" y="184785"/>
                  </a:lnTo>
                  <a:lnTo>
                    <a:pt x="263779" y="178054"/>
                  </a:lnTo>
                  <a:lnTo>
                    <a:pt x="350774" y="90805"/>
                  </a:lnTo>
                  <a:lnTo>
                    <a:pt x="357505" y="97536"/>
                  </a:lnTo>
                  <a:lnTo>
                    <a:pt x="350774" y="104267"/>
                  </a:lnTo>
                  <a:lnTo>
                    <a:pt x="263779" y="17018"/>
                  </a:lnTo>
                  <a:lnTo>
                    <a:pt x="270510" y="10287"/>
                  </a:lnTo>
                  <a:lnTo>
                    <a:pt x="280035" y="10287"/>
                  </a:lnTo>
                  <a:lnTo>
                    <a:pt x="280035" y="53848"/>
                  </a:lnTo>
                  <a:cubicBezTo>
                    <a:pt x="280035" y="56388"/>
                    <a:pt x="279019" y="58801"/>
                    <a:pt x="277241" y="60579"/>
                  </a:cubicBezTo>
                  <a:cubicBezTo>
                    <a:pt x="275463" y="62357"/>
                    <a:pt x="273050" y="63373"/>
                    <a:pt x="270510" y="63373"/>
                  </a:cubicBezTo>
                  <a:lnTo>
                    <a:pt x="161798" y="63373"/>
                  </a:lnTo>
                  <a:lnTo>
                    <a:pt x="161798" y="53848"/>
                  </a:lnTo>
                  <a:lnTo>
                    <a:pt x="161798" y="63373"/>
                  </a:lnTo>
                  <a:cubicBezTo>
                    <a:pt x="82931" y="63373"/>
                    <a:pt x="19050" y="127381"/>
                    <a:pt x="19050" y="206629"/>
                  </a:cubicBezTo>
                  <a:lnTo>
                    <a:pt x="19050" y="542671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name="Group 85" id="85"/>
          <p:cNvGrpSpPr/>
          <p:nvPr/>
        </p:nvGrpSpPr>
        <p:grpSpPr>
          <a:xfrm rot="-10800000">
            <a:off x="826971" y="6738718"/>
            <a:ext cx="140654" cy="40148"/>
            <a:chOff x="0" y="0"/>
            <a:chExt cx="332437" cy="94890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9525" y="9525"/>
              <a:ext cx="320675" cy="85979"/>
            </a:xfrm>
            <a:custGeom>
              <a:avLst/>
              <a:gdLst/>
              <a:ahLst/>
              <a:cxnLst/>
              <a:rect r="r" b="b" t="t" l="l"/>
              <a:pathLst>
                <a:path h="85979" w="320675">
                  <a:moveTo>
                    <a:pt x="53467" y="0"/>
                  </a:moveTo>
                  <a:lnTo>
                    <a:pt x="320675" y="0"/>
                  </a:lnTo>
                  <a:cubicBezTo>
                    <a:pt x="291211" y="0"/>
                    <a:pt x="267208" y="19177"/>
                    <a:pt x="267208" y="42926"/>
                  </a:cubicBezTo>
                  <a:cubicBezTo>
                    <a:pt x="267208" y="66675"/>
                    <a:pt x="291211" y="85979"/>
                    <a:pt x="320675" y="85979"/>
                  </a:cubicBezTo>
                  <a:lnTo>
                    <a:pt x="53467" y="85979"/>
                  </a:lnTo>
                  <a:cubicBezTo>
                    <a:pt x="23876" y="85979"/>
                    <a:pt x="0" y="66675"/>
                    <a:pt x="0" y="42926"/>
                  </a:cubicBezTo>
                  <a:cubicBezTo>
                    <a:pt x="0" y="19177"/>
                    <a:pt x="23876" y="0"/>
                    <a:pt x="53467" y="0"/>
                  </a:cubicBezTo>
                  <a:close/>
                </a:path>
              </a:pathLst>
            </a:custGeom>
            <a:solidFill>
              <a:srgbClr val="EEECE1"/>
            </a:solidFill>
          </p:spPr>
        </p:sp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339725" cy="105029"/>
            </a:xfrm>
            <a:custGeom>
              <a:avLst/>
              <a:gdLst/>
              <a:ahLst/>
              <a:cxnLst/>
              <a:rect r="r" b="b" t="t" l="l"/>
              <a:pathLst>
                <a:path h="105029" w="339725">
                  <a:moveTo>
                    <a:pt x="62992" y="0"/>
                  </a:moveTo>
                  <a:lnTo>
                    <a:pt x="330200" y="0"/>
                  </a:lnTo>
                  <a:lnTo>
                    <a:pt x="330200" y="9525"/>
                  </a:lnTo>
                  <a:lnTo>
                    <a:pt x="330200" y="0"/>
                  </a:lnTo>
                  <a:cubicBezTo>
                    <a:pt x="335407" y="0"/>
                    <a:pt x="339725" y="4318"/>
                    <a:pt x="339725" y="9525"/>
                  </a:cubicBezTo>
                  <a:cubicBezTo>
                    <a:pt x="339725" y="14732"/>
                    <a:pt x="335407" y="19050"/>
                    <a:pt x="330200" y="19050"/>
                  </a:cubicBezTo>
                  <a:cubicBezTo>
                    <a:pt x="303911" y="19050"/>
                    <a:pt x="286258" y="35814"/>
                    <a:pt x="286258" y="52451"/>
                  </a:cubicBezTo>
                  <a:lnTo>
                    <a:pt x="276733" y="52451"/>
                  </a:lnTo>
                  <a:lnTo>
                    <a:pt x="286258" y="52451"/>
                  </a:lnTo>
                  <a:cubicBezTo>
                    <a:pt x="286258" y="69088"/>
                    <a:pt x="303911" y="85852"/>
                    <a:pt x="330200" y="85852"/>
                  </a:cubicBezTo>
                  <a:lnTo>
                    <a:pt x="330200" y="95377"/>
                  </a:lnTo>
                  <a:lnTo>
                    <a:pt x="330200" y="104902"/>
                  </a:lnTo>
                  <a:lnTo>
                    <a:pt x="62992" y="104902"/>
                  </a:lnTo>
                  <a:lnTo>
                    <a:pt x="62992" y="95504"/>
                  </a:lnTo>
                  <a:lnTo>
                    <a:pt x="62992" y="105029"/>
                  </a:lnTo>
                  <a:lnTo>
                    <a:pt x="62992" y="95504"/>
                  </a:lnTo>
                  <a:lnTo>
                    <a:pt x="62992" y="105029"/>
                  </a:lnTo>
                  <a:cubicBezTo>
                    <a:pt x="30226" y="105029"/>
                    <a:pt x="0" y="83312"/>
                    <a:pt x="0" y="52451"/>
                  </a:cubicBezTo>
                  <a:cubicBezTo>
                    <a:pt x="0" y="21590"/>
                    <a:pt x="30226" y="0"/>
                    <a:pt x="62992" y="0"/>
                  </a:cubicBezTo>
                  <a:lnTo>
                    <a:pt x="62992" y="9525"/>
                  </a:lnTo>
                  <a:lnTo>
                    <a:pt x="62992" y="0"/>
                  </a:lnTo>
                  <a:moveTo>
                    <a:pt x="62992" y="19050"/>
                  </a:moveTo>
                  <a:lnTo>
                    <a:pt x="62992" y="9525"/>
                  </a:lnTo>
                  <a:lnTo>
                    <a:pt x="62992" y="19050"/>
                  </a:lnTo>
                  <a:cubicBezTo>
                    <a:pt x="36703" y="19050"/>
                    <a:pt x="19050" y="35814"/>
                    <a:pt x="19050" y="52451"/>
                  </a:cubicBezTo>
                  <a:lnTo>
                    <a:pt x="9525" y="52451"/>
                  </a:lnTo>
                  <a:lnTo>
                    <a:pt x="19050" y="52451"/>
                  </a:lnTo>
                  <a:cubicBezTo>
                    <a:pt x="19050" y="69088"/>
                    <a:pt x="36703" y="85852"/>
                    <a:pt x="62992" y="85852"/>
                  </a:cubicBezTo>
                  <a:lnTo>
                    <a:pt x="330200" y="85852"/>
                  </a:lnTo>
                  <a:cubicBezTo>
                    <a:pt x="335407" y="85852"/>
                    <a:pt x="339725" y="90170"/>
                    <a:pt x="339725" y="95377"/>
                  </a:cubicBezTo>
                  <a:cubicBezTo>
                    <a:pt x="339725" y="100584"/>
                    <a:pt x="335407" y="104902"/>
                    <a:pt x="330200" y="104902"/>
                  </a:cubicBezTo>
                  <a:cubicBezTo>
                    <a:pt x="297434" y="104902"/>
                    <a:pt x="267208" y="83185"/>
                    <a:pt x="267208" y="52451"/>
                  </a:cubicBezTo>
                  <a:cubicBezTo>
                    <a:pt x="267208" y="21717"/>
                    <a:pt x="297561" y="0"/>
                    <a:pt x="330200" y="0"/>
                  </a:cubicBezTo>
                  <a:lnTo>
                    <a:pt x="330200" y="9525"/>
                  </a:lnTo>
                  <a:lnTo>
                    <a:pt x="330200" y="19050"/>
                  </a:lnTo>
                  <a:lnTo>
                    <a:pt x="62992" y="19050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name="Group 88" id="88"/>
          <p:cNvGrpSpPr/>
          <p:nvPr/>
        </p:nvGrpSpPr>
        <p:grpSpPr>
          <a:xfrm rot="0">
            <a:off x="662742" y="6380776"/>
            <a:ext cx="228069" cy="88677"/>
            <a:chOff x="0" y="0"/>
            <a:chExt cx="539045" cy="209589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9525" y="9525"/>
              <a:ext cx="527304" cy="200660"/>
            </a:xfrm>
            <a:custGeom>
              <a:avLst/>
              <a:gdLst/>
              <a:ahLst/>
              <a:cxnLst/>
              <a:rect r="r" b="b" t="t" l="l"/>
              <a:pathLst>
                <a:path h="200660" w="527304">
                  <a:moveTo>
                    <a:pt x="87884" y="0"/>
                  </a:moveTo>
                  <a:lnTo>
                    <a:pt x="527304" y="0"/>
                  </a:lnTo>
                  <a:cubicBezTo>
                    <a:pt x="478790" y="0"/>
                    <a:pt x="439420" y="44958"/>
                    <a:pt x="439420" y="100330"/>
                  </a:cubicBezTo>
                  <a:cubicBezTo>
                    <a:pt x="439420" y="155702"/>
                    <a:pt x="478790" y="200660"/>
                    <a:pt x="527304" y="200660"/>
                  </a:cubicBezTo>
                  <a:lnTo>
                    <a:pt x="87884" y="200660"/>
                  </a:lnTo>
                  <a:cubicBezTo>
                    <a:pt x="39370" y="200660"/>
                    <a:pt x="0" y="155702"/>
                    <a:pt x="0" y="100330"/>
                  </a:cubicBezTo>
                  <a:cubicBezTo>
                    <a:pt x="0" y="44958"/>
                    <a:pt x="39370" y="0"/>
                    <a:pt x="87884" y="0"/>
                  </a:cubicBezTo>
                  <a:close/>
                </a:path>
              </a:pathLst>
            </a:custGeom>
            <a:solidFill>
              <a:srgbClr val="95B3D7"/>
            </a:solidFill>
          </p:spPr>
        </p:sp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546354" cy="219710"/>
            </a:xfrm>
            <a:custGeom>
              <a:avLst/>
              <a:gdLst/>
              <a:ahLst/>
              <a:cxnLst/>
              <a:rect r="r" b="b" t="t" l="l"/>
              <a:pathLst>
                <a:path h="219710" w="546354">
                  <a:moveTo>
                    <a:pt x="97409" y="0"/>
                  </a:moveTo>
                  <a:lnTo>
                    <a:pt x="536829" y="0"/>
                  </a:lnTo>
                  <a:lnTo>
                    <a:pt x="536829" y="9525"/>
                  </a:lnTo>
                  <a:lnTo>
                    <a:pt x="536829" y="0"/>
                  </a:lnTo>
                  <a:cubicBezTo>
                    <a:pt x="542036" y="0"/>
                    <a:pt x="546354" y="4318"/>
                    <a:pt x="546354" y="9525"/>
                  </a:cubicBezTo>
                  <a:cubicBezTo>
                    <a:pt x="546354" y="14732"/>
                    <a:pt x="542036" y="19050"/>
                    <a:pt x="536829" y="19050"/>
                  </a:cubicBezTo>
                  <a:cubicBezTo>
                    <a:pt x="494665" y="19050"/>
                    <a:pt x="458470" y="58420"/>
                    <a:pt x="458470" y="109855"/>
                  </a:cubicBezTo>
                  <a:lnTo>
                    <a:pt x="448945" y="109855"/>
                  </a:lnTo>
                  <a:lnTo>
                    <a:pt x="458470" y="109855"/>
                  </a:lnTo>
                  <a:cubicBezTo>
                    <a:pt x="458470" y="161163"/>
                    <a:pt x="494665" y="200660"/>
                    <a:pt x="536829" y="200660"/>
                  </a:cubicBezTo>
                  <a:lnTo>
                    <a:pt x="536829" y="210185"/>
                  </a:lnTo>
                  <a:lnTo>
                    <a:pt x="536829" y="219710"/>
                  </a:lnTo>
                  <a:lnTo>
                    <a:pt x="97409" y="219710"/>
                  </a:lnTo>
                  <a:lnTo>
                    <a:pt x="97409" y="210185"/>
                  </a:lnTo>
                  <a:lnTo>
                    <a:pt x="97409" y="219710"/>
                  </a:lnTo>
                  <a:lnTo>
                    <a:pt x="97409" y="210185"/>
                  </a:lnTo>
                  <a:lnTo>
                    <a:pt x="97409" y="219710"/>
                  </a:lnTo>
                  <a:cubicBezTo>
                    <a:pt x="42418" y="219710"/>
                    <a:pt x="0" y="169291"/>
                    <a:pt x="0" y="109855"/>
                  </a:cubicBezTo>
                  <a:cubicBezTo>
                    <a:pt x="0" y="50419"/>
                    <a:pt x="42418" y="0"/>
                    <a:pt x="97409" y="0"/>
                  </a:cubicBezTo>
                  <a:lnTo>
                    <a:pt x="97409" y="9525"/>
                  </a:lnTo>
                  <a:lnTo>
                    <a:pt x="97409" y="0"/>
                  </a:lnTo>
                  <a:moveTo>
                    <a:pt x="97409" y="19050"/>
                  </a:moveTo>
                  <a:lnTo>
                    <a:pt x="97409" y="9525"/>
                  </a:lnTo>
                  <a:lnTo>
                    <a:pt x="97409" y="19050"/>
                  </a:lnTo>
                  <a:cubicBezTo>
                    <a:pt x="55245" y="19050"/>
                    <a:pt x="19050" y="58420"/>
                    <a:pt x="19050" y="109855"/>
                  </a:cubicBezTo>
                  <a:lnTo>
                    <a:pt x="9525" y="109855"/>
                  </a:lnTo>
                  <a:lnTo>
                    <a:pt x="19050" y="109855"/>
                  </a:lnTo>
                  <a:cubicBezTo>
                    <a:pt x="19050" y="161163"/>
                    <a:pt x="55245" y="200660"/>
                    <a:pt x="97409" y="200660"/>
                  </a:cubicBezTo>
                  <a:lnTo>
                    <a:pt x="536829" y="200660"/>
                  </a:lnTo>
                  <a:cubicBezTo>
                    <a:pt x="542036" y="200660"/>
                    <a:pt x="546354" y="204978"/>
                    <a:pt x="546354" y="210185"/>
                  </a:cubicBezTo>
                  <a:cubicBezTo>
                    <a:pt x="546354" y="215392"/>
                    <a:pt x="542036" y="219710"/>
                    <a:pt x="536829" y="219710"/>
                  </a:cubicBezTo>
                  <a:cubicBezTo>
                    <a:pt x="481838" y="219710"/>
                    <a:pt x="439420" y="169291"/>
                    <a:pt x="439420" y="109855"/>
                  </a:cubicBezTo>
                  <a:cubicBezTo>
                    <a:pt x="439420" y="50419"/>
                    <a:pt x="481965" y="0"/>
                    <a:pt x="536829" y="0"/>
                  </a:cubicBezTo>
                  <a:lnTo>
                    <a:pt x="536829" y="9525"/>
                  </a:lnTo>
                  <a:lnTo>
                    <a:pt x="536829" y="19050"/>
                  </a:lnTo>
                  <a:lnTo>
                    <a:pt x="97409" y="19050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name="Group 91" id="91"/>
          <p:cNvGrpSpPr/>
          <p:nvPr/>
        </p:nvGrpSpPr>
        <p:grpSpPr>
          <a:xfrm rot="-10800000">
            <a:off x="873334" y="6380776"/>
            <a:ext cx="228069" cy="88677"/>
            <a:chOff x="0" y="0"/>
            <a:chExt cx="539045" cy="209589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9525" y="9525"/>
              <a:ext cx="527304" cy="200660"/>
            </a:xfrm>
            <a:custGeom>
              <a:avLst/>
              <a:gdLst/>
              <a:ahLst/>
              <a:cxnLst/>
              <a:rect r="r" b="b" t="t" l="l"/>
              <a:pathLst>
                <a:path h="200660" w="527304">
                  <a:moveTo>
                    <a:pt x="87884" y="0"/>
                  </a:moveTo>
                  <a:lnTo>
                    <a:pt x="527304" y="0"/>
                  </a:lnTo>
                  <a:cubicBezTo>
                    <a:pt x="478790" y="0"/>
                    <a:pt x="439420" y="44958"/>
                    <a:pt x="439420" y="100330"/>
                  </a:cubicBezTo>
                  <a:cubicBezTo>
                    <a:pt x="439420" y="155702"/>
                    <a:pt x="478790" y="200660"/>
                    <a:pt x="527304" y="200660"/>
                  </a:cubicBezTo>
                  <a:lnTo>
                    <a:pt x="87884" y="200660"/>
                  </a:lnTo>
                  <a:cubicBezTo>
                    <a:pt x="39370" y="200660"/>
                    <a:pt x="0" y="155702"/>
                    <a:pt x="0" y="100330"/>
                  </a:cubicBezTo>
                  <a:cubicBezTo>
                    <a:pt x="0" y="44958"/>
                    <a:pt x="39370" y="0"/>
                    <a:pt x="87884" y="0"/>
                  </a:cubicBezTo>
                  <a:close/>
                </a:path>
              </a:pathLst>
            </a:custGeom>
            <a:solidFill>
              <a:srgbClr val="95B3D7"/>
            </a:solidFill>
          </p:spPr>
        </p:sp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546354" cy="219710"/>
            </a:xfrm>
            <a:custGeom>
              <a:avLst/>
              <a:gdLst/>
              <a:ahLst/>
              <a:cxnLst/>
              <a:rect r="r" b="b" t="t" l="l"/>
              <a:pathLst>
                <a:path h="219710" w="546354">
                  <a:moveTo>
                    <a:pt x="97409" y="0"/>
                  </a:moveTo>
                  <a:lnTo>
                    <a:pt x="536829" y="0"/>
                  </a:lnTo>
                  <a:lnTo>
                    <a:pt x="536829" y="9525"/>
                  </a:lnTo>
                  <a:lnTo>
                    <a:pt x="536829" y="0"/>
                  </a:lnTo>
                  <a:cubicBezTo>
                    <a:pt x="542036" y="0"/>
                    <a:pt x="546354" y="4318"/>
                    <a:pt x="546354" y="9525"/>
                  </a:cubicBezTo>
                  <a:cubicBezTo>
                    <a:pt x="546354" y="14732"/>
                    <a:pt x="542036" y="19050"/>
                    <a:pt x="536829" y="19050"/>
                  </a:cubicBezTo>
                  <a:cubicBezTo>
                    <a:pt x="494665" y="19050"/>
                    <a:pt x="458470" y="58420"/>
                    <a:pt x="458470" y="109855"/>
                  </a:cubicBezTo>
                  <a:lnTo>
                    <a:pt x="448945" y="109855"/>
                  </a:lnTo>
                  <a:lnTo>
                    <a:pt x="458470" y="109855"/>
                  </a:lnTo>
                  <a:cubicBezTo>
                    <a:pt x="458470" y="161163"/>
                    <a:pt x="494665" y="200660"/>
                    <a:pt x="536829" y="200660"/>
                  </a:cubicBezTo>
                  <a:lnTo>
                    <a:pt x="536829" y="210185"/>
                  </a:lnTo>
                  <a:lnTo>
                    <a:pt x="536829" y="219710"/>
                  </a:lnTo>
                  <a:lnTo>
                    <a:pt x="97409" y="219710"/>
                  </a:lnTo>
                  <a:lnTo>
                    <a:pt x="97409" y="210185"/>
                  </a:lnTo>
                  <a:lnTo>
                    <a:pt x="97409" y="219710"/>
                  </a:lnTo>
                  <a:lnTo>
                    <a:pt x="97409" y="210185"/>
                  </a:lnTo>
                  <a:lnTo>
                    <a:pt x="97409" y="219710"/>
                  </a:lnTo>
                  <a:cubicBezTo>
                    <a:pt x="42418" y="219710"/>
                    <a:pt x="0" y="169291"/>
                    <a:pt x="0" y="109855"/>
                  </a:cubicBezTo>
                  <a:cubicBezTo>
                    <a:pt x="0" y="50419"/>
                    <a:pt x="42418" y="0"/>
                    <a:pt x="97409" y="0"/>
                  </a:cubicBezTo>
                  <a:lnTo>
                    <a:pt x="97409" y="9525"/>
                  </a:lnTo>
                  <a:lnTo>
                    <a:pt x="97409" y="0"/>
                  </a:lnTo>
                  <a:moveTo>
                    <a:pt x="97409" y="19050"/>
                  </a:moveTo>
                  <a:lnTo>
                    <a:pt x="97409" y="9525"/>
                  </a:lnTo>
                  <a:lnTo>
                    <a:pt x="97409" y="19050"/>
                  </a:lnTo>
                  <a:cubicBezTo>
                    <a:pt x="55245" y="19050"/>
                    <a:pt x="19050" y="58420"/>
                    <a:pt x="19050" y="109855"/>
                  </a:cubicBezTo>
                  <a:lnTo>
                    <a:pt x="9525" y="109855"/>
                  </a:lnTo>
                  <a:lnTo>
                    <a:pt x="19050" y="109855"/>
                  </a:lnTo>
                  <a:cubicBezTo>
                    <a:pt x="19050" y="161163"/>
                    <a:pt x="55245" y="200660"/>
                    <a:pt x="97409" y="200660"/>
                  </a:cubicBezTo>
                  <a:lnTo>
                    <a:pt x="536829" y="200660"/>
                  </a:lnTo>
                  <a:cubicBezTo>
                    <a:pt x="542036" y="200660"/>
                    <a:pt x="546354" y="204978"/>
                    <a:pt x="546354" y="210185"/>
                  </a:cubicBezTo>
                  <a:cubicBezTo>
                    <a:pt x="546354" y="215392"/>
                    <a:pt x="542036" y="219710"/>
                    <a:pt x="536829" y="219710"/>
                  </a:cubicBezTo>
                  <a:cubicBezTo>
                    <a:pt x="481838" y="219710"/>
                    <a:pt x="439420" y="169291"/>
                    <a:pt x="439420" y="109855"/>
                  </a:cubicBezTo>
                  <a:cubicBezTo>
                    <a:pt x="439420" y="50419"/>
                    <a:pt x="481965" y="0"/>
                    <a:pt x="536829" y="0"/>
                  </a:cubicBezTo>
                  <a:lnTo>
                    <a:pt x="536829" y="9525"/>
                  </a:lnTo>
                  <a:lnTo>
                    <a:pt x="536829" y="19050"/>
                  </a:lnTo>
                  <a:lnTo>
                    <a:pt x="97409" y="19050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name="Group 94" id="94"/>
          <p:cNvGrpSpPr/>
          <p:nvPr/>
        </p:nvGrpSpPr>
        <p:grpSpPr>
          <a:xfrm rot="0">
            <a:off x="784649" y="6646088"/>
            <a:ext cx="166593" cy="83865"/>
            <a:chOff x="0" y="0"/>
            <a:chExt cx="393746" cy="198216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9525" y="9525"/>
              <a:ext cx="382016" cy="189230"/>
            </a:xfrm>
            <a:custGeom>
              <a:avLst/>
              <a:gdLst/>
              <a:ahLst/>
              <a:cxnLst/>
              <a:rect r="r" b="b" t="t" l="l"/>
              <a:pathLst>
                <a:path h="189230" w="382016">
                  <a:moveTo>
                    <a:pt x="0" y="94615"/>
                  </a:moveTo>
                  <a:cubicBezTo>
                    <a:pt x="0" y="42418"/>
                    <a:pt x="85471" y="0"/>
                    <a:pt x="191008" y="0"/>
                  </a:cubicBezTo>
                  <a:cubicBezTo>
                    <a:pt x="296545" y="0"/>
                    <a:pt x="382016" y="42418"/>
                    <a:pt x="382016" y="94615"/>
                  </a:cubicBezTo>
                  <a:cubicBezTo>
                    <a:pt x="382016" y="146812"/>
                    <a:pt x="296545" y="189230"/>
                    <a:pt x="191008" y="189230"/>
                  </a:cubicBezTo>
                  <a:cubicBezTo>
                    <a:pt x="85471" y="189230"/>
                    <a:pt x="0" y="146939"/>
                    <a:pt x="0" y="9461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401066" cy="208280"/>
            </a:xfrm>
            <a:custGeom>
              <a:avLst/>
              <a:gdLst/>
              <a:ahLst/>
              <a:cxnLst/>
              <a:rect r="r" b="b" t="t" l="l"/>
              <a:pathLst>
                <a:path h="208280" w="401066">
                  <a:moveTo>
                    <a:pt x="0" y="104140"/>
                  </a:moveTo>
                  <a:cubicBezTo>
                    <a:pt x="0" y="41783"/>
                    <a:pt x="96520" y="0"/>
                    <a:pt x="200533" y="0"/>
                  </a:cubicBezTo>
                  <a:cubicBezTo>
                    <a:pt x="304546" y="0"/>
                    <a:pt x="401066" y="41783"/>
                    <a:pt x="401066" y="104140"/>
                  </a:cubicBezTo>
                  <a:lnTo>
                    <a:pt x="391541" y="104140"/>
                  </a:lnTo>
                  <a:lnTo>
                    <a:pt x="401066" y="104140"/>
                  </a:lnTo>
                  <a:cubicBezTo>
                    <a:pt x="401066" y="166497"/>
                    <a:pt x="304546" y="208280"/>
                    <a:pt x="200533" y="208280"/>
                  </a:cubicBezTo>
                  <a:lnTo>
                    <a:pt x="200533" y="198755"/>
                  </a:lnTo>
                  <a:lnTo>
                    <a:pt x="200533" y="208280"/>
                  </a:lnTo>
                  <a:cubicBezTo>
                    <a:pt x="96520" y="208280"/>
                    <a:pt x="0" y="166497"/>
                    <a:pt x="0" y="104140"/>
                  </a:cubicBezTo>
                  <a:lnTo>
                    <a:pt x="9525" y="104140"/>
                  </a:lnTo>
                  <a:lnTo>
                    <a:pt x="19050" y="104140"/>
                  </a:lnTo>
                  <a:lnTo>
                    <a:pt x="9525" y="104140"/>
                  </a:lnTo>
                  <a:lnTo>
                    <a:pt x="0" y="104140"/>
                  </a:lnTo>
                  <a:moveTo>
                    <a:pt x="19050" y="104140"/>
                  </a:moveTo>
                  <a:cubicBezTo>
                    <a:pt x="19050" y="109347"/>
                    <a:pt x="14732" y="113665"/>
                    <a:pt x="9525" y="113665"/>
                  </a:cubicBezTo>
                  <a:cubicBezTo>
                    <a:pt x="4318" y="113665"/>
                    <a:pt x="0" y="109347"/>
                    <a:pt x="0" y="104140"/>
                  </a:cubicBezTo>
                  <a:cubicBezTo>
                    <a:pt x="0" y="98933"/>
                    <a:pt x="4318" y="94615"/>
                    <a:pt x="9525" y="94615"/>
                  </a:cubicBezTo>
                  <a:cubicBezTo>
                    <a:pt x="14732" y="94615"/>
                    <a:pt x="19050" y="98933"/>
                    <a:pt x="19050" y="104140"/>
                  </a:cubicBezTo>
                  <a:cubicBezTo>
                    <a:pt x="19050" y="146304"/>
                    <a:pt x="93599" y="189230"/>
                    <a:pt x="200533" y="189230"/>
                  </a:cubicBezTo>
                  <a:cubicBezTo>
                    <a:pt x="307467" y="189230"/>
                    <a:pt x="382016" y="146304"/>
                    <a:pt x="382016" y="104140"/>
                  </a:cubicBezTo>
                  <a:cubicBezTo>
                    <a:pt x="382016" y="61976"/>
                    <a:pt x="307467" y="19050"/>
                    <a:pt x="200533" y="19050"/>
                  </a:cubicBezTo>
                  <a:lnTo>
                    <a:pt x="200533" y="9525"/>
                  </a:lnTo>
                  <a:lnTo>
                    <a:pt x="200533" y="19050"/>
                  </a:lnTo>
                  <a:cubicBezTo>
                    <a:pt x="93599" y="19050"/>
                    <a:pt x="19050" y="61976"/>
                    <a:pt x="19050" y="104140"/>
                  </a:cubicBez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name="Group 97" id="97"/>
          <p:cNvGrpSpPr/>
          <p:nvPr/>
        </p:nvGrpSpPr>
        <p:grpSpPr>
          <a:xfrm rot="0">
            <a:off x="831665" y="6487079"/>
            <a:ext cx="201081" cy="277705"/>
            <a:chOff x="0" y="0"/>
            <a:chExt cx="475259" cy="65636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9525" y="9525"/>
              <a:ext cx="463423" cy="647446"/>
            </a:xfrm>
            <a:custGeom>
              <a:avLst/>
              <a:gdLst/>
              <a:ahLst/>
              <a:cxnLst/>
              <a:rect r="r" b="b" t="t" l="l"/>
              <a:pathLst>
                <a:path h="647446" w="463423">
                  <a:moveTo>
                    <a:pt x="0" y="647446"/>
                  </a:moveTo>
                  <a:lnTo>
                    <a:pt x="0" y="263652"/>
                  </a:lnTo>
                  <a:cubicBezTo>
                    <a:pt x="0" y="150368"/>
                    <a:pt x="90805" y="58547"/>
                    <a:pt x="202819" y="58547"/>
                  </a:cubicBezTo>
                  <a:lnTo>
                    <a:pt x="347599" y="58547"/>
                  </a:lnTo>
                  <a:lnTo>
                    <a:pt x="347599" y="0"/>
                  </a:lnTo>
                  <a:lnTo>
                    <a:pt x="463423" y="117221"/>
                  </a:lnTo>
                  <a:lnTo>
                    <a:pt x="347599" y="234442"/>
                  </a:lnTo>
                  <a:lnTo>
                    <a:pt x="347599" y="175768"/>
                  </a:lnTo>
                  <a:lnTo>
                    <a:pt x="202819" y="175768"/>
                  </a:lnTo>
                  <a:cubicBezTo>
                    <a:pt x="154813" y="175768"/>
                    <a:pt x="115951" y="215138"/>
                    <a:pt x="115951" y="263652"/>
                  </a:cubicBezTo>
                  <a:lnTo>
                    <a:pt x="115951" y="6474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9" id="99"/>
            <p:cNvSpPr/>
            <p:nvPr/>
          </p:nvSpPr>
          <p:spPr>
            <a:xfrm flipH="false" flipV="false" rot="0">
              <a:off x="0" y="-635"/>
              <a:ext cx="483362" cy="667131"/>
            </a:xfrm>
            <a:custGeom>
              <a:avLst/>
              <a:gdLst/>
              <a:ahLst/>
              <a:cxnLst/>
              <a:rect r="r" b="b" t="t" l="l"/>
              <a:pathLst>
                <a:path h="667131" w="483362">
                  <a:moveTo>
                    <a:pt x="0" y="657606"/>
                  </a:moveTo>
                  <a:lnTo>
                    <a:pt x="0" y="273812"/>
                  </a:lnTo>
                  <a:lnTo>
                    <a:pt x="9525" y="273812"/>
                  </a:lnTo>
                  <a:lnTo>
                    <a:pt x="0" y="273812"/>
                  </a:lnTo>
                  <a:cubicBezTo>
                    <a:pt x="0" y="155448"/>
                    <a:pt x="94996" y="59182"/>
                    <a:pt x="212344" y="59182"/>
                  </a:cubicBezTo>
                  <a:lnTo>
                    <a:pt x="357124" y="59182"/>
                  </a:lnTo>
                  <a:lnTo>
                    <a:pt x="357124" y="68707"/>
                  </a:lnTo>
                  <a:lnTo>
                    <a:pt x="347599" y="68707"/>
                  </a:lnTo>
                  <a:lnTo>
                    <a:pt x="347599" y="10160"/>
                  </a:lnTo>
                  <a:cubicBezTo>
                    <a:pt x="347599" y="6350"/>
                    <a:pt x="349885" y="2794"/>
                    <a:pt x="353441" y="1397"/>
                  </a:cubicBezTo>
                  <a:cubicBezTo>
                    <a:pt x="356997" y="0"/>
                    <a:pt x="361061" y="762"/>
                    <a:pt x="363855" y="3556"/>
                  </a:cubicBezTo>
                  <a:lnTo>
                    <a:pt x="479679" y="120777"/>
                  </a:lnTo>
                  <a:cubicBezTo>
                    <a:pt x="483362" y="124460"/>
                    <a:pt x="483362" y="130429"/>
                    <a:pt x="479679" y="134112"/>
                  </a:cubicBezTo>
                  <a:lnTo>
                    <a:pt x="363855" y="251333"/>
                  </a:lnTo>
                  <a:cubicBezTo>
                    <a:pt x="361188" y="254127"/>
                    <a:pt x="356997" y="254889"/>
                    <a:pt x="353441" y="253492"/>
                  </a:cubicBezTo>
                  <a:cubicBezTo>
                    <a:pt x="349885" y="252095"/>
                    <a:pt x="347599" y="248539"/>
                    <a:pt x="347599" y="244729"/>
                  </a:cubicBezTo>
                  <a:lnTo>
                    <a:pt x="347599" y="185928"/>
                  </a:lnTo>
                  <a:lnTo>
                    <a:pt x="357124" y="185928"/>
                  </a:lnTo>
                  <a:lnTo>
                    <a:pt x="357124" y="195453"/>
                  </a:lnTo>
                  <a:lnTo>
                    <a:pt x="212344" y="195453"/>
                  </a:lnTo>
                  <a:lnTo>
                    <a:pt x="212344" y="185928"/>
                  </a:lnTo>
                  <a:lnTo>
                    <a:pt x="212344" y="195453"/>
                  </a:lnTo>
                  <a:cubicBezTo>
                    <a:pt x="169672" y="195453"/>
                    <a:pt x="135001" y="230378"/>
                    <a:pt x="135001" y="273812"/>
                  </a:cubicBezTo>
                  <a:lnTo>
                    <a:pt x="135001" y="657606"/>
                  </a:lnTo>
                  <a:cubicBezTo>
                    <a:pt x="135001" y="662813"/>
                    <a:pt x="130683" y="667131"/>
                    <a:pt x="125476" y="667131"/>
                  </a:cubicBezTo>
                  <a:lnTo>
                    <a:pt x="9525" y="667131"/>
                  </a:lnTo>
                  <a:cubicBezTo>
                    <a:pt x="4318" y="667131"/>
                    <a:pt x="0" y="662813"/>
                    <a:pt x="0" y="657606"/>
                  </a:cubicBezTo>
                  <a:moveTo>
                    <a:pt x="19050" y="657606"/>
                  </a:moveTo>
                  <a:lnTo>
                    <a:pt x="9525" y="657606"/>
                  </a:lnTo>
                  <a:lnTo>
                    <a:pt x="9525" y="648081"/>
                  </a:lnTo>
                  <a:lnTo>
                    <a:pt x="125349" y="648081"/>
                  </a:lnTo>
                  <a:lnTo>
                    <a:pt x="125349" y="657606"/>
                  </a:lnTo>
                  <a:lnTo>
                    <a:pt x="115824" y="657606"/>
                  </a:lnTo>
                  <a:lnTo>
                    <a:pt x="115824" y="273812"/>
                  </a:lnTo>
                  <a:lnTo>
                    <a:pt x="125349" y="273812"/>
                  </a:lnTo>
                  <a:lnTo>
                    <a:pt x="115824" y="273812"/>
                  </a:lnTo>
                  <a:cubicBezTo>
                    <a:pt x="115824" y="220091"/>
                    <a:pt x="158877" y="176403"/>
                    <a:pt x="212217" y="176403"/>
                  </a:cubicBezTo>
                  <a:lnTo>
                    <a:pt x="357124" y="176403"/>
                  </a:lnTo>
                  <a:cubicBezTo>
                    <a:pt x="362331" y="176403"/>
                    <a:pt x="366649" y="180721"/>
                    <a:pt x="366649" y="185928"/>
                  </a:cubicBezTo>
                  <a:lnTo>
                    <a:pt x="366649" y="244475"/>
                  </a:lnTo>
                  <a:lnTo>
                    <a:pt x="357124" y="244475"/>
                  </a:lnTo>
                  <a:lnTo>
                    <a:pt x="350393" y="237744"/>
                  </a:lnTo>
                  <a:lnTo>
                    <a:pt x="466217" y="120523"/>
                  </a:lnTo>
                  <a:lnTo>
                    <a:pt x="472948" y="127254"/>
                  </a:lnTo>
                  <a:lnTo>
                    <a:pt x="466217" y="133985"/>
                  </a:lnTo>
                  <a:lnTo>
                    <a:pt x="350393" y="16764"/>
                  </a:lnTo>
                  <a:lnTo>
                    <a:pt x="357124" y="10033"/>
                  </a:lnTo>
                  <a:lnTo>
                    <a:pt x="366649" y="10033"/>
                  </a:lnTo>
                  <a:lnTo>
                    <a:pt x="366649" y="68707"/>
                  </a:lnTo>
                  <a:cubicBezTo>
                    <a:pt x="366649" y="73914"/>
                    <a:pt x="362331" y="78232"/>
                    <a:pt x="357124" y="78232"/>
                  </a:cubicBezTo>
                  <a:lnTo>
                    <a:pt x="212344" y="78232"/>
                  </a:lnTo>
                  <a:lnTo>
                    <a:pt x="212344" y="68707"/>
                  </a:lnTo>
                  <a:lnTo>
                    <a:pt x="212344" y="78232"/>
                  </a:lnTo>
                  <a:cubicBezTo>
                    <a:pt x="105664" y="78232"/>
                    <a:pt x="19050" y="165735"/>
                    <a:pt x="19050" y="273812"/>
                  </a:cubicBezTo>
                  <a:lnTo>
                    <a:pt x="19050" y="657606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name="Group 100" id="100"/>
          <p:cNvGrpSpPr/>
          <p:nvPr/>
        </p:nvGrpSpPr>
        <p:grpSpPr>
          <a:xfrm rot="0">
            <a:off x="747772" y="6488976"/>
            <a:ext cx="281121" cy="108188"/>
            <a:chOff x="0" y="0"/>
            <a:chExt cx="664433" cy="255704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664464" cy="255651"/>
            </a:xfrm>
            <a:custGeom>
              <a:avLst/>
              <a:gdLst/>
              <a:ahLst/>
              <a:cxnLst/>
              <a:rect r="r" b="b" t="t" l="l"/>
              <a:pathLst>
                <a:path h="255651" w="664464">
                  <a:moveTo>
                    <a:pt x="0" y="0"/>
                  </a:moveTo>
                  <a:lnTo>
                    <a:pt x="664464" y="0"/>
                  </a:lnTo>
                  <a:lnTo>
                    <a:pt x="664464" y="255651"/>
                  </a:lnTo>
                  <a:lnTo>
                    <a:pt x="0" y="2556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2" id="102"/>
          <p:cNvGrpSpPr/>
          <p:nvPr/>
        </p:nvGrpSpPr>
        <p:grpSpPr>
          <a:xfrm rot="0">
            <a:off x="754019" y="6728055"/>
            <a:ext cx="306130" cy="109538"/>
            <a:chOff x="0" y="0"/>
            <a:chExt cx="723543" cy="258895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723519" cy="258953"/>
            </a:xfrm>
            <a:custGeom>
              <a:avLst/>
              <a:gdLst/>
              <a:ahLst/>
              <a:cxnLst/>
              <a:rect r="r" b="b" t="t" l="l"/>
              <a:pathLst>
                <a:path h="258953" w="723519">
                  <a:moveTo>
                    <a:pt x="0" y="0"/>
                  </a:moveTo>
                  <a:lnTo>
                    <a:pt x="723519" y="0"/>
                  </a:lnTo>
                  <a:lnTo>
                    <a:pt x="723519" y="258953"/>
                  </a:lnTo>
                  <a:lnTo>
                    <a:pt x="0" y="25895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837115" y="6351082"/>
            <a:ext cx="92060" cy="139792"/>
            <a:chOff x="0" y="0"/>
            <a:chExt cx="217585" cy="330402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9525" y="9525"/>
              <a:ext cx="205867" cy="321437"/>
            </a:xfrm>
            <a:custGeom>
              <a:avLst/>
              <a:gdLst/>
              <a:ahLst/>
              <a:cxnLst/>
              <a:rect r="r" b="b" t="t" l="l"/>
              <a:pathLst>
                <a:path h="321437" w="205867">
                  <a:moveTo>
                    <a:pt x="0" y="160655"/>
                  </a:moveTo>
                  <a:lnTo>
                    <a:pt x="41148" y="0"/>
                  </a:lnTo>
                  <a:lnTo>
                    <a:pt x="164719" y="0"/>
                  </a:lnTo>
                  <a:lnTo>
                    <a:pt x="205867" y="160655"/>
                  </a:lnTo>
                  <a:lnTo>
                    <a:pt x="164719" y="321437"/>
                  </a:lnTo>
                  <a:lnTo>
                    <a:pt x="41148" y="321437"/>
                  </a:lnTo>
                  <a:close/>
                </a:path>
              </a:pathLst>
            </a:custGeom>
            <a:solidFill>
              <a:srgbClr val="C4BD97"/>
            </a:solidFill>
          </p:spPr>
        </p:sp>
        <p:sp>
          <p:nvSpPr>
            <p:cNvPr name="Freeform 106" id="106"/>
            <p:cNvSpPr/>
            <p:nvPr/>
          </p:nvSpPr>
          <p:spPr>
            <a:xfrm flipH="false" flipV="false" rot="0">
              <a:off x="-127" y="0"/>
              <a:ext cx="225171" cy="340487"/>
            </a:xfrm>
            <a:custGeom>
              <a:avLst/>
              <a:gdLst/>
              <a:ahLst/>
              <a:cxnLst/>
              <a:rect r="r" b="b" t="t" l="l"/>
              <a:pathLst>
                <a:path h="340487" w="225171">
                  <a:moveTo>
                    <a:pt x="381" y="167894"/>
                  </a:moveTo>
                  <a:lnTo>
                    <a:pt x="41656" y="7112"/>
                  </a:lnTo>
                  <a:cubicBezTo>
                    <a:pt x="42672" y="2921"/>
                    <a:pt x="46482" y="0"/>
                    <a:pt x="50800" y="0"/>
                  </a:cubicBezTo>
                  <a:lnTo>
                    <a:pt x="174371" y="0"/>
                  </a:lnTo>
                  <a:cubicBezTo>
                    <a:pt x="178689" y="0"/>
                    <a:pt x="182499" y="2921"/>
                    <a:pt x="183642" y="7112"/>
                  </a:cubicBezTo>
                  <a:lnTo>
                    <a:pt x="224790" y="167767"/>
                  </a:lnTo>
                  <a:cubicBezTo>
                    <a:pt x="225171" y="169291"/>
                    <a:pt x="225171" y="170942"/>
                    <a:pt x="224790" y="172466"/>
                  </a:cubicBezTo>
                  <a:lnTo>
                    <a:pt x="183515" y="333375"/>
                  </a:lnTo>
                  <a:cubicBezTo>
                    <a:pt x="182372" y="337566"/>
                    <a:pt x="178689" y="340487"/>
                    <a:pt x="174244" y="340487"/>
                  </a:cubicBezTo>
                  <a:lnTo>
                    <a:pt x="50800" y="340487"/>
                  </a:lnTo>
                  <a:cubicBezTo>
                    <a:pt x="46482" y="340487"/>
                    <a:pt x="42672" y="337566"/>
                    <a:pt x="41529" y="333375"/>
                  </a:cubicBezTo>
                  <a:lnTo>
                    <a:pt x="381" y="172593"/>
                  </a:lnTo>
                  <a:cubicBezTo>
                    <a:pt x="0" y="171069"/>
                    <a:pt x="0" y="169418"/>
                    <a:pt x="381" y="167894"/>
                  </a:cubicBezTo>
                  <a:moveTo>
                    <a:pt x="18796" y="172593"/>
                  </a:moveTo>
                  <a:lnTo>
                    <a:pt x="9652" y="170180"/>
                  </a:lnTo>
                  <a:lnTo>
                    <a:pt x="18923" y="167767"/>
                  </a:lnTo>
                  <a:lnTo>
                    <a:pt x="60071" y="328549"/>
                  </a:lnTo>
                  <a:lnTo>
                    <a:pt x="50800" y="330962"/>
                  </a:lnTo>
                  <a:lnTo>
                    <a:pt x="50800" y="321437"/>
                  </a:lnTo>
                  <a:lnTo>
                    <a:pt x="174371" y="321437"/>
                  </a:lnTo>
                  <a:lnTo>
                    <a:pt x="174371" y="330962"/>
                  </a:lnTo>
                  <a:lnTo>
                    <a:pt x="165100" y="328549"/>
                  </a:lnTo>
                  <a:lnTo>
                    <a:pt x="206248" y="167894"/>
                  </a:lnTo>
                  <a:lnTo>
                    <a:pt x="215519" y="170307"/>
                  </a:lnTo>
                  <a:lnTo>
                    <a:pt x="206248" y="172720"/>
                  </a:lnTo>
                  <a:lnTo>
                    <a:pt x="165100" y="11938"/>
                  </a:lnTo>
                  <a:lnTo>
                    <a:pt x="174371" y="9525"/>
                  </a:lnTo>
                  <a:lnTo>
                    <a:pt x="174371" y="19050"/>
                  </a:lnTo>
                  <a:lnTo>
                    <a:pt x="50800" y="19050"/>
                  </a:lnTo>
                  <a:lnTo>
                    <a:pt x="50800" y="9525"/>
                  </a:lnTo>
                  <a:lnTo>
                    <a:pt x="60071" y="11938"/>
                  </a:lnTo>
                  <a:lnTo>
                    <a:pt x="18923" y="172593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name="Group 107" id="107"/>
          <p:cNvGrpSpPr/>
          <p:nvPr/>
        </p:nvGrpSpPr>
        <p:grpSpPr>
          <a:xfrm rot="5400000">
            <a:off x="1114861" y="6164495"/>
            <a:ext cx="419030" cy="109638"/>
            <a:chOff x="0" y="0"/>
            <a:chExt cx="990385" cy="259131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9525" y="9525"/>
              <a:ext cx="981456" cy="247396"/>
            </a:xfrm>
            <a:custGeom>
              <a:avLst/>
              <a:gdLst/>
              <a:ahLst/>
              <a:cxnLst/>
              <a:rect r="r" b="b" t="t" l="l"/>
              <a:pathLst>
                <a:path h="247396" w="981456">
                  <a:moveTo>
                    <a:pt x="0" y="41275"/>
                  </a:moveTo>
                  <a:cubicBezTo>
                    <a:pt x="0" y="18415"/>
                    <a:pt x="19177" y="0"/>
                    <a:pt x="42799" y="0"/>
                  </a:cubicBezTo>
                  <a:lnTo>
                    <a:pt x="938657" y="0"/>
                  </a:lnTo>
                  <a:cubicBezTo>
                    <a:pt x="962279" y="0"/>
                    <a:pt x="981456" y="18415"/>
                    <a:pt x="981456" y="41275"/>
                  </a:cubicBezTo>
                  <a:lnTo>
                    <a:pt x="981456" y="206121"/>
                  </a:lnTo>
                  <a:cubicBezTo>
                    <a:pt x="981456" y="228854"/>
                    <a:pt x="962279" y="247396"/>
                    <a:pt x="938657" y="247396"/>
                  </a:cubicBezTo>
                  <a:lnTo>
                    <a:pt x="42799" y="247396"/>
                  </a:lnTo>
                  <a:cubicBezTo>
                    <a:pt x="19177" y="247396"/>
                    <a:pt x="0" y="228981"/>
                    <a:pt x="0" y="206121"/>
                  </a:cubicBezTo>
                  <a:close/>
                </a:path>
              </a:pathLst>
            </a:custGeom>
            <a:solidFill>
              <a:srgbClr val="95B3D7"/>
            </a:solidFill>
          </p:spPr>
        </p:sp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1000506" cy="266446"/>
            </a:xfrm>
            <a:custGeom>
              <a:avLst/>
              <a:gdLst/>
              <a:ahLst/>
              <a:cxnLst/>
              <a:rect r="r" b="b" t="t" l="l"/>
              <a:pathLst>
                <a:path h="266446" w="1000506">
                  <a:moveTo>
                    <a:pt x="0" y="50800"/>
                  </a:moveTo>
                  <a:cubicBezTo>
                    <a:pt x="0" y="22352"/>
                    <a:pt x="23749" y="0"/>
                    <a:pt x="52324" y="0"/>
                  </a:cubicBezTo>
                  <a:lnTo>
                    <a:pt x="948182" y="0"/>
                  </a:lnTo>
                  <a:lnTo>
                    <a:pt x="948182" y="9525"/>
                  </a:lnTo>
                  <a:lnTo>
                    <a:pt x="948182" y="0"/>
                  </a:lnTo>
                  <a:cubicBezTo>
                    <a:pt x="976757" y="0"/>
                    <a:pt x="1000506" y="22352"/>
                    <a:pt x="1000506" y="50800"/>
                  </a:cubicBezTo>
                  <a:lnTo>
                    <a:pt x="990981" y="50800"/>
                  </a:lnTo>
                  <a:lnTo>
                    <a:pt x="1000506" y="50800"/>
                  </a:lnTo>
                  <a:lnTo>
                    <a:pt x="1000506" y="215646"/>
                  </a:lnTo>
                  <a:lnTo>
                    <a:pt x="990981" y="215646"/>
                  </a:lnTo>
                  <a:lnTo>
                    <a:pt x="1000506" y="215646"/>
                  </a:lnTo>
                  <a:cubicBezTo>
                    <a:pt x="1000506" y="243967"/>
                    <a:pt x="976757" y="266446"/>
                    <a:pt x="948182" y="266446"/>
                  </a:cubicBezTo>
                  <a:lnTo>
                    <a:pt x="948182" y="256921"/>
                  </a:lnTo>
                  <a:lnTo>
                    <a:pt x="948182" y="266446"/>
                  </a:lnTo>
                  <a:lnTo>
                    <a:pt x="52324" y="266446"/>
                  </a:lnTo>
                  <a:lnTo>
                    <a:pt x="52324" y="256921"/>
                  </a:lnTo>
                  <a:lnTo>
                    <a:pt x="52324" y="266446"/>
                  </a:lnTo>
                  <a:cubicBezTo>
                    <a:pt x="23749" y="266446"/>
                    <a:pt x="0" y="244094"/>
                    <a:pt x="0" y="215646"/>
                  </a:cubicBezTo>
                  <a:lnTo>
                    <a:pt x="0" y="50800"/>
                  </a:lnTo>
                  <a:lnTo>
                    <a:pt x="9525" y="50800"/>
                  </a:lnTo>
                  <a:lnTo>
                    <a:pt x="0" y="50800"/>
                  </a:lnTo>
                  <a:moveTo>
                    <a:pt x="19050" y="50800"/>
                  </a:moveTo>
                  <a:lnTo>
                    <a:pt x="19050" y="215646"/>
                  </a:lnTo>
                  <a:lnTo>
                    <a:pt x="9525" y="215646"/>
                  </a:lnTo>
                  <a:lnTo>
                    <a:pt x="19050" y="215646"/>
                  </a:lnTo>
                  <a:cubicBezTo>
                    <a:pt x="19050" y="232791"/>
                    <a:pt x="33655" y="247396"/>
                    <a:pt x="52324" y="247396"/>
                  </a:cubicBezTo>
                  <a:lnTo>
                    <a:pt x="948182" y="247396"/>
                  </a:lnTo>
                  <a:cubicBezTo>
                    <a:pt x="966851" y="247396"/>
                    <a:pt x="981456" y="232918"/>
                    <a:pt x="981456" y="215646"/>
                  </a:cubicBezTo>
                  <a:lnTo>
                    <a:pt x="981456" y="50800"/>
                  </a:lnTo>
                  <a:cubicBezTo>
                    <a:pt x="981456" y="33655"/>
                    <a:pt x="966851" y="19050"/>
                    <a:pt x="948182" y="19050"/>
                  </a:cubicBezTo>
                  <a:lnTo>
                    <a:pt x="52324" y="19050"/>
                  </a:lnTo>
                  <a:lnTo>
                    <a:pt x="52324" y="9525"/>
                  </a:lnTo>
                  <a:lnTo>
                    <a:pt x="52324" y="19050"/>
                  </a:lnTo>
                  <a:cubicBezTo>
                    <a:pt x="33655" y="19050"/>
                    <a:pt x="19050" y="33528"/>
                    <a:pt x="19050" y="50800"/>
                  </a:cubicBezTo>
                  <a:close/>
                </a:path>
              </a:pathLst>
            </a:custGeom>
            <a:solidFill>
              <a:srgbClr val="1F3E68"/>
            </a:solidFill>
          </p:spPr>
        </p:sp>
      </p:grpSp>
      <p:grpSp>
        <p:nvGrpSpPr>
          <p:cNvPr name="Group 110" id="110"/>
          <p:cNvGrpSpPr/>
          <p:nvPr/>
        </p:nvGrpSpPr>
        <p:grpSpPr>
          <a:xfrm rot="5400000">
            <a:off x="216076" y="6169218"/>
            <a:ext cx="419030" cy="128356"/>
            <a:chOff x="0" y="0"/>
            <a:chExt cx="990385" cy="303372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9525" y="9525"/>
              <a:ext cx="981456" cy="291719"/>
            </a:xfrm>
            <a:custGeom>
              <a:avLst/>
              <a:gdLst/>
              <a:ahLst/>
              <a:cxnLst/>
              <a:rect r="r" b="b" t="t" l="l"/>
              <a:pathLst>
                <a:path h="291719" w="981456">
                  <a:moveTo>
                    <a:pt x="0" y="48641"/>
                  </a:moveTo>
                  <a:cubicBezTo>
                    <a:pt x="0" y="21717"/>
                    <a:pt x="22479" y="0"/>
                    <a:pt x="50165" y="0"/>
                  </a:cubicBezTo>
                  <a:lnTo>
                    <a:pt x="931291" y="0"/>
                  </a:lnTo>
                  <a:cubicBezTo>
                    <a:pt x="958977" y="0"/>
                    <a:pt x="981456" y="21717"/>
                    <a:pt x="981456" y="48641"/>
                  </a:cubicBezTo>
                  <a:lnTo>
                    <a:pt x="981456" y="243078"/>
                  </a:lnTo>
                  <a:cubicBezTo>
                    <a:pt x="981456" y="269875"/>
                    <a:pt x="958977" y="291719"/>
                    <a:pt x="931291" y="291719"/>
                  </a:cubicBezTo>
                  <a:lnTo>
                    <a:pt x="50165" y="291719"/>
                  </a:lnTo>
                  <a:cubicBezTo>
                    <a:pt x="22479" y="291719"/>
                    <a:pt x="0" y="269875"/>
                    <a:pt x="0" y="243078"/>
                  </a:cubicBezTo>
                  <a:close/>
                </a:path>
              </a:pathLst>
            </a:custGeom>
            <a:solidFill>
              <a:srgbClr val="95B3D7"/>
            </a:solidFill>
          </p:spPr>
        </p:sp>
        <p:sp>
          <p:nvSpPr>
            <p:cNvPr name="Freeform 112" id="112"/>
            <p:cNvSpPr/>
            <p:nvPr/>
          </p:nvSpPr>
          <p:spPr>
            <a:xfrm flipH="false" flipV="false" rot="0">
              <a:off x="0" y="0"/>
              <a:ext cx="1000506" cy="310769"/>
            </a:xfrm>
            <a:custGeom>
              <a:avLst/>
              <a:gdLst/>
              <a:ahLst/>
              <a:cxnLst/>
              <a:rect r="r" b="b" t="t" l="l"/>
              <a:pathLst>
                <a:path h="310769" w="1000506">
                  <a:moveTo>
                    <a:pt x="0" y="58166"/>
                  </a:moveTo>
                  <a:cubicBezTo>
                    <a:pt x="0" y="25781"/>
                    <a:pt x="26924" y="0"/>
                    <a:pt x="59690" y="0"/>
                  </a:cubicBezTo>
                  <a:lnTo>
                    <a:pt x="940816" y="0"/>
                  </a:lnTo>
                  <a:lnTo>
                    <a:pt x="940816" y="9525"/>
                  </a:lnTo>
                  <a:lnTo>
                    <a:pt x="940816" y="0"/>
                  </a:lnTo>
                  <a:cubicBezTo>
                    <a:pt x="973455" y="0"/>
                    <a:pt x="1000506" y="25781"/>
                    <a:pt x="1000506" y="58166"/>
                  </a:cubicBezTo>
                  <a:lnTo>
                    <a:pt x="990981" y="58166"/>
                  </a:lnTo>
                  <a:lnTo>
                    <a:pt x="1000506" y="58166"/>
                  </a:lnTo>
                  <a:lnTo>
                    <a:pt x="1000506" y="252603"/>
                  </a:lnTo>
                  <a:lnTo>
                    <a:pt x="990981" y="252603"/>
                  </a:lnTo>
                  <a:lnTo>
                    <a:pt x="1000506" y="252603"/>
                  </a:lnTo>
                  <a:cubicBezTo>
                    <a:pt x="1000506" y="284988"/>
                    <a:pt x="973582" y="310769"/>
                    <a:pt x="940816" y="310769"/>
                  </a:cubicBezTo>
                  <a:lnTo>
                    <a:pt x="940816" y="301244"/>
                  </a:lnTo>
                  <a:lnTo>
                    <a:pt x="940816" y="310769"/>
                  </a:lnTo>
                  <a:lnTo>
                    <a:pt x="59690" y="310769"/>
                  </a:lnTo>
                  <a:lnTo>
                    <a:pt x="59690" y="301244"/>
                  </a:lnTo>
                  <a:lnTo>
                    <a:pt x="59690" y="310769"/>
                  </a:lnTo>
                  <a:cubicBezTo>
                    <a:pt x="27051" y="310769"/>
                    <a:pt x="0" y="284988"/>
                    <a:pt x="0" y="252603"/>
                  </a:cubicBezTo>
                  <a:lnTo>
                    <a:pt x="0" y="58166"/>
                  </a:lnTo>
                  <a:lnTo>
                    <a:pt x="9525" y="58166"/>
                  </a:lnTo>
                  <a:lnTo>
                    <a:pt x="0" y="58166"/>
                  </a:lnTo>
                  <a:moveTo>
                    <a:pt x="19050" y="58166"/>
                  </a:moveTo>
                  <a:lnTo>
                    <a:pt x="19050" y="252603"/>
                  </a:lnTo>
                  <a:lnTo>
                    <a:pt x="9525" y="252603"/>
                  </a:lnTo>
                  <a:lnTo>
                    <a:pt x="19050" y="252603"/>
                  </a:lnTo>
                  <a:cubicBezTo>
                    <a:pt x="19050" y="273939"/>
                    <a:pt x="36957" y="291719"/>
                    <a:pt x="59690" y="291719"/>
                  </a:cubicBezTo>
                  <a:lnTo>
                    <a:pt x="940816" y="291719"/>
                  </a:lnTo>
                  <a:cubicBezTo>
                    <a:pt x="963549" y="291719"/>
                    <a:pt x="981456" y="273939"/>
                    <a:pt x="981456" y="252603"/>
                  </a:cubicBezTo>
                  <a:lnTo>
                    <a:pt x="981456" y="58166"/>
                  </a:lnTo>
                  <a:cubicBezTo>
                    <a:pt x="981456" y="36830"/>
                    <a:pt x="963549" y="19050"/>
                    <a:pt x="940816" y="19050"/>
                  </a:cubicBezTo>
                  <a:lnTo>
                    <a:pt x="59690" y="19050"/>
                  </a:lnTo>
                  <a:lnTo>
                    <a:pt x="59690" y="9525"/>
                  </a:lnTo>
                  <a:lnTo>
                    <a:pt x="59690" y="19050"/>
                  </a:lnTo>
                  <a:cubicBezTo>
                    <a:pt x="36957" y="19050"/>
                    <a:pt x="19050" y="36830"/>
                    <a:pt x="19050" y="58166"/>
                  </a:cubicBezTo>
                  <a:close/>
                </a:path>
              </a:pathLst>
            </a:custGeom>
            <a:solidFill>
              <a:srgbClr val="1F3E68"/>
            </a:solidFill>
          </p:spPr>
        </p:sp>
      </p:grpSp>
      <p:sp>
        <p:nvSpPr>
          <p:cNvPr name="Freeform 113" id="113"/>
          <p:cNvSpPr/>
          <p:nvPr/>
        </p:nvSpPr>
        <p:spPr>
          <a:xfrm flipH="false" flipV="false" rot="0">
            <a:off x="3516282" y="5137355"/>
            <a:ext cx="2936543" cy="1820780"/>
          </a:xfrm>
          <a:custGeom>
            <a:avLst/>
            <a:gdLst/>
            <a:ahLst/>
            <a:cxnLst/>
            <a:rect r="r" b="b" t="t" l="l"/>
            <a:pathLst>
              <a:path h="1820780" w="2936543">
                <a:moveTo>
                  <a:pt x="0" y="0"/>
                </a:moveTo>
                <a:lnTo>
                  <a:pt x="2936543" y="0"/>
                </a:lnTo>
                <a:lnTo>
                  <a:pt x="2936543" y="1820779"/>
                </a:lnTo>
                <a:lnTo>
                  <a:pt x="0" y="18207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309" r="-73819" b="-1309"/>
            </a:stretch>
          </a:blipFill>
        </p:spPr>
      </p:sp>
      <p:grpSp>
        <p:nvGrpSpPr>
          <p:cNvPr name="Group 114" id="114"/>
          <p:cNvGrpSpPr/>
          <p:nvPr/>
        </p:nvGrpSpPr>
        <p:grpSpPr>
          <a:xfrm rot="0">
            <a:off x="1516441" y="5619957"/>
            <a:ext cx="2977078" cy="1209659"/>
            <a:chOff x="0" y="0"/>
            <a:chExt cx="7036373" cy="2859049"/>
          </a:xfrm>
        </p:grpSpPr>
        <p:sp>
          <p:nvSpPr>
            <p:cNvPr name="Freeform 115" id="115"/>
            <p:cNvSpPr/>
            <p:nvPr/>
          </p:nvSpPr>
          <p:spPr>
            <a:xfrm flipH="false" flipV="false" rot="0">
              <a:off x="0" y="0"/>
              <a:ext cx="7036435" cy="2859024"/>
            </a:xfrm>
            <a:custGeom>
              <a:avLst/>
              <a:gdLst/>
              <a:ahLst/>
              <a:cxnLst/>
              <a:rect r="r" b="b" t="t" l="l"/>
              <a:pathLst>
                <a:path h="2859024" w="7036435">
                  <a:moveTo>
                    <a:pt x="0" y="714756"/>
                  </a:moveTo>
                  <a:lnTo>
                    <a:pt x="5606796" y="714756"/>
                  </a:lnTo>
                  <a:lnTo>
                    <a:pt x="5606796" y="0"/>
                  </a:lnTo>
                  <a:lnTo>
                    <a:pt x="7036435" y="1429512"/>
                  </a:lnTo>
                  <a:lnTo>
                    <a:pt x="5606796" y="2859024"/>
                  </a:lnTo>
                  <a:lnTo>
                    <a:pt x="5606796" y="2144268"/>
                  </a:lnTo>
                  <a:lnTo>
                    <a:pt x="0" y="2144268"/>
                  </a:lnTo>
                  <a:lnTo>
                    <a:pt x="714756" y="1429512"/>
                  </a:lnTo>
                  <a:close/>
                </a:path>
              </a:pathLst>
            </a:custGeom>
            <a:solidFill>
              <a:srgbClr val="A6A6A6">
                <a:alpha val="49804"/>
              </a:srgbClr>
            </a:solidFill>
          </p:spPr>
        </p:sp>
      </p:grpSp>
      <p:grpSp>
        <p:nvGrpSpPr>
          <p:cNvPr name="Group 116" id="116"/>
          <p:cNvGrpSpPr/>
          <p:nvPr/>
        </p:nvGrpSpPr>
        <p:grpSpPr>
          <a:xfrm rot="0">
            <a:off x="1944529" y="5997692"/>
            <a:ext cx="2163283" cy="423451"/>
            <a:chOff x="0" y="0"/>
            <a:chExt cx="5671197" cy="1110107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12700" y="12700"/>
              <a:ext cx="5641213" cy="1080008"/>
            </a:xfrm>
            <a:custGeom>
              <a:avLst/>
              <a:gdLst/>
              <a:ahLst/>
              <a:cxnLst/>
              <a:rect r="r" b="b" t="t" l="l"/>
              <a:pathLst>
                <a:path h="1080008" w="5641213">
                  <a:moveTo>
                    <a:pt x="0" y="179959"/>
                  </a:moveTo>
                  <a:cubicBezTo>
                    <a:pt x="0" y="80645"/>
                    <a:pt x="82423" y="0"/>
                    <a:pt x="184023" y="0"/>
                  </a:cubicBezTo>
                  <a:lnTo>
                    <a:pt x="5457190" y="0"/>
                  </a:lnTo>
                  <a:cubicBezTo>
                    <a:pt x="5558790" y="0"/>
                    <a:pt x="5641213" y="80645"/>
                    <a:pt x="5641213" y="179959"/>
                  </a:cubicBezTo>
                  <a:lnTo>
                    <a:pt x="5641213" y="900049"/>
                  </a:lnTo>
                  <a:cubicBezTo>
                    <a:pt x="5641213" y="999490"/>
                    <a:pt x="5558790" y="1080008"/>
                    <a:pt x="5457190" y="1080008"/>
                  </a:cubicBezTo>
                  <a:lnTo>
                    <a:pt x="184023" y="1080008"/>
                  </a:lnTo>
                  <a:cubicBezTo>
                    <a:pt x="82423" y="1080008"/>
                    <a:pt x="0" y="999490"/>
                    <a:pt x="0" y="9000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18" id="118"/>
            <p:cNvSpPr/>
            <p:nvPr/>
          </p:nvSpPr>
          <p:spPr>
            <a:xfrm flipH="false" flipV="false" rot="0">
              <a:off x="0" y="0"/>
              <a:ext cx="5666613" cy="1105408"/>
            </a:xfrm>
            <a:custGeom>
              <a:avLst/>
              <a:gdLst/>
              <a:ahLst/>
              <a:cxnLst/>
              <a:rect r="r" b="b" t="t" l="l"/>
              <a:pathLst>
                <a:path h="1105408" w="5666613">
                  <a:moveTo>
                    <a:pt x="0" y="192659"/>
                  </a:moveTo>
                  <a:cubicBezTo>
                    <a:pt x="0" y="85979"/>
                    <a:pt x="88392" y="0"/>
                    <a:pt x="196723" y="0"/>
                  </a:cubicBezTo>
                  <a:lnTo>
                    <a:pt x="5469890" y="0"/>
                  </a:lnTo>
                  <a:lnTo>
                    <a:pt x="5469890" y="12700"/>
                  </a:lnTo>
                  <a:lnTo>
                    <a:pt x="5469890" y="0"/>
                  </a:lnTo>
                  <a:cubicBezTo>
                    <a:pt x="5578221" y="0"/>
                    <a:pt x="5666613" y="85979"/>
                    <a:pt x="5666613" y="192659"/>
                  </a:cubicBezTo>
                  <a:lnTo>
                    <a:pt x="5653913" y="192659"/>
                  </a:lnTo>
                  <a:lnTo>
                    <a:pt x="5666613" y="192659"/>
                  </a:lnTo>
                  <a:lnTo>
                    <a:pt x="5666613" y="912749"/>
                  </a:lnTo>
                  <a:lnTo>
                    <a:pt x="5653913" y="912749"/>
                  </a:lnTo>
                  <a:lnTo>
                    <a:pt x="5666613" y="912749"/>
                  </a:lnTo>
                  <a:cubicBezTo>
                    <a:pt x="5666613" y="1019429"/>
                    <a:pt x="5578221" y="1105408"/>
                    <a:pt x="5469890" y="1105408"/>
                  </a:cubicBezTo>
                  <a:lnTo>
                    <a:pt x="5469890" y="1092708"/>
                  </a:lnTo>
                  <a:lnTo>
                    <a:pt x="5469890" y="1105408"/>
                  </a:lnTo>
                  <a:lnTo>
                    <a:pt x="196723" y="1105408"/>
                  </a:lnTo>
                  <a:lnTo>
                    <a:pt x="196723" y="1092708"/>
                  </a:lnTo>
                  <a:lnTo>
                    <a:pt x="196723" y="1105408"/>
                  </a:lnTo>
                  <a:cubicBezTo>
                    <a:pt x="88392" y="1105408"/>
                    <a:pt x="0" y="1019429"/>
                    <a:pt x="0" y="912749"/>
                  </a:cubicBezTo>
                  <a:lnTo>
                    <a:pt x="0" y="192659"/>
                  </a:lnTo>
                  <a:lnTo>
                    <a:pt x="12700" y="192659"/>
                  </a:lnTo>
                  <a:lnTo>
                    <a:pt x="0" y="192659"/>
                  </a:lnTo>
                  <a:moveTo>
                    <a:pt x="25400" y="192659"/>
                  </a:moveTo>
                  <a:lnTo>
                    <a:pt x="25400" y="912749"/>
                  </a:lnTo>
                  <a:lnTo>
                    <a:pt x="12700" y="912749"/>
                  </a:lnTo>
                  <a:lnTo>
                    <a:pt x="25400" y="912749"/>
                  </a:lnTo>
                  <a:cubicBezTo>
                    <a:pt x="25400" y="1004951"/>
                    <a:pt x="101854" y="1080008"/>
                    <a:pt x="196723" y="1080008"/>
                  </a:cubicBezTo>
                  <a:lnTo>
                    <a:pt x="5469890" y="1080008"/>
                  </a:lnTo>
                  <a:cubicBezTo>
                    <a:pt x="5564759" y="1080008"/>
                    <a:pt x="5641213" y="1004824"/>
                    <a:pt x="5641213" y="912749"/>
                  </a:cubicBezTo>
                  <a:lnTo>
                    <a:pt x="5641213" y="192659"/>
                  </a:lnTo>
                  <a:cubicBezTo>
                    <a:pt x="5641213" y="100584"/>
                    <a:pt x="5564759" y="25400"/>
                    <a:pt x="5469890" y="25400"/>
                  </a:cubicBezTo>
                  <a:lnTo>
                    <a:pt x="196723" y="25400"/>
                  </a:lnTo>
                  <a:lnTo>
                    <a:pt x="196723" y="12700"/>
                  </a:lnTo>
                  <a:lnTo>
                    <a:pt x="196723" y="25400"/>
                  </a:lnTo>
                  <a:cubicBezTo>
                    <a:pt x="101854" y="25400"/>
                    <a:pt x="25400" y="100584"/>
                    <a:pt x="25400" y="192659"/>
                  </a:cubicBezTo>
                  <a:close/>
                </a:path>
              </a:pathLst>
            </a:custGeom>
            <a:solidFill>
              <a:srgbClr val="A1CB45"/>
            </a:solidFill>
          </p:spPr>
        </p:sp>
        <p:sp>
          <p:nvSpPr>
            <p:cNvPr name="TextBox 119" id="119"/>
            <p:cNvSpPr txBox="true"/>
            <p:nvPr/>
          </p:nvSpPr>
          <p:spPr>
            <a:xfrm>
              <a:off x="0" y="-9525"/>
              <a:ext cx="5671197" cy="1119632"/>
            </a:xfrm>
            <a:prstGeom prst="rect">
              <a:avLst/>
            </a:prstGeom>
          </p:spPr>
          <p:txBody>
            <a:bodyPr anchor="ctr" rtlCol="false" tIns="25837" lIns="25837" bIns="25837" rIns="25837"/>
            <a:lstStyle/>
            <a:p>
              <a:pPr algn="l">
                <a:lnSpc>
                  <a:spcPts val="640"/>
                </a:lnSpc>
              </a:pPr>
            </a:p>
            <a:p>
              <a:pPr algn="l">
                <a:lnSpc>
                  <a:spcPts val="732"/>
                </a:lnSpc>
              </a:pPr>
              <a:r>
                <a:rPr lang="en-US" b="true" sz="610">
                  <a:solidFill>
                    <a:srgbClr val="7B9F2D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Implemented PFR (1Phase Reaction)</a:t>
              </a:r>
            </a:p>
            <a:p>
              <a:pPr algn="l" marL="96646" indent="-48323" lvl="1">
                <a:lnSpc>
                  <a:spcPts val="640"/>
                </a:lnSpc>
                <a:buFont typeface="Arial"/>
                <a:buChar char="•"/>
              </a:pPr>
              <a:r>
                <a:rPr lang="en-US" sz="534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Promote removal of product from reaction conditions substantially mitigated racemization</a:t>
              </a:r>
            </a:p>
            <a:p>
              <a:pPr algn="l" marL="96646" indent="-48323" lvl="1">
                <a:lnSpc>
                  <a:spcPts val="640"/>
                </a:lnSpc>
                <a:buFont typeface="Arial"/>
                <a:buChar char="•"/>
              </a:pPr>
              <a:r>
                <a:rPr lang="en-US" sz="534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Isolated yield increased significantly</a:t>
              </a:r>
            </a:p>
            <a:p>
              <a:pPr algn="l" marL="96646" indent="-48323" lvl="1">
                <a:lnSpc>
                  <a:spcPts val="640"/>
                </a:lnSpc>
              </a:pPr>
            </a:p>
          </p:txBody>
        </p:sp>
      </p:grpSp>
      <p:grpSp>
        <p:nvGrpSpPr>
          <p:cNvPr name="Group 120" id="120"/>
          <p:cNvGrpSpPr/>
          <p:nvPr/>
        </p:nvGrpSpPr>
        <p:grpSpPr>
          <a:xfrm rot="0">
            <a:off x="5045969" y="6597164"/>
            <a:ext cx="2268000" cy="1081040"/>
            <a:chOff x="0" y="0"/>
            <a:chExt cx="812800" cy="387420"/>
          </a:xfrm>
        </p:grpSpPr>
        <p:sp>
          <p:nvSpPr>
            <p:cNvPr name="Freeform 121" id="121"/>
            <p:cNvSpPr/>
            <p:nvPr/>
          </p:nvSpPr>
          <p:spPr>
            <a:xfrm flipH="false" flipV="false" rot="0">
              <a:off x="0" y="0"/>
              <a:ext cx="812800" cy="387420"/>
            </a:xfrm>
            <a:custGeom>
              <a:avLst/>
              <a:gdLst/>
              <a:ahLst/>
              <a:cxnLst/>
              <a:rect r="r" b="b" t="t" l="l"/>
              <a:pathLst>
                <a:path h="38742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387420"/>
                  </a:lnTo>
                  <a:lnTo>
                    <a:pt x="0" y="3874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2" id="122"/>
            <p:cNvSpPr txBox="true"/>
            <p:nvPr/>
          </p:nvSpPr>
          <p:spPr>
            <a:xfrm>
              <a:off x="0" y="-19050"/>
              <a:ext cx="812800" cy="406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TextBox 123" id="123"/>
          <p:cNvSpPr txBox="true"/>
          <p:nvPr/>
        </p:nvSpPr>
        <p:spPr>
          <a:xfrm rot="0">
            <a:off x="5882965" y="2970332"/>
            <a:ext cx="1582409" cy="202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Garet Bold"/>
                <a:ea typeface="Garet Bold"/>
                <a:cs typeface="Garet Bold"/>
                <a:sym typeface="Garet Bold"/>
              </a:rPr>
              <a:t>CHALLENGES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392905" y="3439598"/>
            <a:ext cx="6859134" cy="589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b="true" sz="1170" spc="46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Batch operation</a:t>
            </a: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resulted in transient formation of product, but subsequent decomposition        in-situ; resulting in </a:t>
            </a:r>
            <a:r>
              <a:rPr lang="en-US" b="true" sz="1170" spc="46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complete loss of product </a:t>
            </a:r>
          </a:p>
          <a:p>
            <a:pPr algn="just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Longer batch time resulted in racemization of product 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5063622" y="7841236"/>
            <a:ext cx="2327998" cy="19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1599" b="true">
                <a:solidFill>
                  <a:srgbClr val="221D1A"/>
                </a:solidFill>
                <a:latin typeface="Garet Bold"/>
                <a:ea typeface="Garet Bold"/>
                <a:cs typeface="Garet Bold"/>
                <a:sym typeface="Garet Bold"/>
              </a:rPr>
              <a:t>INVENTYS ADVATAGE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348625" y="4944189"/>
            <a:ext cx="6774190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44" b="true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Implemented PFR (1Phase Reaction)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411760" y="7312411"/>
            <a:ext cx="6511712" cy="189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Implemented PFR system for Halex reaction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411760" y="8234264"/>
            <a:ext cx="6859134" cy="18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The flow reactor consistently achieves an isolated yield of over 70%.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441766" y="333722"/>
            <a:ext cx="4827963" cy="340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4"/>
              </a:lnSpc>
            </a:pPr>
            <a:r>
              <a:rPr lang="en-US" sz="2504" b="true">
                <a:solidFill>
                  <a:srgbClr val="221D1A"/>
                </a:solidFill>
                <a:latin typeface="Garet Bold"/>
                <a:ea typeface="Garet Bold"/>
                <a:cs typeface="Garet Bold"/>
                <a:sym typeface="Garet Bold"/>
              </a:rPr>
              <a:t>FLUORINATION</a:t>
            </a:r>
            <a:r>
              <a:rPr lang="en-US" sz="2504" b="true">
                <a:solidFill>
                  <a:srgbClr val="221D1A"/>
                </a:solidFill>
                <a:latin typeface="Garet Bold"/>
                <a:ea typeface="Garet Bold"/>
                <a:cs typeface="Garet Bold"/>
                <a:sym typeface="Garet Bold"/>
              </a:rPr>
              <a:t> (100MT/yr)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477766" y="745476"/>
            <a:ext cx="2412257" cy="21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11"/>
              </a:lnSpc>
            </a:pPr>
            <a:r>
              <a:rPr lang="en-US" sz="1294">
                <a:solidFill>
                  <a:srgbClr val="221D1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Flow Chemistry by INVENTYS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2691692" y="8822713"/>
            <a:ext cx="998532" cy="163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8"/>
              </a:lnSpc>
            </a:pPr>
            <a:r>
              <a:rPr lang="en-US" sz="1070" spc="42" b="true">
                <a:solidFill>
                  <a:srgbClr val="24487E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Batch reactor 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3822472" y="9926475"/>
            <a:ext cx="866157" cy="163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8"/>
              </a:lnSpc>
            </a:pPr>
            <a:r>
              <a:rPr lang="en-US" sz="1070" spc="42" b="true">
                <a:solidFill>
                  <a:srgbClr val="AED768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Flow reactor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377160"/>
            <a:ext cx="7560000" cy="3206047"/>
            <a:chOff x="0" y="0"/>
            <a:chExt cx="2709333" cy="1148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1148975"/>
            </a:xfrm>
            <a:custGeom>
              <a:avLst/>
              <a:gdLst/>
              <a:ahLst/>
              <a:cxnLst/>
              <a:rect r="r" b="b" t="t" l="l"/>
              <a:pathLst>
                <a:path h="1148975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148975"/>
                  </a:lnTo>
                  <a:lnTo>
                    <a:pt x="0" y="1148975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118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53672" y="4071368"/>
            <a:ext cx="3946210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INVENTYS’ FLOW CHEMISTRY SOLUTION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94912" y="3015755"/>
            <a:ext cx="6080690" cy="71165"/>
            <a:chOff x="0" y="0"/>
            <a:chExt cx="2179182" cy="255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79182" cy="25504"/>
            </a:xfrm>
            <a:custGeom>
              <a:avLst/>
              <a:gdLst/>
              <a:ahLst/>
              <a:cxnLst/>
              <a:rect r="r" b="b" t="t" l="l"/>
              <a:pathLst>
                <a:path h="25504" w="2179182">
                  <a:moveTo>
                    <a:pt x="0" y="0"/>
                  </a:moveTo>
                  <a:lnTo>
                    <a:pt x="2179182" y="0"/>
                  </a:lnTo>
                  <a:lnTo>
                    <a:pt x="2179182" y="25504"/>
                  </a:lnTo>
                  <a:lnTo>
                    <a:pt x="0" y="25504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79182" cy="63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81732" y="0"/>
            <a:ext cx="7378268" cy="1222293"/>
            <a:chOff x="0" y="0"/>
            <a:chExt cx="2644205" cy="4380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44205" cy="438042"/>
            </a:xfrm>
            <a:custGeom>
              <a:avLst/>
              <a:gdLst/>
              <a:ahLst/>
              <a:cxnLst/>
              <a:rect r="r" b="b" t="t" l="l"/>
              <a:pathLst>
                <a:path h="438042" w="2644205">
                  <a:moveTo>
                    <a:pt x="0" y="0"/>
                  </a:moveTo>
                  <a:lnTo>
                    <a:pt x="2644205" y="0"/>
                  </a:lnTo>
                  <a:lnTo>
                    <a:pt x="2644205" y="438042"/>
                  </a:lnTo>
                  <a:lnTo>
                    <a:pt x="0" y="43804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2644205" cy="457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241223" y="-117781"/>
            <a:ext cx="2188152" cy="1457856"/>
          </a:xfrm>
          <a:custGeom>
            <a:avLst/>
            <a:gdLst/>
            <a:ahLst/>
            <a:cxnLst/>
            <a:rect r="r" b="b" t="t" l="l"/>
            <a:pathLst>
              <a:path h="1457856" w="2188152">
                <a:moveTo>
                  <a:pt x="0" y="0"/>
                </a:moveTo>
                <a:lnTo>
                  <a:pt x="2188151" y="0"/>
                </a:lnTo>
                <a:lnTo>
                  <a:pt x="2188151" y="1457856"/>
                </a:lnTo>
                <a:lnTo>
                  <a:pt x="0" y="1457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93392" y="1358444"/>
            <a:ext cx="5855662" cy="1141854"/>
          </a:xfrm>
          <a:custGeom>
            <a:avLst/>
            <a:gdLst/>
            <a:ahLst/>
            <a:cxnLst/>
            <a:rect r="r" b="b" t="t" l="l"/>
            <a:pathLst>
              <a:path h="1141854" w="5855662">
                <a:moveTo>
                  <a:pt x="0" y="0"/>
                </a:moveTo>
                <a:lnTo>
                  <a:pt x="5855661" y="0"/>
                </a:lnTo>
                <a:lnTo>
                  <a:pt x="5855661" y="1141854"/>
                </a:lnTo>
                <a:lnTo>
                  <a:pt x="0" y="11418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961732" y="3997728"/>
            <a:ext cx="3729282" cy="2776849"/>
          </a:xfrm>
          <a:custGeom>
            <a:avLst/>
            <a:gdLst/>
            <a:ahLst/>
            <a:cxnLst/>
            <a:rect r="r" b="b" t="t" l="l"/>
            <a:pathLst>
              <a:path h="2776849" w="3729282">
                <a:moveTo>
                  <a:pt x="0" y="0"/>
                </a:moveTo>
                <a:lnTo>
                  <a:pt x="3729281" y="0"/>
                </a:lnTo>
                <a:lnTo>
                  <a:pt x="3729281" y="2776849"/>
                </a:lnTo>
                <a:lnTo>
                  <a:pt x="0" y="2776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983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68369" y="10096577"/>
            <a:ext cx="396742" cy="197574"/>
          </a:xfrm>
          <a:custGeom>
            <a:avLst/>
            <a:gdLst/>
            <a:ahLst/>
            <a:cxnLst/>
            <a:rect r="r" b="b" t="t" l="l"/>
            <a:pathLst>
              <a:path h="197574" w="396742">
                <a:moveTo>
                  <a:pt x="0" y="0"/>
                </a:moveTo>
                <a:lnTo>
                  <a:pt x="396743" y="0"/>
                </a:lnTo>
                <a:lnTo>
                  <a:pt x="396743" y="197574"/>
                </a:lnTo>
                <a:lnTo>
                  <a:pt x="0" y="197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612794" y="10096577"/>
            <a:ext cx="396742" cy="197574"/>
          </a:xfrm>
          <a:custGeom>
            <a:avLst/>
            <a:gdLst/>
            <a:ahLst/>
            <a:cxnLst/>
            <a:rect r="r" b="b" t="t" l="l"/>
            <a:pathLst>
              <a:path h="197574" w="396742">
                <a:moveTo>
                  <a:pt x="0" y="0"/>
                </a:moveTo>
                <a:lnTo>
                  <a:pt x="396743" y="0"/>
                </a:lnTo>
                <a:lnTo>
                  <a:pt x="396743" y="197574"/>
                </a:lnTo>
                <a:lnTo>
                  <a:pt x="0" y="1975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-2357"/>
            <a:ext cx="181732" cy="1227007"/>
            <a:chOff x="0" y="0"/>
            <a:chExt cx="65128" cy="43973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128" cy="439732"/>
            </a:xfrm>
            <a:custGeom>
              <a:avLst/>
              <a:gdLst/>
              <a:ahLst/>
              <a:cxnLst/>
              <a:rect r="r" b="b" t="t" l="l"/>
              <a:pathLst>
                <a:path h="439732" w="65128">
                  <a:moveTo>
                    <a:pt x="0" y="0"/>
                  </a:moveTo>
                  <a:lnTo>
                    <a:pt x="65128" y="0"/>
                  </a:lnTo>
                  <a:lnTo>
                    <a:pt x="65128" y="439732"/>
                  </a:lnTo>
                  <a:lnTo>
                    <a:pt x="0" y="439732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65128" cy="4587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780000" y="4127525"/>
            <a:ext cx="6080690" cy="71165"/>
            <a:chOff x="0" y="0"/>
            <a:chExt cx="2179182" cy="2550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179182" cy="25504"/>
            </a:xfrm>
            <a:custGeom>
              <a:avLst/>
              <a:gdLst/>
              <a:ahLst/>
              <a:cxnLst/>
              <a:rect r="r" b="b" t="t" l="l"/>
              <a:pathLst>
                <a:path h="25504" w="2179182">
                  <a:moveTo>
                    <a:pt x="0" y="0"/>
                  </a:moveTo>
                  <a:lnTo>
                    <a:pt x="2179182" y="0"/>
                  </a:lnTo>
                  <a:lnTo>
                    <a:pt x="2179182" y="25504"/>
                  </a:lnTo>
                  <a:lnTo>
                    <a:pt x="0" y="25504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2179182" cy="63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-803467" y="6932310"/>
            <a:ext cx="6080690" cy="71165"/>
            <a:chOff x="0" y="0"/>
            <a:chExt cx="2179182" cy="255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79182" cy="25504"/>
            </a:xfrm>
            <a:custGeom>
              <a:avLst/>
              <a:gdLst/>
              <a:ahLst/>
              <a:cxnLst/>
              <a:rect r="r" b="b" t="t" l="l"/>
              <a:pathLst>
                <a:path h="25504" w="2179182">
                  <a:moveTo>
                    <a:pt x="0" y="0"/>
                  </a:moveTo>
                  <a:lnTo>
                    <a:pt x="2179182" y="0"/>
                  </a:lnTo>
                  <a:lnTo>
                    <a:pt x="2179182" y="25504"/>
                  </a:lnTo>
                  <a:lnTo>
                    <a:pt x="0" y="25504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2179182" cy="63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-57705" y="7198102"/>
            <a:ext cx="5343719" cy="2737898"/>
          </a:xfrm>
          <a:custGeom>
            <a:avLst/>
            <a:gdLst/>
            <a:ahLst/>
            <a:cxnLst/>
            <a:rect r="r" b="b" t="t" l="l"/>
            <a:pathLst>
              <a:path h="2737898" w="5343719">
                <a:moveTo>
                  <a:pt x="0" y="0"/>
                </a:moveTo>
                <a:lnTo>
                  <a:pt x="5343719" y="0"/>
                </a:lnTo>
                <a:lnTo>
                  <a:pt x="5343719" y="2737898"/>
                </a:lnTo>
                <a:lnTo>
                  <a:pt x="0" y="27378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075953" y="4566534"/>
            <a:ext cx="2169885" cy="589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Implemented process in Plate Reactor (2-Phase Reaction; Liquid-Liquid)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479984" y="6876153"/>
            <a:ext cx="3497123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INVENTYS ADVANTAGE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215984" y="2959598"/>
            <a:ext cx="1631320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CHALLENGES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84467" y="718244"/>
            <a:ext cx="2560965" cy="22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72"/>
              </a:lnSpc>
            </a:pPr>
            <a:r>
              <a:rPr lang="en-US" sz="1337">
                <a:solidFill>
                  <a:srgbClr val="221D1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Flow Chemistry by INVENTYS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63463" y="311368"/>
            <a:ext cx="4913760" cy="380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7"/>
              </a:lnSpc>
            </a:pPr>
            <a:r>
              <a:rPr lang="en-US" sz="2907" b="true">
                <a:solidFill>
                  <a:srgbClr val="221D1A"/>
                </a:solidFill>
                <a:latin typeface="Garet Bold"/>
                <a:ea typeface="Garet Bold"/>
                <a:cs typeface="Garet Bold"/>
                <a:sym typeface="Garet Bold"/>
              </a:rPr>
              <a:t>NITRATION (300MT/YR)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63463" y="3310511"/>
            <a:ext cx="6865083" cy="389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Formation of Polynitrated impurities</a:t>
            </a:r>
          </a:p>
          <a:p>
            <a:pPr algn="l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Exotherm &amp; possible runaway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075953" y="5313519"/>
            <a:ext cx="2223929" cy="1301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2603" indent="-126302" lvl="1">
              <a:lnSpc>
                <a:spcPts val="1731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Formation of di/tri-nitro impurities largely mitigated</a:t>
            </a:r>
          </a:p>
          <a:p>
            <a:pPr algn="l" marL="252603" indent="-126302" lvl="1">
              <a:lnSpc>
                <a:spcPts val="1731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Better reaction temperature control</a:t>
            </a:r>
          </a:p>
          <a:p>
            <a:pPr algn="l" marL="252603" indent="-126302" lvl="1">
              <a:lnSpc>
                <a:spcPts val="1731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Higher rate of reaction</a:t>
            </a:r>
          </a:p>
          <a:p>
            <a:pPr algn="l" marL="252603" indent="-126302" lvl="1">
              <a:lnSpc>
                <a:spcPts val="1731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Lower utility load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66381" y="10109889"/>
            <a:ext cx="1278714" cy="184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9"/>
              </a:lnSpc>
              <a:spcBef>
                <a:spcPct val="0"/>
              </a:spcBef>
            </a:pPr>
            <a:r>
              <a:rPr lang="en-US" sz="1135" spc="4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Batch Reaction</a:t>
            </a:r>
            <a:r>
              <a:rPr lang="en-US" sz="1135" spc="4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110806" y="10109889"/>
            <a:ext cx="1278714" cy="184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9"/>
              </a:lnSpc>
              <a:spcBef>
                <a:spcPct val="0"/>
              </a:spcBef>
            </a:pPr>
            <a:r>
              <a:rPr lang="en-US" sz="1135" spc="4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Flow Reaction</a:t>
            </a:r>
            <a:r>
              <a:rPr lang="en-US" sz="1135" spc="45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873984" y="7307282"/>
            <a:ext cx="2591391" cy="389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Lower polynitrates </a:t>
            </a: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formation,</a:t>
            </a:r>
          </a:p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hence </a:t>
            </a:r>
            <a:r>
              <a:rPr lang="en-US" b="true" sz="1170" spc="46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safer</a:t>
            </a: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992398" y="8037464"/>
            <a:ext cx="2354562" cy="389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Safer because of significantly smaller volume.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873984" y="8922146"/>
            <a:ext cx="2591391" cy="189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Higher Purity Product.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873984" y="10036385"/>
            <a:ext cx="2591391" cy="189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Lower Capital Expenditure.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873984" y="9521078"/>
            <a:ext cx="2591391" cy="189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25%-30% Lower Chilling Cost.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81732" y="4626322"/>
            <a:ext cx="1840069" cy="2035869"/>
            <a:chOff x="0" y="0"/>
            <a:chExt cx="2453426" cy="2714492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471674" y="730336"/>
              <a:ext cx="1539696" cy="1543901"/>
              <a:chOff x="0" y="0"/>
              <a:chExt cx="1871465" cy="1876576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9525" y="9525"/>
                <a:ext cx="1859788" cy="1867662"/>
              </a:xfrm>
              <a:custGeom>
                <a:avLst/>
                <a:gdLst/>
                <a:ahLst/>
                <a:cxnLst/>
                <a:rect r="r" b="b" t="t" l="l"/>
                <a:pathLst>
                  <a:path h="1867662" w="1859788">
                    <a:moveTo>
                      <a:pt x="0" y="311277"/>
                    </a:moveTo>
                    <a:cubicBezTo>
                      <a:pt x="0" y="139319"/>
                      <a:pt x="416306" y="0"/>
                      <a:pt x="929894" y="0"/>
                    </a:cubicBezTo>
                    <a:cubicBezTo>
                      <a:pt x="1443482" y="0"/>
                      <a:pt x="1859788" y="139319"/>
                      <a:pt x="1859788" y="311277"/>
                    </a:cubicBezTo>
                    <a:lnTo>
                      <a:pt x="1859788" y="1556385"/>
                    </a:lnTo>
                    <a:cubicBezTo>
                      <a:pt x="1859788" y="1728343"/>
                      <a:pt x="1443482" y="1867662"/>
                      <a:pt x="929894" y="1867662"/>
                    </a:cubicBezTo>
                    <a:cubicBezTo>
                      <a:pt x="416306" y="1867662"/>
                      <a:pt x="0" y="1728216"/>
                      <a:pt x="0" y="15563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44" id="44"/>
              <p:cNvSpPr/>
              <p:nvPr/>
            </p:nvSpPr>
            <p:spPr>
              <a:xfrm flipH="false" flipV="false" rot="0">
                <a:off x="9525" y="320802"/>
                <a:ext cx="1859788" cy="311277"/>
              </a:xfrm>
              <a:custGeom>
                <a:avLst/>
                <a:gdLst/>
                <a:ahLst/>
                <a:cxnLst/>
                <a:rect r="r" b="b" t="t" l="l"/>
                <a:pathLst>
                  <a:path h="311277" w="1859788">
                    <a:moveTo>
                      <a:pt x="1859788" y="0"/>
                    </a:moveTo>
                    <a:cubicBezTo>
                      <a:pt x="1859788" y="171958"/>
                      <a:pt x="1443482" y="311277"/>
                      <a:pt x="929894" y="311277"/>
                    </a:cubicBezTo>
                    <a:cubicBezTo>
                      <a:pt x="416306" y="311277"/>
                      <a:pt x="0" y="171958"/>
                      <a:pt x="0" y="0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Freeform 45" id="45"/>
              <p:cNvSpPr/>
              <p:nvPr/>
            </p:nvSpPr>
            <p:spPr>
              <a:xfrm flipH="false" flipV="false" rot="0">
                <a:off x="9525" y="9525"/>
                <a:ext cx="1859788" cy="1867662"/>
              </a:xfrm>
              <a:custGeom>
                <a:avLst/>
                <a:gdLst/>
                <a:ahLst/>
                <a:cxnLst/>
                <a:rect r="r" b="b" t="t" l="l"/>
                <a:pathLst>
                  <a:path h="1867662" w="1859788">
                    <a:moveTo>
                      <a:pt x="0" y="311277"/>
                    </a:moveTo>
                    <a:cubicBezTo>
                      <a:pt x="0" y="139319"/>
                      <a:pt x="416306" y="0"/>
                      <a:pt x="929894" y="0"/>
                    </a:cubicBezTo>
                    <a:cubicBezTo>
                      <a:pt x="1443482" y="0"/>
                      <a:pt x="1859788" y="139319"/>
                      <a:pt x="1859788" y="311277"/>
                    </a:cubicBezTo>
                    <a:lnTo>
                      <a:pt x="1859788" y="1556385"/>
                    </a:lnTo>
                    <a:cubicBezTo>
                      <a:pt x="1859788" y="1728343"/>
                      <a:pt x="1443482" y="1867662"/>
                      <a:pt x="929894" y="1867662"/>
                    </a:cubicBezTo>
                    <a:cubicBezTo>
                      <a:pt x="416306" y="1867662"/>
                      <a:pt x="0" y="1728216"/>
                      <a:pt x="0" y="155638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1878838" cy="1886712"/>
              </a:xfrm>
              <a:custGeom>
                <a:avLst/>
                <a:gdLst/>
                <a:ahLst/>
                <a:cxnLst/>
                <a:rect r="r" b="b" t="t" l="l"/>
                <a:pathLst>
                  <a:path h="1886712" w="1878838">
                    <a:moveTo>
                      <a:pt x="0" y="320802"/>
                    </a:moveTo>
                    <a:lnTo>
                      <a:pt x="9525" y="320802"/>
                    </a:lnTo>
                    <a:lnTo>
                      <a:pt x="0" y="320802"/>
                    </a:lnTo>
                    <a:cubicBezTo>
                      <a:pt x="0" y="137541"/>
                      <a:pt x="430530" y="0"/>
                      <a:pt x="939419" y="0"/>
                    </a:cubicBezTo>
                    <a:cubicBezTo>
                      <a:pt x="1448308" y="0"/>
                      <a:pt x="1878838" y="137541"/>
                      <a:pt x="1878838" y="320802"/>
                    </a:cubicBezTo>
                    <a:lnTo>
                      <a:pt x="1869313" y="320802"/>
                    </a:lnTo>
                    <a:lnTo>
                      <a:pt x="1878838" y="320802"/>
                    </a:lnTo>
                    <a:lnTo>
                      <a:pt x="1878838" y="1565910"/>
                    </a:lnTo>
                    <a:lnTo>
                      <a:pt x="1869313" y="1565910"/>
                    </a:lnTo>
                    <a:lnTo>
                      <a:pt x="1878838" y="1565910"/>
                    </a:lnTo>
                    <a:cubicBezTo>
                      <a:pt x="1878838" y="1749171"/>
                      <a:pt x="1448308" y="1886712"/>
                      <a:pt x="939419" y="1886712"/>
                    </a:cubicBezTo>
                    <a:lnTo>
                      <a:pt x="939419" y="1877187"/>
                    </a:lnTo>
                    <a:lnTo>
                      <a:pt x="939419" y="1886712"/>
                    </a:lnTo>
                    <a:cubicBezTo>
                      <a:pt x="430530" y="1886712"/>
                      <a:pt x="0" y="1749171"/>
                      <a:pt x="0" y="1565910"/>
                    </a:cubicBezTo>
                    <a:lnTo>
                      <a:pt x="0" y="320802"/>
                    </a:lnTo>
                    <a:lnTo>
                      <a:pt x="9525" y="320802"/>
                    </a:lnTo>
                    <a:lnTo>
                      <a:pt x="0" y="320802"/>
                    </a:lnTo>
                    <a:moveTo>
                      <a:pt x="19050" y="320802"/>
                    </a:moveTo>
                    <a:lnTo>
                      <a:pt x="19050" y="1565910"/>
                    </a:lnTo>
                    <a:lnTo>
                      <a:pt x="9525" y="1565910"/>
                    </a:lnTo>
                    <a:lnTo>
                      <a:pt x="19050" y="1565910"/>
                    </a:lnTo>
                    <a:cubicBezTo>
                      <a:pt x="19050" y="1726438"/>
                      <a:pt x="421259" y="1867662"/>
                      <a:pt x="939419" y="1867662"/>
                    </a:cubicBezTo>
                    <a:cubicBezTo>
                      <a:pt x="1457579" y="1867662"/>
                      <a:pt x="1859788" y="1726438"/>
                      <a:pt x="1859788" y="1565910"/>
                    </a:cubicBezTo>
                    <a:lnTo>
                      <a:pt x="1859788" y="320802"/>
                    </a:lnTo>
                    <a:cubicBezTo>
                      <a:pt x="1859788" y="160274"/>
                      <a:pt x="1457579" y="19050"/>
                      <a:pt x="939419" y="19050"/>
                    </a:cubicBezTo>
                    <a:lnTo>
                      <a:pt x="939419" y="9525"/>
                    </a:lnTo>
                    <a:lnTo>
                      <a:pt x="939419" y="19050"/>
                    </a:lnTo>
                    <a:cubicBezTo>
                      <a:pt x="421259" y="19050"/>
                      <a:pt x="19050" y="160274"/>
                      <a:pt x="19050" y="320802"/>
                    </a:cubicBezTo>
                    <a:close/>
                  </a:path>
                </a:pathLst>
              </a:custGeom>
              <a:solidFill>
                <a:srgbClr val="1F3E68"/>
              </a:solidFill>
            </p:spPr>
          </p:sp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320802"/>
                <a:ext cx="1878838" cy="320802"/>
              </a:xfrm>
              <a:custGeom>
                <a:avLst/>
                <a:gdLst/>
                <a:ahLst/>
                <a:cxnLst/>
                <a:rect r="r" b="b" t="t" l="l"/>
                <a:pathLst>
                  <a:path h="320802" w="1878838">
                    <a:moveTo>
                      <a:pt x="1878838" y="0"/>
                    </a:moveTo>
                    <a:cubicBezTo>
                      <a:pt x="1878838" y="183261"/>
                      <a:pt x="1448308" y="320802"/>
                      <a:pt x="939419" y="320802"/>
                    </a:cubicBezTo>
                    <a:lnTo>
                      <a:pt x="939419" y="311277"/>
                    </a:lnTo>
                    <a:lnTo>
                      <a:pt x="939419" y="320802"/>
                    </a:lnTo>
                    <a:cubicBezTo>
                      <a:pt x="430530" y="320802"/>
                      <a:pt x="0" y="183261"/>
                      <a:pt x="0" y="0"/>
                    </a:cubicBezTo>
                    <a:lnTo>
                      <a:pt x="19050" y="0"/>
                    </a:lnTo>
                    <a:cubicBezTo>
                      <a:pt x="19050" y="160528"/>
                      <a:pt x="421259" y="301752"/>
                      <a:pt x="939419" y="301752"/>
                    </a:cubicBezTo>
                    <a:cubicBezTo>
                      <a:pt x="1457579" y="301752"/>
                      <a:pt x="1859788" y="160528"/>
                      <a:pt x="1859788" y="0"/>
                    </a:cubicBezTo>
                    <a:close/>
                  </a:path>
                </a:pathLst>
              </a:custGeom>
              <a:solidFill>
                <a:srgbClr val="1F3E68"/>
              </a:solidFill>
            </p:spPr>
          </p:sp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1878838" cy="1886712"/>
              </a:xfrm>
              <a:custGeom>
                <a:avLst/>
                <a:gdLst/>
                <a:ahLst/>
                <a:cxnLst/>
                <a:rect r="r" b="b" t="t" l="l"/>
                <a:pathLst>
                  <a:path h="1886712" w="1878838">
                    <a:moveTo>
                      <a:pt x="0" y="320802"/>
                    </a:moveTo>
                    <a:lnTo>
                      <a:pt x="9525" y="320802"/>
                    </a:lnTo>
                    <a:lnTo>
                      <a:pt x="0" y="320802"/>
                    </a:lnTo>
                    <a:cubicBezTo>
                      <a:pt x="0" y="137541"/>
                      <a:pt x="430530" y="0"/>
                      <a:pt x="939419" y="0"/>
                    </a:cubicBezTo>
                    <a:cubicBezTo>
                      <a:pt x="1448308" y="0"/>
                      <a:pt x="1878838" y="137541"/>
                      <a:pt x="1878838" y="320802"/>
                    </a:cubicBezTo>
                    <a:lnTo>
                      <a:pt x="1869313" y="320802"/>
                    </a:lnTo>
                    <a:lnTo>
                      <a:pt x="1878838" y="320802"/>
                    </a:lnTo>
                    <a:lnTo>
                      <a:pt x="1878838" y="1565910"/>
                    </a:lnTo>
                    <a:lnTo>
                      <a:pt x="1869313" y="1565910"/>
                    </a:lnTo>
                    <a:lnTo>
                      <a:pt x="1878838" y="1565910"/>
                    </a:lnTo>
                    <a:cubicBezTo>
                      <a:pt x="1878838" y="1749171"/>
                      <a:pt x="1448308" y="1886712"/>
                      <a:pt x="939419" y="1886712"/>
                    </a:cubicBezTo>
                    <a:lnTo>
                      <a:pt x="939419" y="1877187"/>
                    </a:lnTo>
                    <a:lnTo>
                      <a:pt x="939419" y="1886712"/>
                    </a:lnTo>
                    <a:cubicBezTo>
                      <a:pt x="430530" y="1886712"/>
                      <a:pt x="0" y="1749171"/>
                      <a:pt x="0" y="1565910"/>
                    </a:cubicBezTo>
                    <a:lnTo>
                      <a:pt x="0" y="320802"/>
                    </a:lnTo>
                    <a:lnTo>
                      <a:pt x="9525" y="320802"/>
                    </a:lnTo>
                    <a:lnTo>
                      <a:pt x="0" y="320802"/>
                    </a:lnTo>
                    <a:moveTo>
                      <a:pt x="19050" y="320802"/>
                    </a:moveTo>
                    <a:lnTo>
                      <a:pt x="19050" y="1565910"/>
                    </a:lnTo>
                    <a:lnTo>
                      <a:pt x="9525" y="1565910"/>
                    </a:lnTo>
                    <a:lnTo>
                      <a:pt x="19050" y="1565910"/>
                    </a:lnTo>
                    <a:cubicBezTo>
                      <a:pt x="19050" y="1726438"/>
                      <a:pt x="421259" y="1867662"/>
                      <a:pt x="939419" y="1867662"/>
                    </a:cubicBezTo>
                    <a:cubicBezTo>
                      <a:pt x="1457579" y="1867662"/>
                      <a:pt x="1859788" y="1726438"/>
                      <a:pt x="1859788" y="1565910"/>
                    </a:cubicBezTo>
                    <a:lnTo>
                      <a:pt x="1859788" y="320802"/>
                    </a:lnTo>
                    <a:cubicBezTo>
                      <a:pt x="1859788" y="160274"/>
                      <a:pt x="1457579" y="19050"/>
                      <a:pt x="939419" y="19050"/>
                    </a:cubicBezTo>
                    <a:lnTo>
                      <a:pt x="939419" y="9525"/>
                    </a:lnTo>
                    <a:lnTo>
                      <a:pt x="939419" y="19050"/>
                    </a:lnTo>
                    <a:cubicBezTo>
                      <a:pt x="421259" y="19050"/>
                      <a:pt x="19050" y="160274"/>
                      <a:pt x="19050" y="320802"/>
                    </a:cubicBezTo>
                    <a:close/>
                  </a:path>
                </a:pathLst>
              </a:custGeom>
              <a:solidFill>
                <a:srgbClr val="1F3E68"/>
              </a:solidFill>
            </p:spPr>
          </p:sp>
        </p:grpSp>
        <p:grpSp>
          <p:nvGrpSpPr>
            <p:cNvPr name="Group 49" id="49"/>
            <p:cNvGrpSpPr/>
            <p:nvPr/>
          </p:nvGrpSpPr>
          <p:grpSpPr>
            <a:xfrm rot="-5400000">
              <a:off x="1112101" y="380203"/>
              <a:ext cx="316088" cy="357796"/>
              <a:chOff x="0" y="0"/>
              <a:chExt cx="384198" cy="434893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9525" y="9525"/>
                <a:ext cx="375285" cy="423164"/>
              </a:xfrm>
              <a:custGeom>
                <a:avLst/>
                <a:gdLst/>
                <a:ahLst/>
                <a:cxnLst/>
                <a:rect r="r" b="b" t="t" l="l"/>
                <a:pathLst>
                  <a:path h="423164" w="375285">
                    <a:moveTo>
                      <a:pt x="0" y="0"/>
                    </a:moveTo>
                    <a:lnTo>
                      <a:pt x="187579" y="0"/>
                    </a:lnTo>
                    <a:cubicBezTo>
                      <a:pt x="291211" y="0"/>
                      <a:pt x="375285" y="94742"/>
                      <a:pt x="375285" y="211582"/>
                    </a:cubicBezTo>
                    <a:cubicBezTo>
                      <a:pt x="375285" y="328422"/>
                      <a:pt x="291211" y="423164"/>
                      <a:pt x="187579" y="423164"/>
                    </a:cubicBezTo>
                    <a:lnTo>
                      <a:pt x="0" y="423164"/>
                    </a:lnTo>
                    <a:close/>
                  </a:path>
                </a:pathLst>
              </a:custGeom>
              <a:solidFill>
                <a:srgbClr val="1F3E68"/>
              </a:solidFill>
            </p:spPr>
          </p:sp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394208" cy="442214"/>
              </a:xfrm>
              <a:custGeom>
                <a:avLst/>
                <a:gdLst/>
                <a:ahLst/>
                <a:cxnLst/>
                <a:rect r="r" b="b" t="t" l="l"/>
                <a:pathLst>
                  <a:path h="442214" w="394208">
                    <a:moveTo>
                      <a:pt x="9525" y="0"/>
                    </a:moveTo>
                    <a:lnTo>
                      <a:pt x="197104" y="0"/>
                    </a:lnTo>
                    <a:lnTo>
                      <a:pt x="197104" y="9525"/>
                    </a:lnTo>
                    <a:lnTo>
                      <a:pt x="197104" y="0"/>
                    </a:lnTo>
                    <a:lnTo>
                      <a:pt x="197104" y="9525"/>
                    </a:lnTo>
                    <a:lnTo>
                      <a:pt x="197104" y="0"/>
                    </a:lnTo>
                    <a:cubicBezTo>
                      <a:pt x="307086" y="0"/>
                      <a:pt x="394208" y="100076"/>
                      <a:pt x="394208" y="221107"/>
                    </a:cubicBezTo>
                    <a:cubicBezTo>
                      <a:pt x="394208" y="342138"/>
                      <a:pt x="307086" y="442214"/>
                      <a:pt x="197104" y="442214"/>
                    </a:cubicBezTo>
                    <a:lnTo>
                      <a:pt x="9525" y="442214"/>
                    </a:lnTo>
                    <a:cubicBezTo>
                      <a:pt x="4318" y="442214"/>
                      <a:pt x="0" y="437896"/>
                      <a:pt x="0" y="432689"/>
                    </a:cubicBezTo>
                    <a:lnTo>
                      <a:pt x="0" y="9525"/>
                    </a:lnTo>
                    <a:cubicBezTo>
                      <a:pt x="0" y="4318"/>
                      <a:pt x="4318" y="0"/>
                      <a:pt x="9525" y="0"/>
                    </a:cubicBezTo>
                    <a:moveTo>
                      <a:pt x="9525" y="19050"/>
                    </a:moveTo>
                    <a:lnTo>
                      <a:pt x="9525" y="9525"/>
                    </a:lnTo>
                    <a:lnTo>
                      <a:pt x="19050" y="9525"/>
                    </a:lnTo>
                    <a:lnTo>
                      <a:pt x="19050" y="432689"/>
                    </a:lnTo>
                    <a:lnTo>
                      <a:pt x="9525" y="432689"/>
                    </a:lnTo>
                    <a:lnTo>
                      <a:pt x="9525" y="423164"/>
                    </a:lnTo>
                    <a:lnTo>
                      <a:pt x="197104" y="423164"/>
                    </a:lnTo>
                    <a:lnTo>
                      <a:pt x="197104" y="432689"/>
                    </a:lnTo>
                    <a:lnTo>
                      <a:pt x="197104" y="423164"/>
                    </a:lnTo>
                    <a:cubicBezTo>
                      <a:pt x="294386" y="423164"/>
                      <a:pt x="375158" y="333756"/>
                      <a:pt x="375158" y="221107"/>
                    </a:cubicBezTo>
                    <a:lnTo>
                      <a:pt x="384683" y="221107"/>
                    </a:lnTo>
                    <a:lnTo>
                      <a:pt x="375158" y="221107"/>
                    </a:lnTo>
                    <a:cubicBezTo>
                      <a:pt x="375158" y="108458"/>
                      <a:pt x="294386" y="19050"/>
                      <a:pt x="197104" y="19050"/>
                    </a:cubicBezTo>
                    <a:lnTo>
                      <a:pt x="9525" y="19050"/>
                    </a:lnTo>
                    <a:close/>
                  </a:path>
                </a:pathLst>
              </a:custGeom>
              <a:solidFill>
                <a:srgbClr val="1F3E68"/>
              </a:solidFill>
            </p:spPr>
          </p:sp>
        </p:grpSp>
        <p:grpSp>
          <p:nvGrpSpPr>
            <p:cNvPr name="Group 52" id="52"/>
            <p:cNvGrpSpPr/>
            <p:nvPr/>
          </p:nvGrpSpPr>
          <p:grpSpPr>
            <a:xfrm rot="5400000">
              <a:off x="-79155" y="566961"/>
              <a:ext cx="1558511" cy="614333"/>
              <a:chOff x="0" y="0"/>
              <a:chExt cx="1894335" cy="746708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9525" y="9525"/>
                <a:ext cx="1885315" cy="734949"/>
              </a:xfrm>
              <a:custGeom>
                <a:avLst/>
                <a:gdLst/>
                <a:ahLst/>
                <a:cxnLst/>
                <a:rect r="r" b="b" t="t" l="l"/>
                <a:pathLst>
                  <a:path h="734949" w="1885315">
                    <a:moveTo>
                      <a:pt x="0" y="734949"/>
                    </a:moveTo>
                    <a:lnTo>
                      <a:pt x="0" y="457962"/>
                    </a:lnTo>
                    <a:cubicBezTo>
                      <a:pt x="0" y="280416"/>
                      <a:pt x="145542" y="136398"/>
                      <a:pt x="325120" y="136398"/>
                    </a:cubicBezTo>
                    <a:lnTo>
                      <a:pt x="1699514" y="136398"/>
                    </a:lnTo>
                    <a:lnTo>
                      <a:pt x="1699514" y="0"/>
                    </a:lnTo>
                    <a:lnTo>
                      <a:pt x="1885315" y="183769"/>
                    </a:lnTo>
                    <a:lnTo>
                      <a:pt x="1699514" y="367538"/>
                    </a:lnTo>
                    <a:lnTo>
                      <a:pt x="1699514" y="231140"/>
                    </a:lnTo>
                    <a:lnTo>
                      <a:pt x="325120" y="231140"/>
                    </a:lnTo>
                    <a:cubicBezTo>
                      <a:pt x="198374" y="231140"/>
                      <a:pt x="95758" y="332740"/>
                      <a:pt x="95758" y="458089"/>
                    </a:cubicBezTo>
                    <a:lnTo>
                      <a:pt x="95758" y="734949"/>
                    </a:lnTo>
                    <a:close/>
                  </a:path>
                </a:pathLst>
              </a:custGeom>
              <a:solidFill>
                <a:srgbClr val="95B3D7"/>
              </a:solidFill>
            </p:spPr>
          </p:sp>
          <p:sp>
            <p:nvSpPr>
              <p:cNvPr name="Freeform 54" id="54"/>
              <p:cNvSpPr/>
              <p:nvPr/>
            </p:nvSpPr>
            <p:spPr>
              <a:xfrm flipH="false" flipV="false" rot="0">
                <a:off x="0" y="-635"/>
                <a:ext cx="1904365" cy="754634"/>
              </a:xfrm>
              <a:custGeom>
                <a:avLst/>
                <a:gdLst/>
                <a:ahLst/>
                <a:cxnLst/>
                <a:rect r="r" b="b" t="t" l="l"/>
                <a:pathLst>
                  <a:path h="754634" w="1904365">
                    <a:moveTo>
                      <a:pt x="0" y="745109"/>
                    </a:moveTo>
                    <a:lnTo>
                      <a:pt x="0" y="468122"/>
                    </a:lnTo>
                    <a:lnTo>
                      <a:pt x="9525" y="468122"/>
                    </a:lnTo>
                    <a:lnTo>
                      <a:pt x="0" y="468122"/>
                    </a:lnTo>
                    <a:cubicBezTo>
                      <a:pt x="0" y="285242"/>
                      <a:pt x="149987" y="137033"/>
                      <a:pt x="334645" y="137033"/>
                    </a:cubicBezTo>
                    <a:lnTo>
                      <a:pt x="1709039" y="137033"/>
                    </a:lnTo>
                    <a:lnTo>
                      <a:pt x="1709039" y="146558"/>
                    </a:lnTo>
                    <a:lnTo>
                      <a:pt x="1699514" y="146558"/>
                    </a:lnTo>
                    <a:lnTo>
                      <a:pt x="1699514" y="10160"/>
                    </a:lnTo>
                    <a:cubicBezTo>
                      <a:pt x="1699514" y="6350"/>
                      <a:pt x="1701800" y="2794"/>
                      <a:pt x="1705356" y="1397"/>
                    </a:cubicBezTo>
                    <a:cubicBezTo>
                      <a:pt x="1708912" y="0"/>
                      <a:pt x="1712976" y="762"/>
                      <a:pt x="1715770" y="3429"/>
                    </a:cubicBezTo>
                    <a:lnTo>
                      <a:pt x="1901571" y="187198"/>
                    </a:lnTo>
                    <a:cubicBezTo>
                      <a:pt x="1903349" y="188976"/>
                      <a:pt x="1904365" y="191389"/>
                      <a:pt x="1904365" y="193929"/>
                    </a:cubicBezTo>
                    <a:cubicBezTo>
                      <a:pt x="1904365" y="196469"/>
                      <a:pt x="1903349" y="198882"/>
                      <a:pt x="1901571" y="200660"/>
                    </a:cubicBezTo>
                    <a:lnTo>
                      <a:pt x="1715770" y="384429"/>
                    </a:lnTo>
                    <a:cubicBezTo>
                      <a:pt x="1712976" y="387096"/>
                      <a:pt x="1708912" y="387985"/>
                      <a:pt x="1705356" y="386461"/>
                    </a:cubicBezTo>
                    <a:cubicBezTo>
                      <a:pt x="1701800" y="384937"/>
                      <a:pt x="1699514" y="381508"/>
                      <a:pt x="1699514" y="377698"/>
                    </a:cubicBezTo>
                    <a:lnTo>
                      <a:pt x="1699514" y="241300"/>
                    </a:lnTo>
                    <a:lnTo>
                      <a:pt x="1709039" y="241300"/>
                    </a:lnTo>
                    <a:lnTo>
                      <a:pt x="1709039" y="250825"/>
                    </a:lnTo>
                    <a:lnTo>
                      <a:pt x="334645" y="250825"/>
                    </a:lnTo>
                    <a:lnTo>
                      <a:pt x="334645" y="241300"/>
                    </a:lnTo>
                    <a:lnTo>
                      <a:pt x="334645" y="231775"/>
                    </a:lnTo>
                    <a:lnTo>
                      <a:pt x="334645" y="241300"/>
                    </a:lnTo>
                    <a:lnTo>
                      <a:pt x="334645" y="250825"/>
                    </a:lnTo>
                    <a:cubicBezTo>
                      <a:pt x="213106" y="250825"/>
                      <a:pt x="114808" y="348234"/>
                      <a:pt x="114808" y="468249"/>
                    </a:cubicBezTo>
                    <a:lnTo>
                      <a:pt x="114808" y="745109"/>
                    </a:lnTo>
                    <a:cubicBezTo>
                      <a:pt x="114808" y="750316"/>
                      <a:pt x="110490" y="754634"/>
                      <a:pt x="105283" y="754634"/>
                    </a:cubicBezTo>
                    <a:lnTo>
                      <a:pt x="9525" y="754634"/>
                    </a:lnTo>
                    <a:cubicBezTo>
                      <a:pt x="4318" y="754634"/>
                      <a:pt x="0" y="750316"/>
                      <a:pt x="0" y="745109"/>
                    </a:cubicBezTo>
                    <a:moveTo>
                      <a:pt x="19050" y="745109"/>
                    </a:moveTo>
                    <a:lnTo>
                      <a:pt x="9525" y="745109"/>
                    </a:lnTo>
                    <a:lnTo>
                      <a:pt x="9525" y="735584"/>
                    </a:lnTo>
                    <a:lnTo>
                      <a:pt x="105283" y="735584"/>
                    </a:lnTo>
                    <a:lnTo>
                      <a:pt x="105283" y="745109"/>
                    </a:lnTo>
                    <a:lnTo>
                      <a:pt x="95758" y="745109"/>
                    </a:lnTo>
                    <a:lnTo>
                      <a:pt x="95758" y="468122"/>
                    </a:lnTo>
                    <a:lnTo>
                      <a:pt x="105283" y="468122"/>
                    </a:lnTo>
                    <a:lnTo>
                      <a:pt x="95758" y="468122"/>
                    </a:lnTo>
                    <a:cubicBezTo>
                      <a:pt x="95758" y="337439"/>
                      <a:pt x="202819" y="231648"/>
                      <a:pt x="334645" y="231648"/>
                    </a:cubicBezTo>
                    <a:cubicBezTo>
                      <a:pt x="339852" y="231648"/>
                      <a:pt x="344170" y="235966"/>
                      <a:pt x="344170" y="241173"/>
                    </a:cubicBezTo>
                    <a:cubicBezTo>
                      <a:pt x="344170" y="246380"/>
                      <a:pt x="339852" y="250698"/>
                      <a:pt x="334645" y="250698"/>
                    </a:cubicBezTo>
                    <a:cubicBezTo>
                      <a:pt x="329438" y="250698"/>
                      <a:pt x="325120" y="246380"/>
                      <a:pt x="325120" y="241173"/>
                    </a:cubicBezTo>
                    <a:cubicBezTo>
                      <a:pt x="325120" y="235966"/>
                      <a:pt x="329438" y="231648"/>
                      <a:pt x="334645" y="231648"/>
                    </a:cubicBezTo>
                    <a:lnTo>
                      <a:pt x="1709039" y="231648"/>
                    </a:lnTo>
                    <a:cubicBezTo>
                      <a:pt x="1714246" y="231648"/>
                      <a:pt x="1718564" y="235966"/>
                      <a:pt x="1718564" y="241173"/>
                    </a:cubicBezTo>
                    <a:lnTo>
                      <a:pt x="1718564" y="377698"/>
                    </a:lnTo>
                    <a:lnTo>
                      <a:pt x="1709039" y="377698"/>
                    </a:lnTo>
                    <a:lnTo>
                      <a:pt x="1702308" y="370967"/>
                    </a:lnTo>
                    <a:lnTo>
                      <a:pt x="1888109" y="187198"/>
                    </a:lnTo>
                    <a:lnTo>
                      <a:pt x="1894840" y="193929"/>
                    </a:lnTo>
                    <a:lnTo>
                      <a:pt x="1888109" y="200660"/>
                    </a:lnTo>
                    <a:lnTo>
                      <a:pt x="1702435" y="16891"/>
                    </a:lnTo>
                    <a:lnTo>
                      <a:pt x="1709166" y="10160"/>
                    </a:lnTo>
                    <a:lnTo>
                      <a:pt x="1718691" y="10160"/>
                    </a:lnTo>
                    <a:lnTo>
                      <a:pt x="1718691" y="146558"/>
                    </a:lnTo>
                    <a:cubicBezTo>
                      <a:pt x="1718691" y="149098"/>
                      <a:pt x="1717675" y="151511"/>
                      <a:pt x="1715897" y="153289"/>
                    </a:cubicBezTo>
                    <a:cubicBezTo>
                      <a:pt x="1714119" y="155067"/>
                      <a:pt x="1711706" y="156083"/>
                      <a:pt x="1709166" y="156083"/>
                    </a:cubicBezTo>
                    <a:lnTo>
                      <a:pt x="334645" y="156083"/>
                    </a:lnTo>
                    <a:lnTo>
                      <a:pt x="334645" y="146558"/>
                    </a:lnTo>
                    <a:lnTo>
                      <a:pt x="334645" y="156083"/>
                    </a:lnTo>
                    <a:cubicBezTo>
                      <a:pt x="160274" y="156083"/>
                      <a:pt x="19050" y="295910"/>
                      <a:pt x="19050" y="468122"/>
                    </a:cubicBezTo>
                    <a:lnTo>
                      <a:pt x="19050" y="745109"/>
                    </a:lnTo>
                    <a:close/>
                  </a:path>
                </a:pathLst>
              </a:custGeom>
              <a:solidFill>
                <a:srgbClr val="558ED5"/>
              </a:solidFill>
            </p:spPr>
          </p:sp>
        </p:grpSp>
        <p:grpSp>
          <p:nvGrpSpPr>
            <p:cNvPr name="Group 55" id="55"/>
            <p:cNvGrpSpPr/>
            <p:nvPr/>
          </p:nvGrpSpPr>
          <p:grpSpPr>
            <a:xfrm rot="0">
              <a:off x="1646109" y="401056"/>
              <a:ext cx="392368" cy="567609"/>
              <a:chOff x="0" y="0"/>
              <a:chExt cx="476914" cy="689916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9525" y="9525"/>
                <a:ext cx="465201" cy="680974"/>
              </a:xfrm>
              <a:custGeom>
                <a:avLst/>
                <a:gdLst/>
                <a:ahLst/>
                <a:cxnLst/>
                <a:rect r="r" b="b" t="t" l="l"/>
                <a:pathLst>
                  <a:path h="680974" w="465201">
                    <a:moveTo>
                      <a:pt x="0" y="680974"/>
                    </a:moveTo>
                    <a:lnTo>
                      <a:pt x="0" y="264795"/>
                    </a:lnTo>
                    <a:cubicBezTo>
                      <a:pt x="0" y="151003"/>
                      <a:pt x="91059" y="58801"/>
                      <a:pt x="203581" y="58801"/>
                    </a:cubicBezTo>
                    <a:lnTo>
                      <a:pt x="348869" y="58801"/>
                    </a:lnTo>
                    <a:lnTo>
                      <a:pt x="348869" y="0"/>
                    </a:lnTo>
                    <a:lnTo>
                      <a:pt x="465201" y="117729"/>
                    </a:lnTo>
                    <a:lnTo>
                      <a:pt x="348869" y="235458"/>
                    </a:lnTo>
                    <a:lnTo>
                      <a:pt x="348869" y="176530"/>
                    </a:lnTo>
                    <a:lnTo>
                      <a:pt x="203581" y="176530"/>
                    </a:lnTo>
                    <a:cubicBezTo>
                      <a:pt x="155448" y="176530"/>
                      <a:pt x="116332" y="216027"/>
                      <a:pt x="116332" y="264795"/>
                    </a:cubicBezTo>
                    <a:lnTo>
                      <a:pt x="116332" y="6809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-635"/>
                <a:ext cx="485267" cy="700659"/>
              </a:xfrm>
              <a:custGeom>
                <a:avLst/>
                <a:gdLst/>
                <a:ahLst/>
                <a:cxnLst/>
                <a:rect r="r" b="b" t="t" l="l"/>
                <a:pathLst>
                  <a:path h="700659" w="485267">
                    <a:moveTo>
                      <a:pt x="0" y="691134"/>
                    </a:moveTo>
                    <a:lnTo>
                      <a:pt x="0" y="274955"/>
                    </a:lnTo>
                    <a:lnTo>
                      <a:pt x="9525" y="274955"/>
                    </a:lnTo>
                    <a:lnTo>
                      <a:pt x="0" y="274955"/>
                    </a:lnTo>
                    <a:cubicBezTo>
                      <a:pt x="0" y="156083"/>
                      <a:pt x="95250" y="59436"/>
                      <a:pt x="213106" y="59436"/>
                    </a:cubicBezTo>
                    <a:lnTo>
                      <a:pt x="358394" y="59436"/>
                    </a:lnTo>
                    <a:lnTo>
                      <a:pt x="358394" y="68961"/>
                    </a:lnTo>
                    <a:lnTo>
                      <a:pt x="348869" y="68961"/>
                    </a:lnTo>
                    <a:lnTo>
                      <a:pt x="348869" y="10160"/>
                    </a:lnTo>
                    <a:cubicBezTo>
                      <a:pt x="348869" y="6350"/>
                      <a:pt x="351155" y="2794"/>
                      <a:pt x="354838" y="1397"/>
                    </a:cubicBezTo>
                    <a:cubicBezTo>
                      <a:pt x="358521" y="0"/>
                      <a:pt x="362458" y="762"/>
                      <a:pt x="365252" y="3556"/>
                    </a:cubicBezTo>
                    <a:lnTo>
                      <a:pt x="481584" y="121285"/>
                    </a:lnTo>
                    <a:cubicBezTo>
                      <a:pt x="485267" y="124968"/>
                      <a:pt x="485267" y="130937"/>
                      <a:pt x="481584" y="134620"/>
                    </a:cubicBezTo>
                    <a:lnTo>
                      <a:pt x="365252" y="252349"/>
                    </a:lnTo>
                    <a:cubicBezTo>
                      <a:pt x="362585" y="255143"/>
                      <a:pt x="358394" y="255905"/>
                      <a:pt x="354838" y="254508"/>
                    </a:cubicBezTo>
                    <a:cubicBezTo>
                      <a:pt x="351282" y="253111"/>
                      <a:pt x="348869" y="249555"/>
                      <a:pt x="348869" y="245745"/>
                    </a:cubicBezTo>
                    <a:lnTo>
                      <a:pt x="348869" y="186690"/>
                    </a:lnTo>
                    <a:lnTo>
                      <a:pt x="358394" y="186690"/>
                    </a:lnTo>
                    <a:lnTo>
                      <a:pt x="358394" y="196215"/>
                    </a:lnTo>
                    <a:lnTo>
                      <a:pt x="213106" y="196215"/>
                    </a:lnTo>
                    <a:lnTo>
                      <a:pt x="213106" y="186690"/>
                    </a:lnTo>
                    <a:lnTo>
                      <a:pt x="213106" y="196215"/>
                    </a:lnTo>
                    <a:cubicBezTo>
                      <a:pt x="170307" y="196215"/>
                      <a:pt x="135382" y="231394"/>
                      <a:pt x="135382" y="274955"/>
                    </a:cubicBezTo>
                    <a:lnTo>
                      <a:pt x="135382" y="691134"/>
                    </a:lnTo>
                    <a:cubicBezTo>
                      <a:pt x="135382" y="696341"/>
                      <a:pt x="131064" y="700659"/>
                      <a:pt x="125857" y="700659"/>
                    </a:cubicBezTo>
                    <a:lnTo>
                      <a:pt x="9525" y="700659"/>
                    </a:lnTo>
                    <a:cubicBezTo>
                      <a:pt x="4318" y="700659"/>
                      <a:pt x="0" y="696341"/>
                      <a:pt x="0" y="691134"/>
                    </a:cubicBezTo>
                    <a:moveTo>
                      <a:pt x="19050" y="691134"/>
                    </a:moveTo>
                    <a:lnTo>
                      <a:pt x="9525" y="691134"/>
                    </a:lnTo>
                    <a:lnTo>
                      <a:pt x="9525" y="681609"/>
                    </a:lnTo>
                    <a:lnTo>
                      <a:pt x="125857" y="681609"/>
                    </a:lnTo>
                    <a:lnTo>
                      <a:pt x="125857" y="691134"/>
                    </a:lnTo>
                    <a:lnTo>
                      <a:pt x="116332" y="691134"/>
                    </a:lnTo>
                    <a:lnTo>
                      <a:pt x="116332" y="274955"/>
                    </a:lnTo>
                    <a:lnTo>
                      <a:pt x="125857" y="274955"/>
                    </a:lnTo>
                    <a:lnTo>
                      <a:pt x="116332" y="274955"/>
                    </a:lnTo>
                    <a:cubicBezTo>
                      <a:pt x="116332" y="221107"/>
                      <a:pt x="159512" y="177165"/>
                      <a:pt x="213106" y="177165"/>
                    </a:cubicBezTo>
                    <a:lnTo>
                      <a:pt x="358394" y="177165"/>
                    </a:lnTo>
                    <a:cubicBezTo>
                      <a:pt x="363601" y="177165"/>
                      <a:pt x="367919" y="181483"/>
                      <a:pt x="367919" y="186690"/>
                    </a:cubicBezTo>
                    <a:lnTo>
                      <a:pt x="367919" y="245491"/>
                    </a:lnTo>
                    <a:lnTo>
                      <a:pt x="358394" y="245491"/>
                    </a:lnTo>
                    <a:lnTo>
                      <a:pt x="351663" y="238760"/>
                    </a:lnTo>
                    <a:lnTo>
                      <a:pt x="467995" y="121031"/>
                    </a:lnTo>
                    <a:lnTo>
                      <a:pt x="474726" y="127762"/>
                    </a:lnTo>
                    <a:lnTo>
                      <a:pt x="467995" y="134493"/>
                    </a:lnTo>
                    <a:lnTo>
                      <a:pt x="351663" y="16764"/>
                    </a:lnTo>
                    <a:lnTo>
                      <a:pt x="358394" y="10033"/>
                    </a:lnTo>
                    <a:lnTo>
                      <a:pt x="367919" y="10033"/>
                    </a:lnTo>
                    <a:lnTo>
                      <a:pt x="367919" y="68961"/>
                    </a:lnTo>
                    <a:cubicBezTo>
                      <a:pt x="367919" y="74168"/>
                      <a:pt x="363601" y="78486"/>
                      <a:pt x="358394" y="78486"/>
                    </a:cubicBezTo>
                    <a:lnTo>
                      <a:pt x="213106" y="78486"/>
                    </a:lnTo>
                    <a:lnTo>
                      <a:pt x="213106" y="68961"/>
                    </a:lnTo>
                    <a:lnTo>
                      <a:pt x="213106" y="78486"/>
                    </a:lnTo>
                    <a:cubicBezTo>
                      <a:pt x="106045" y="78486"/>
                      <a:pt x="19050" y="166370"/>
                      <a:pt x="19050" y="274955"/>
                    </a:cubicBezTo>
                    <a:lnTo>
                      <a:pt x="19050" y="691134"/>
                    </a:lnTo>
                    <a:close/>
                  </a:path>
                </a:pathLst>
              </a:custGeom>
              <a:solidFill>
                <a:srgbClr val="1F3E68"/>
              </a:solidFill>
            </p:spPr>
          </p:sp>
        </p:grpSp>
        <p:grpSp>
          <p:nvGrpSpPr>
            <p:cNvPr name="Group 58" id="58"/>
            <p:cNvGrpSpPr/>
            <p:nvPr/>
          </p:nvGrpSpPr>
          <p:grpSpPr>
            <a:xfrm rot="5400000">
              <a:off x="-160145" y="679134"/>
              <a:ext cx="1972600" cy="614333"/>
              <a:chOff x="0" y="0"/>
              <a:chExt cx="2397650" cy="746708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9525" y="9525"/>
                <a:ext cx="2388616" cy="734949"/>
              </a:xfrm>
              <a:custGeom>
                <a:avLst/>
                <a:gdLst/>
                <a:ahLst/>
                <a:cxnLst/>
                <a:rect r="r" b="b" t="t" l="l"/>
                <a:pathLst>
                  <a:path h="734949" w="2388616">
                    <a:moveTo>
                      <a:pt x="0" y="734949"/>
                    </a:moveTo>
                    <a:lnTo>
                      <a:pt x="0" y="457962"/>
                    </a:lnTo>
                    <a:cubicBezTo>
                      <a:pt x="0" y="280416"/>
                      <a:pt x="145669" y="136398"/>
                      <a:pt x="325501" y="136398"/>
                    </a:cubicBezTo>
                    <a:lnTo>
                      <a:pt x="2202688" y="136398"/>
                    </a:lnTo>
                    <a:lnTo>
                      <a:pt x="2202688" y="0"/>
                    </a:lnTo>
                    <a:lnTo>
                      <a:pt x="2388616" y="183769"/>
                    </a:lnTo>
                    <a:lnTo>
                      <a:pt x="2202688" y="367538"/>
                    </a:lnTo>
                    <a:lnTo>
                      <a:pt x="2202688" y="231140"/>
                    </a:lnTo>
                    <a:lnTo>
                      <a:pt x="325501" y="231140"/>
                    </a:lnTo>
                    <a:cubicBezTo>
                      <a:pt x="198628" y="231140"/>
                      <a:pt x="95885" y="332740"/>
                      <a:pt x="95885" y="458089"/>
                    </a:cubicBezTo>
                    <a:lnTo>
                      <a:pt x="95885" y="734949"/>
                    </a:lnTo>
                    <a:close/>
                  </a:path>
                </a:pathLst>
              </a:custGeom>
              <a:solidFill>
                <a:srgbClr val="95B3D7"/>
              </a:solidFill>
            </p:spPr>
          </p:sp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-635"/>
                <a:ext cx="2407666" cy="754634"/>
              </a:xfrm>
              <a:custGeom>
                <a:avLst/>
                <a:gdLst/>
                <a:ahLst/>
                <a:cxnLst/>
                <a:rect r="r" b="b" t="t" l="l"/>
                <a:pathLst>
                  <a:path h="754634" w="2407666">
                    <a:moveTo>
                      <a:pt x="0" y="745109"/>
                    </a:moveTo>
                    <a:lnTo>
                      <a:pt x="0" y="468122"/>
                    </a:lnTo>
                    <a:lnTo>
                      <a:pt x="9525" y="468122"/>
                    </a:lnTo>
                    <a:lnTo>
                      <a:pt x="0" y="468122"/>
                    </a:lnTo>
                    <a:cubicBezTo>
                      <a:pt x="0" y="285115"/>
                      <a:pt x="150114" y="137033"/>
                      <a:pt x="335026" y="137033"/>
                    </a:cubicBezTo>
                    <a:lnTo>
                      <a:pt x="2212213" y="137033"/>
                    </a:lnTo>
                    <a:lnTo>
                      <a:pt x="2212213" y="146558"/>
                    </a:lnTo>
                    <a:lnTo>
                      <a:pt x="2202688" y="146558"/>
                    </a:lnTo>
                    <a:lnTo>
                      <a:pt x="2202688" y="10160"/>
                    </a:lnTo>
                    <a:cubicBezTo>
                      <a:pt x="2202688" y="6350"/>
                      <a:pt x="2204974" y="2794"/>
                      <a:pt x="2208530" y="1397"/>
                    </a:cubicBezTo>
                    <a:cubicBezTo>
                      <a:pt x="2212086" y="0"/>
                      <a:pt x="2216150" y="762"/>
                      <a:pt x="2218944" y="3429"/>
                    </a:cubicBezTo>
                    <a:lnTo>
                      <a:pt x="2404872" y="187198"/>
                    </a:lnTo>
                    <a:cubicBezTo>
                      <a:pt x="2406650" y="188976"/>
                      <a:pt x="2407666" y="191389"/>
                      <a:pt x="2407666" y="193929"/>
                    </a:cubicBezTo>
                    <a:cubicBezTo>
                      <a:pt x="2407666" y="196469"/>
                      <a:pt x="2406650" y="198882"/>
                      <a:pt x="2404872" y="200660"/>
                    </a:cubicBezTo>
                    <a:lnTo>
                      <a:pt x="2218944" y="384429"/>
                    </a:lnTo>
                    <a:cubicBezTo>
                      <a:pt x="2216150" y="387096"/>
                      <a:pt x="2212086" y="387985"/>
                      <a:pt x="2208530" y="386461"/>
                    </a:cubicBezTo>
                    <a:cubicBezTo>
                      <a:pt x="2204974" y="384937"/>
                      <a:pt x="2202688" y="381508"/>
                      <a:pt x="2202688" y="377698"/>
                    </a:cubicBezTo>
                    <a:lnTo>
                      <a:pt x="2202688" y="241300"/>
                    </a:lnTo>
                    <a:lnTo>
                      <a:pt x="2212213" y="241300"/>
                    </a:lnTo>
                    <a:lnTo>
                      <a:pt x="2212213" y="250825"/>
                    </a:lnTo>
                    <a:lnTo>
                      <a:pt x="335026" y="250825"/>
                    </a:lnTo>
                    <a:lnTo>
                      <a:pt x="335026" y="241300"/>
                    </a:lnTo>
                    <a:lnTo>
                      <a:pt x="335026" y="231775"/>
                    </a:lnTo>
                    <a:lnTo>
                      <a:pt x="335026" y="241300"/>
                    </a:lnTo>
                    <a:lnTo>
                      <a:pt x="335026" y="250825"/>
                    </a:lnTo>
                    <a:cubicBezTo>
                      <a:pt x="213360" y="250825"/>
                      <a:pt x="114935" y="348234"/>
                      <a:pt x="114935" y="468249"/>
                    </a:cubicBezTo>
                    <a:lnTo>
                      <a:pt x="114935" y="745109"/>
                    </a:lnTo>
                    <a:cubicBezTo>
                      <a:pt x="114935" y="750316"/>
                      <a:pt x="110617" y="754634"/>
                      <a:pt x="105410" y="754634"/>
                    </a:cubicBezTo>
                    <a:lnTo>
                      <a:pt x="9525" y="754634"/>
                    </a:lnTo>
                    <a:cubicBezTo>
                      <a:pt x="4318" y="754634"/>
                      <a:pt x="0" y="750316"/>
                      <a:pt x="0" y="745109"/>
                    </a:cubicBezTo>
                    <a:moveTo>
                      <a:pt x="19050" y="745109"/>
                    </a:moveTo>
                    <a:lnTo>
                      <a:pt x="9525" y="745109"/>
                    </a:lnTo>
                    <a:lnTo>
                      <a:pt x="9525" y="735584"/>
                    </a:lnTo>
                    <a:lnTo>
                      <a:pt x="105283" y="735584"/>
                    </a:lnTo>
                    <a:lnTo>
                      <a:pt x="105283" y="745109"/>
                    </a:lnTo>
                    <a:lnTo>
                      <a:pt x="95758" y="745109"/>
                    </a:lnTo>
                    <a:lnTo>
                      <a:pt x="95758" y="468122"/>
                    </a:lnTo>
                    <a:lnTo>
                      <a:pt x="105283" y="468122"/>
                    </a:lnTo>
                    <a:lnTo>
                      <a:pt x="95758" y="468122"/>
                    </a:lnTo>
                    <a:cubicBezTo>
                      <a:pt x="95758" y="337439"/>
                      <a:pt x="202946" y="231648"/>
                      <a:pt x="334899" y="231648"/>
                    </a:cubicBezTo>
                    <a:cubicBezTo>
                      <a:pt x="340106" y="231648"/>
                      <a:pt x="344424" y="235966"/>
                      <a:pt x="344424" y="241173"/>
                    </a:cubicBezTo>
                    <a:cubicBezTo>
                      <a:pt x="344424" y="246380"/>
                      <a:pt x="340106" y="250698"/>
                      <a:pt x="334899" y="250698"/>
                    </a:cubicBezTo>
                    <a:cubicBezTo>
                      <a:pt x="329692" y="250698"/>
                      <a:pt x="325374" y="246380"/>
                      <a:pt x="325374" y="241173"/>
                    </a:cubicBezTo>
                    <a:cubicBezTo>
                      <a:pt x="325374" y="235966"/>
                      <a:pt x="329692" y="231648"/>
                      <a:pt x="334899" y="231648"/>
                    </a:cubicBezTo>
                    <a:lnTo>
                      <a:pt x="2212213" y="231648"/>
                    </a:lnTo>
                    <a:cubicBezTo>
                      <a:pt x="2217420" y="231648"/>
                      <a:pt x="2221738" y="235966"/>
                      <a:pt x="2221738" y="241173"/>
                    </a:cubicBezTo>
                    <a:lnTo>
                      <a:pt x="2221738" y="377698"/>
                    </a:lnTo>
                    <a:lnTo>
                      <a:pt x="2212213" y="377698"/>
                    </a:lnTo>
                    <a:lnTo>
                      <a:pt x="2205482" y="370967"/>
                    </a:lnTo>
                    <a:lnTo>
                      <a:pt x="2391410" y="187198"/>
                    </a:lnTo>
                    <a:lnTo>
                      <a:pt x="2398141" y="193929"/>
                    </a:lnTo>
                    <a:lnTo>
                      <a:pt x="2391410" y="200660"/>
                    </a:lnTo>
                    <a:lnTo>
                      <a:pt x="2205482" y="16891"/>
                    </a:lnTo>
                    <a:lnTo>
                      <a:pt x="2212213" y="10160"/>
                    </a:lnTo>
                    <a:lnTo>
                      <a:pt x="2221738" y="10160"/>
                    </a:lnTo>
                    <a:lnTo>
                      <a:pt x="2221738" y="146558"/>
                    </a:lnTo>
                    <a:cubicBezTo>
                      <a:pt x="2221738" y="149098"/>
                      <a:pt x="2220722" y="151511"/>
                      <a:pt x="2218944" y="153289"/>
                    </a:cubicBezTo>
                    <a:cubicBezTo>
                      <a:pt x="2217166" y="155067"/>
                      <a:pt x="2214753" y="156083"/>
                      <a:pt x="2212213" y="156083"/>
                    </a:cubicBezTo>
                    <a:lnTo>
                      <a:pt x="335026" y="156083"/>
                    </a:lnTo>
                    <a:lnTo>
                      <a:pt x="335026" y="146558"/>
                    </a:lnTo>
                    <a:lnTo>
                      <a:pt x="335026" y="156083"/>
                    </a:lnTo>
                    <a:cubicBezTo>
                      <a:pt x="160401" y="156083"/>
                      <a:pt x="19050" y="295910"/>
                      <a:pt x="19050" y="468122"/>
                    </a:cubicBezTo>
                    <a:lnTo>
                      <a:pt x="19050" y="745109"/>
                    </a:lnTo>
                    <a:close/>
                  </a:path>
                </a:pathLst>
              </a:custGeom>
              <a:solidFill>
                <a:srgbClr val="558ED5"/>
              </a:solidFill>
            </p:spPr>
          </p:sp>
        </p:grpSp>
        <p:grpSp>
          <p:nvGrpSpPr>
            <p:cNvPr name="Group 61" id="61"/>
            <p:cNvGrpSpPr/>
            <p:nvPr/>
          </p:nvGrpSpPr>
          <p:grpSpPr>
            <a:xfrm rot="0">
              <a:off x="521717" y="1492996"/>
              <a:ext cx="415694" cy="531567"/>
              <a:chOff x="0" y="0"/>
              <a:chExt cx="505267" cy="646107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505206" cy="646049"/>
              </a:xfrm>
              <a:custGeom>
                <a:avLst/>
                <a:gdLst/>
                <a:ahLst/>
                <a:cxnLst/>
                <a:rect r="r" b="b" t="t" l="l"/>
                <a:pathLst>
                  <a:path h="646049" w="505206">
                    <a:moveTo>
                      <a:pt x="0" y="0"/>
                    </a:moveTo>
                    <a:lnTo>
                      <a:pt x="505206" y="0"/>
                    </a:lnTo>
                    <a:lnTo>
                      <a:pt x="505206" y="646049"/>
                    </a:lnTo>
                    <a:lnTo>
                      <a:pt x="0" y="6460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3" id="63"/>
            <p:cNvGrpSpPr/>
            <p:nvPr/>
          </p:nvGrpSpPr>
          <p:grpSpPr>
            <a:xfrm rot="0">
              <a:off x="744243" y="1568248"/>
              <a:ext cx="906685" cy="504814"/>
              <a:chOff x="0" y="0"/>
              <a:chExt cx="1102055" cy="61359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1102106" cy="613537"/>
              </a:xfrm>
              <a:custGeom>
                <a:avLst/>
                <a:gdLst/>
                <a:ahLst/>
                <a:cxnLst/>
                <a:rect r="r" b="b" t="t" l="l"/>
                <a:pathLst>
                  <a:path h="613537" w="1102106">
                    <a:moveTo>
                      <a:pt x="0" y="0"/>
                    </a:moveTo>
                    <a:lnTo>
                      <a:pt x="1102106" y="0"/>
                    </a:lnTo>
                    <a:lnTo>
                      <a:pt x="1102106" y="613537"/>
                    </a:lnTo>
                    <a:lnTo>
                      <a:pt x="0" y="61353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AutoShape 65" id="65"/>
            <p:cNvSpPr/>
            <p:nvPr/>
          </p:nvSpPr>
          <p:spPr>
            <a:xfrm flipH="true">
              <a:off x="1232152" y="519992"/>
              <a:ext cx="78043" cy="1476287"/>
            </a:xfrm>
            <a:prstGeom prst="line">
              <a:avLst/>
            </a:prstGeom>
            <a:ln cap="rnd" w="55565">
              <a:solidFill>
                <a:srgbClr val="1F497D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6" id="66"/>
            <p:cNvGrpSpPr/>
            <p:nvPr/>
          </p:nvGrpSpPr>
          <p:grpSpPr>
            <a:xfrm rot="0">
              <a:off x="1891809" y="130522"/>
              <a:ext cx="328006" cy="504814"/>
              <a:chOff x="0" y="0"/>
              <a:chExt cx="398684" cy="61359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398653" cy="613537"/>
              </a:xfrm>
              <a:custGeom>
                <a:avLst/>
                <a:gdLst/>
                <a:ahLst/>
                <a:cxnLst/>
                <a:rect r="r" b="b" t="t" l="l"/>
                <a:pathLst>
                  <a:path h="613537" w="398653">
                    <a:moveTo>
                      <a:pt x="0" y="0"/>
                    </a:moveTo>
                    <a:lnTo>
                      <a:pt x="398653" y="0"/>
                    </a:lnTo>
                    <a:lnTo>
                      <a:pt x="398653" y="613537"/>
                    </a:lnTo>
                    <a:lnTo>
                      <a:pt x="0" y="61353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8" id="68"/>
            <p:cNvGrpSpPr/>
            <p:nvPr/>
          </p:nvGrpSpPr>
          <p:grpSpPr>
            <a:xfrm rot="0">
              <a:off x="1437443" y="920338"/>
              <a:ext cx="328006" cy="151749"/>
              <a:chOff x="0" y="0"/>
              <a:chExt cx="398684" cy="184447"/>
            </a:xfrm>
          </p:grpSpPr>
          <p:sp>
            <p:nvSpPr>
              <p:cNvPr name="Freeform 69" id="69"/>
              <p:cNvSpPr/>
              <p:nvPr/>
            </p:nvSpPr>
            <p:spPr>
              <a:xfrm flipH="false" flipV="false" rot="0">
                <a:off x="0" y="0"/>
                <a:ext cx="398653" cy="184404"/>
              </a:xfrm>
              <a:custGeom>
                <a:avLst/>
                <a:gdLst/>
                <a:ahLst/>
                <a:cxnLst/>
                <a:rect r="r" b="b" t="t" l="l"/>
                <a:pathLst>
                  <a:path h="184404" w="398653">
                    <a:moveTo>
                      <a:pt x="0" y="0"/>
                    </a:moveTo>
                    <a:lnTo>
                      <a:pt x="398653" y="0"/>
                    </a:lnTo>
                    <a:lnTo>
                      <a:pt x="398653" y="184404"/>
                    </a:lnTo>
                    <a:lnTo>
                      <a:pt x="0" y="1844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70" id="70"/>
            <p:cNvGrpSpPr/>
            <p:nvPr/>
          </p:nvGrpSpPr>
          <p:grpSpPr>
            <a:xfrm rot="-5400000">
              <a:off x="2082718" y="1055129"/>
              <a:ext cx="293621" cy="447796"/>
              <a:chOff x="0" y="0"/>
              <a:chExt cx="356889" cy="544285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9525" y="9525"/>
                <a:ext cx="347980" cy="532511"/>
              </a:xfrm>
              <a:custGeom>
                <a:avLst/>
                <a:gdLst/>
                <a:ahLst/>
                <a:cxnLst/>
                <a:rect r="r" b="b" t="t" l="l"/>
                <a:pathLst>
                  <a:path h="532511" w="347980">
                    <a:moveTo>
                      <a:pt x="0" y="532511"/>
                    </a:moveTo>
                    <a:lnTo>
                      <a:pt x="0" y="196469"/>
                    </a:lnTo>
                    <a:cubicBezTo>
                      <a:pt x="0" y="112014"/>
                      <a:pt x="68199" y="43688"/>
                      <a:pt x="152273" y="43688"/>
                    </a:cubicBezTo>
                    <a:lnTo>
                      <a:pt x="260985" y="43688"/>
                    </a:lnTo>
                    <a:lnTo>
                      <a:pt x="260985" y="0"/>
                    </a:lnTo>
                    <a:lnTo>
                      <a:pt x="347980" y="87249"/>
                    </a:lnTo>
                    <a:lnTo>
                      <a:pt x="260985" y="174625"/>
                    </a:lnTo>
                    <a:lnTo>
                      <a:pt x="260985" y="130937"/>
                    </a:lnTo>
                    <a:lnTo>
                      <a:pt x="152273" y="130937"/>
                    </a:lnTo>
                    <a:cubicBezTo>
                      <a:pt x="116205" y="130937"/>
                      <a:pt x="86995" y="160274"/>
                      <a:pt x="86995" y="196469"/>
                    </a:cubicBezTo>
                    <a:lnTo>
                      <a:pt x="86995" y="532511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A4C4FF">
                      <a:alpha val="100000"/>
                    </a:srgbClr>
                  </a:gs>
                  <a:gs pos="35000">
                    <a:srgbClr val="BFD5FF">
                      <a:alpha val="100000"/>
                    </a:srgbClr>
                  </a:gs>
                  <a:gs pos="100000">
                    <a:srgbClr val="E6EFFF">
                      <a:alpha val="100000"/>
                    </a:srgbClr>
                  </a:gs>
                </a:gsLst>
                <a:lin ang="16200000"/>
              </a:gradFill>
            </p:spPr>
          </p:sp>
          <p:sp>
            <p:nvSpPr>
              <p:cNvPr name="Freeform 72" id="72"/>
              <p:cNvSpPr/>
              <p:nvPr/>
            </p:nvSpPr>
            <p:spPr>
              <a:xfrm flipH="false" flipV="false" rot="0">
                <a:off x="0" y="-635"/>
                <a:ext cx="367919" cy="552196"/>
              </a:xfrm>
              <a:custGeom>
                <a:avLst/>
                <a:gdLst/>
                <a:ahLst/>
                <a:cxnLst/>
                <a:rect r="r" b="b" t="t" l="l"/>
                <a:pathLst>
                  <a:path h="552196" w="367919">
                    <a:moveTo>
                      <a:pt x="0" y="542671"/>
                    </a:moveTo>
                    <a:lnTo>
                      <a:pt x="0" y="206629"/>
                    </a:lnTo>
                    <a:lnTo>
                      <a:pt x="9525" y="206629"/>
                    </a:lnTo>
                    <a:lnTo>
                      <a:pt x="0" y="206629"/>
                    </a:lnTo>
                    <a:cubicBezTo>
                      <a:pt x="0" y="116967"/>
                      <a:pt x="72390" y="44323"/>
                      <a:pt x="161798" y="44323"/>
                    </a:cubicBezTo>
                    <a:lnTo>
                      <a:pt x="270510" y="44323"/>
                    </a:lnTo>
                    <a:lnTo>
                      <a:pt x="270510" y="53848"/>
                    </a:lnTo>
                    <a:lnTo>
                      <a:pt x="260985" y="53848"/>
                    </a:lnTo>
                    <a:lnTo>
                      <a:pt x="260985" y="10160"/>
                    </a:lnTo>
                    <a:cubicBezTo>
                      <a:pt x="260985" y="6350"/>
                      <a:pt x="263271" y="2794"/>
                      <a:pt x="266827" y="1397"/>
                    </a:cubicBezTo>
                    <a:cubicBezTo>
                      <a:pt x="270383" y="0"/>
                      <a:pt x="274447" y="762"/>
                      <a:pt x="277241" y="3429"/>
                    </a:cubicBezTo>
                    <a:lnTo>
                      <a:pt x="364236" y="90678"/>
                    </a:lnTo>
                    <a:cubicBezTo>
                      <a:pt x="367919" y="94361"/>
                      <a:pt x="367919" y="100457"/>
                      <a:pt x="364236" y="104140"/>
                    </a:cubicBezTo>
                    <a:lnTo>
                      <a:pt x="277241" y="191389"/>
                    </a:lnTo>
                    <a:cubicBezTo>
                      <a:pt x="274574" y="194183"/>
                      <a:pt x="270383" y="194945"/>
                      <a:pt x="266827" y="193421"/>
                    </a:cubicBezTo>
                    <a:cubicBezTo>
                      <a:pt x="263271" y="191897"/>
                      <a:pt x="260985" y="188468"/>
                      <a:pt x="260985" y="184658"/>
                    </a:cubicBezTo>
                    <a:lnTo>
                      <a:pt x="260985" y="141097"/>
                    </a:lnTo>
                    <a:lnTo>
                      <a:pt x="270510" y="141097"/>
                    </a:lnTo>
                    <a:lnTo>
                      <a:pt x="270510" y="150622"/>
                    </a:lnTo>
                    <a:lnTo>
                      <a:pt x="161798" y="150622"/>
                    </a:lnTo>
                    <a:lnTo>
                      <a:pt x="161798" y="141097"/>
                    </a:lnTo>
                    <a:lnTo>
                      <a:pt x="161798" y="131572"/>
                    </a:lnTo>
                    <a:lnTo>
                      <a:pt x="161798" y="141097"/>
                    </a:lnTo>
                    <a:lnTo>
                      <a:pt x="161798" y="150622"/>
                    </a:lnTo>
                    <a:cubicBezTo>
                      <a:pt x="131064" y="150622"/>
                      <a:pt x="106045" y="175641"/>
                      <a:pt x="106045" y="206629"/>
                    </a:cubicBezTo>
                    <a:lnTo>
                      <a:pt x="106045" y="542671"/>
                    </a:lnTo>
                    <a:cubicBezTo>
                      <a:pt x="106045" y="547878"/>
                      <a:pt x="101727" y="552196"/>
                      <a:pt x="96520" y="552196"/>
                    </a:cubicBezTo>
                    <a:lnTo>
                      <a:pt x="9525" y="552196"/>
                    </a:lnTo>
                    <a:cubicBezTo>
                      <a:pt x="4318" y="552196"/>
                      <a:pt x="0" y="547878"/>
                      <a:pt x="0" y="542671"/>
                    </a:cubicBezTo>
                    <a:moveTo>
                      <a:pt x="19050" y="542671"/>
                    </a:moveTo>
                    <a:lnTo>
                      <a:pt x="9525" y="542671"/>
                    </a:lnTo>
                    <a:lnTo>
                      <a:pt x="9525" y="533146"/>
                    </a:lnTo>
                    <a:lnTo>
                      <a:pt x="96520" y="533146"/>
                    </a:lnTo>
                    <a:lnTo>
                      <a:pt x="96520" y="542671"/>
                    </a:lnTo>
                    <a:lnTo>
                      <a:pt x="86995" y="542671"/>
                    </a:lnTo>
                    <a:lnTo>
                      <a:pt x="86995" y="206629"/>
                    </a:lnTo>
                    <a:lnTo>
                      <a:pt x="96520" y="206629"/>
                    </a:lnTo>
                    <a:lnTo>
                      <a:pt x="86995" y="206629"/>
                    </a:lnTo>
                    <a:cubicBezTo>
                      <a:pt x="86995" y="165227"/>
                      <a:pt x="120396" y="131572"/>
                      <a:pt x="161798" y="131572"/>
                    </a:cubicBezTo>
                    <a:cubicBezTo>
                      <a:pt x="167005" y="131572"/>
                      <a:pt x="171323" y="135890"/>
                      <a:pt x="171323" y="141097"/>
                    </a:cubicBezTo>
                    <a:cubicBezTo>
                      <a:pt x="171323" y="146304"/>
                      <a:pt x="167005" y="150622"/>
                      <a:pt x="161798" y="150622"/>
                    </a:cubicBezTo>
                    <a:cubicBezTo>
                      <a:pt x="156591" y="150622"/>
                      <a:pt x="152273" y="146304"/>
                      <a:pt x="152273" y="141097"/>
                    </a:cubicBezTo>
                    <a:cubicBezTo>
                      <a:pt x="152273" y="135890"/>
                      <a:pt x="156591" y="131572"/>
                      <a:pt x="161798" y="131572"/>
                    </a:cubicBezTo>
                    <a:lnTo>
                      <a:pt x="270510" y="131572"/>
                    </a:lnTo>
                    <a:cubicBezTo>
                      <a:pt x="275717" y="131572"/>
                      <a:pt x="280035" y="135890"/>
                      <a:pt x="280035" y="141097"/>
                    </a:cubicBezTo>
                    <a:lnTo>
                      <a:pt x="280035" y="184785"/>
                    </a:lnTo>
                    <a:lnTo>
                      <a:pt x="270510" y="184785"/>
                    </a:lnTo>
                    <a:lnTo>
                      <a:pt x="263779" y="178054"/>
                    </a:lnTo>
                    <a:lnTo>
                      <a:pt x="350774" y="90805"/>
                    </a:lnTo>
                    <a:lnTo>
                      <a:pt x="357505" y="97536"/>
                    </a:lnTo>
                    <a:lnTo>
                      <a:pt x="350774" y="104267"/>
                    </a:lnTo>
                    <a:lnTo>
                      <a:pt x="263779" y="17018"/>
                    </a:lnTo>
                    <a:lnTo>
                      <a:pt x="270510" y="10287"/>
                    </a:lnTo>
                    <a:lnTo>
                      <a:pt x="280035" y="10287"/>
                    </a:lnTo>
                    <a:lnTo>
                      <a:pt x="280035" y="53848"/>
                    </a:lnTo>
                    <a:cubicBezTo>
                      <a:pt x="280035" y="56388"/>
                      <a:pt x="279019" y="58801"/>
                      <a:pt x="277241" y="60579"/>
                    </a:cubicBezTo>
                    <a:cubicBezTo>
                      <a:pt x="275463" y="62357"/>
                      <a:pt x="273050" y="63373"/>
                      <a:pt x="270510" y="63373"/>
                    </a:cubicBezTo>
                    <a:lnTo>
                      <a:pt x="161798" y="63373"/>
                    </a:lnTo>
                    <a:lnTo>
                      <a:pt x="161798" y="53848"/>
                    </a:lnTo>
                    <a:lnTo>
                      <a:pt x="161798" y="63373"/>
                    </a:lnTo>
                    <a:cubicBezTo>
                      <a:pt x="82931" y="63373"/>
                      <a:pt x="19050" y="127381"/>
                      <a:pt x="19050" y="206629"/>
                    </a:cubicBezTo>
                    <a:lnTo>
                      <a:pt x="19050" y="542671"/>
                    </a:lnTo>
                    <a:close/>
                  </a:path>
                </a:pathLst>
              </a:custGeom>
              <a:solidFill>
                <a:srgbClr val="558ED5"/>
              </a:solidFill>
            </p:spPr>
          </p:sp>
        </p:grpSp>
        <p:grpSp>
          <p:nvGrpSpPr>
            <p:cNvPr name="Group 73" id="73"/>
            <p:cNvGrpSpPr/>
            <p:nvPr/>
          </p:nvGrpSpPr>
          <p:grpSpPr>
            <a:xfrm rot="5400000">
              <a:off x="77088" y="1585403"/>
              <a:ext cx="293621" cy="447796"/>
              <a:chOff x="0" y="0"/>
              <a:chExt cx="356889" cy="544285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9525" y="9525"/>
                <a:ext cx="347980" cy="532511"/>
              </a:xfrm>
              <a:custGeom>
                <a:avLst/>
                <a:gdLst/>
                <a:ahLst/>
                <a:cxnLst/>
                <a:rect r="r" b="b" t="t" l="l"/>
                <a:pathLst>
                  <a:path h="532511" w="347980">
                    <a:moveTo>
                      <a:pt x="0" y="532511"/>
                    </a:moveTo>
                    <a:lnTo>
                      <a:pt x="0" y="196469"/>
                    </a:lnTo>
                    <a:cubicBezTo>
                      <a:pt x="0" y="112014"/>
                      <a:pt x="68199" y="43688"/>
                      <a:pt x="152273" y="43688"/>
                    </a:cubicBezTo>
                    <a:lnTo>
                      <a:pt x="260985" y="43688"/>
                    </a:lnTo>
                    <a:lnTo>
                      <a:pt x="260985" y="0"/>
                    </a:lnTo>
                    <a:lnTo>
                      <a:pt x="347980" y="87249"/>
                    </a:lnTo>
                    <a:lnTo>
                      <a:pt x="260985" y="174625"/>
                    </a:lnTo>
                    <a:lnTo>
                      <a:pt x="260985" y="130937"/>
                    </a:lnTo>
                    <a:lnTo>
                      <a:pt x="152273" y="130937"/>
                    </a:lnTo>
                    <a:cubicBezTo>
                      <a:pt x="116205" y="130937"/>
                      <a:pt x="86995" y="160274"/>
                      <a:pt x="86995" y="196469"/>
                    </a:cubicBezTo>
                    <a:lnTo>
                      <a:pt x="86995" y="532511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A4C4FF">
                      <a:alpha val="100000"/>
                    </a:srgbClr>
                  </a:gs>
                  <a:gs pos="35000">
                    <a:srgbClr val="BFD5FF">
                      <a:alpha val="100000"/>
                    </a:srgbClr>
                  </a:gs>
                  <a:gs pos="100000">
                    <a:srgbClr val="E6EFFF">
                      <a:alpha val="100000"/>
                    </a:srgbClr>
                  </a:gs>
                </a:gsLst>
                <a:lin ang="16200000"/>
              </a:gradFill>
            </p:spPr>
          </p:sp>
          <p:sp>
            <p:nvSpPr>
              <p:cNvPr name="Freeform 75" id="75"/>
              <p:cNvSpPr/>
              <p:nvPr/>
            </p:nvSpPr>
            <p:spPr>
              <a:xfrm flipH="false" flipV="false" rot="0">
                <a:off x="0" y="-635"/>
                <a:ext cx="367919" cy="552196"/>
              </a:xfrm>
              <a:custGeom>
                <a:avLst/>
                <a:gdLst/>
                <a:ahLst/>
                <a:cxnLst/>
                <a:rect r="r" b="b" t="t" l="l"/>
                <a:pathLst>
                  <a:path h="552196" w="367919">
                    <a:moveTo>
                      <a:pt x="0" y="542671"/>
                    </a:moveTo>
                    <a:lnTo>
                      <a:pt x="0" y="206629"/>
                    </a:lnTo>
                    <a:lnTo>
                      <a:pt x="9525" y="206629"/>
                    </a:lnTo>
                    <a:lnTo>
                      <a:pt x="0" y="206629"/>
                    </a:lnTo>
                    <a:cubicBezTo>
                      <a:pt x="0" y="116967"/>
                      <a:pt x="72390" y="44323"/>
                      <a:pt x="161798" y="44323"/>
                    </a:cubicBezTo>
                    <a:lnTo>
                      <a:pt x="270510" y="44323"/>
                    </a:lnTo>
                    <a:lnTo>
                      <a:pt x="270510" y="53848"/>
                    </a:lnTo>
                    <a:lnTo>
                      <a:pt x="260985" y="53848"/>
                    </a:lnTo>
                    <a:lnTo>
                      <a:pt x="260985" y="10160"/>
                    </a:lnTo>
                    <a:cubicBezTo>
                      <a:pt x="260985" y="6350"/>
                      <a:pt x="263271" y="2794"/>
                      <a:pt x="266827" y="1397"/>
                    </a:cubicBezTo>
                    <a:cubicBezTo>
                      <a:pt x="270383" y="0"/>
                      <a:pt x="274447" y="762"/>
                      <a:pt x="277241" y="3429"/>
                    </a:cubicBezTo>
                    <a:lnTo>
                      <a:pt x="364236" y="90678"/>
                    </a:lnTo>
                    <a:cubicBezTo>
                      <a:pt x="367919" y="94361"/>
                      <a:pt x="367919" y="100457"/>
                      <a:pt x="364236" y="104140"/>
                    </a:cubicBezTo>
                    <a:lnTo>
                      <a:pt x="277241" y="191389"/>
                    </a:lnTo>
                    <a:cubicBezTo>
                      <a:pt x="274574" y="194183"/>
                      <a:pt x="270383" y="194945"/>
                      <a:pt x="266827" y="193421"/>
                    </a:cubicBezTo>
                    <a:cubicBezTo>
                      <a:pt x="263271" y="191897"/>
                      <a:pt x="260985" y="188468"/>
                      <a:pt x="260985" y="184658"/>
                    </a:cubicBezTo>
                    <a:lnTo>
                      <a:pt x="260985" y="141097"/>
                    </a:lnTo>
                    <a:lnTo>
                      <a:pt x="270510" y="141097"/>
                    </a:lnTo>
                    <a:lnTo>
                      <a:pt x="270510" y="150622"/>
                    </a:lnTo>
                    <a:lnTo>
                      <a:pt x="161798" y="150622"/>
                    </a:lnTo>
                    <a:lnTo>
                      <a:pt x="161798" y="141097"/>
                    </a:lnTo>
                    <a:lnTo>
                      <a:pt x="161798" y="131572"/>
                    </a:lnTo>
                    <a:lnTo>
                      <a:pt x="161798" y="141097"/>
                    </a:lnTo>
                    <a:lnTo>
                      <a:pt x="161798" y="150622"/>
                    </a:lnTo>
                    <a:cubicBezTo>
                      <a:pt x="131064" y="150622"/>
                      <a:pt x="106045" y="175641"/>
                      <a:pt x="106045" y="206629"/>
                    </a:cubicBezTo>
                    <a:lnTo>
                      <a:pt x="106045" y="542671"/>
                    </a:lnTo>
                    <a:cubicBezTo>
                      <a:pt x="106045" y="547878"/>
                      <a:pt x="101727" y="552196"/>
                      <a:pt x="96520" y="552196"/>
                    </a:cubicBezTo>
                    <a:lnTo>
                      <a:pt x="9525" y="552196"/>
                    </a:lnTo>
                    <a:cubicBezTo>
                      <a:pt x="4318" y="552196"/>
                      <a:pt x="0" y="547878"/>
                      <a:pt x="0" y="542671"/>
                    </a:cubicBezTo>
                    <a:moveTo>
                      <a:pt x="19050" y="542671"/>
                    </a:moveTo>
                    <a:lnTo>
                      <a:pt x="9525" y="542671"/>
                    </a:lnTo>
                    <a:lnTo>
                      <a:pt x="9525" y="533146"/>
                    </a:lnTo>
                    <a:lnTo>
                      <a:pt x="96520" y="533146"/>
                    </a:lnTo>
                    <a:lnTo>
                      <a:pt x="96520" y="542671"/>
                    </a:lnTo>
                    <a:lnTo>
                      <a:pt x="86995" y="542671"/>
                    </a:lnTo>
                    <a:lnTo>
                      <a:pt x="86995" y="206629"/>
                    </a:lnTo>
                    <a:lnTo>
                      <a:pt x="96520" y="206629"/>
                    </a:lnTo>
                    <a:lnTo>
                      <a:pt x="86995" y="206629"/>
                    </a:lnTo>
                    <a:cubicBezTo>
                      <a:pt x="86995" y="165227"/>
                      <a:pt x="120396" y="131572"/>
                      <a:pt x="161798" y="131572"/>
                    </a:cubicBezTo>
                    <a:cubicBezTo>
                      <a:pt x="167005" y="131572"/>
                      <a:pt x="171323" y="135890"/>
                      <a:pt x="171323" y="141097"/>
                    </a:cubicBezTo>
                    <a:cubicBezTo>
                      <a:pt x="171323" y="146304"/>
                      <a:pt x="167005" y="150622"/>
                      <a:pt x="161798" y="150622"/>
                    </a:cubicBezTo>
                    <a:cubicBezTo>
                      <a:pt x="156591" y="150622"/>
                      <a:pt x="152273" y="146304"/>
                      <a:pt x="152273" y="141097"/>
                    </a:cubicBezTo>
                    <a:cubicBezTo>
                      <a:pt x="152273" y="135890"/>
                      <a:pt x="156591" y="131572"/>
                      <a:pt x="161798" y="131572"/>
                    </a:cubicBezTo>
                    <a:lnTo>
                      <a:pt x="270510" y="131572"/>
                    </a:lnTo>
                    <a:cubicBezTo>
                      <a:pt x="275717" y="131572"/>
                      <a:pt x="280035" y="135890"/>
                      <a:pt x="280035" y="141097"/>
                    </a:cubicBezTo>
                    <a:lnTo>
                      <a:pt x="280035" y="184785"/>
                    </a:lnTo>
                    <a:lnTo>
                      <a:pt x="270510" y="184785"/>
                    </a:lnTo>
                    <a:lnTo>
                      <a:pt x="263779" y="178054"/>
                    </a:lnTo>
                    <a:lnTo>
                      <a:pt x="350774" y="90805"/>
                    </a:lnTo>
                    <a:lnTo>
                      <a:pt x="357505" y="97536"/>
                    </a:lnTo>
                    <a:lnTo>
                      <a:pt x="350774" y="104267"/>
                    </a:lnTo>
                    <a:lnTo>
                      <a:pt x="263779" y="17018"/>
                    </a:lnTo>
                    <a:lnTo>
                      <a:pt x="270510" y="10287"/>
                    </a:lnTo>
                    <a:lnTo>
                      <a:pt x="280035" y="10287"/>
                    </a:lnTo>
                    <a:lnTo>
                      <a:pt x="280035" y="53848"/>
                    </a:lnTo>
                    <a:cubicBezTo>
                      <a:pt x="280035" y="56388"/>
                      <a:pt x="279019" y="58801"/>
                      <a:pt x="277241" y="60579"/>
                    </a:cubicBezTo>
                    <a:cubicBezTo>
                      <a:pt x="275463" y="62357"/>
                      <a:pt x="273050" y="63373"/>
                      <a:pt x="270510" y="63373"/>
                    </a:cubicBezTo>
                    <a:lnTo>
                      <a:pt x="161798" y="63373"/>
                    </a:lnTo>
                    <a:lnTo>
                      <a:pt x="161798" y="53848"/>
                    </a:lnTo>
                    <a:lnTo>
                      <a:pt x="161798" y="63373"/>
                    </a:lnTo>
                    <a:cubicBezTo>
                      <a:pt x="82931" y="63373"/>
                      <a:pt x="19050" y="127381"/>
                      <a:pt x="19050" y="206629"/>
                    </a:cubicBezTo>
                    <a:lnTo>
                      <a:pt x="19050" y="542671"/>
                    </a:lnTo>
                    <a:close/>
                  </a:path>
                </a:pathLst>
              </a:custGeom>
              <a:solidFill>
                <a:srgbClr val="558ED5"/>
              </a:solidFill>
            </p:spPr>
          </p:sp>
        </p:grpSp>
        <p:grpSp>
          <p:nvGrpSpPr>
            <p:cNvPr name="Group 76" id="76"/>
            <p:cNvGrpSpPr/>
            <p:nvPr/>
          </p:nvGrpSpPr>
          <p:grpSpPr>
            <a:xfrm rot="-10800000">
              <a:off x="1150827" y="2522230"/>
              <a:ext cx="273504" cy="78068"/>
              <a:chOff x="0" y="0"/>
              <a:chExt cx="332437" cy="94890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9525" y="9525"/>
                <a:ext cx="320675" cy="85979"/>
              </a:xfrm>
              <a:custGeom>
                <a:avLst/>
                <a:gdLst/>
                <a:ahLst/>
                <a:cxnLst/>
                <a:rect r="r" b="b" t="t" l="l"/>
                <a:pathLst>
                  <a:path h="85979" w="320675">
                    <a:moveTo>
                      <a:pt x="53467" y="0"/>
                    </a:moveTo>
                    <a:lnTo>
                      <a:pt x="320675" y="0"/>
                    </a:lnTo>
                    <a:cubicBezTo>
                      <a:pt x="291211" y="0"/>
                      <a:pt x="267208" y="19177"/>
                      <a:pt x="267208" y="42926"/>
                    </a:cubicBezTo>
                    <a:cubicBezTo>
                      <a:pt x="267208" y="66675"/>
                      <a:pt x="291211" y="85979"/>
                      <a:pt x="320675" y="85979"/>
                    </a:cubicBezTo>
                    <a:lnTo>
                      <a:pt x="53467" y="85979"/>
                    </a:lnTo>
                    <a:cubicBezTo>
                      <a:pt x="23876" y="85979"/>
                      <a:pt x="0" y="66675"/>
                      <a:pt x="0" y="42926"/>
                    </a:cubicBezTo>
                    <a:cubicBezTo>
                      <a:pt x="0" y="19177"/>
                      <a:pt x="23876" y="0"/>
                      <a:pt x="53467" y="0"/>
                    </a:cubicBezTo>
                    <a:close/>
                  </a:path>
                </a:pathLst>
              </a:custGeom>
              <a:solidFill>
                <a:srgbClr val="EEECE1"/>
              </a:solidFill>
            </p:spPr>
          </p:sp>
          <p:sp>
            <p:nvSpPr>
              <p:cNvPr name="Freeform 78" id="78"/>
              <p:cNvSpPr/>
              <p:nvPr/>
            </p:nvSpPr>
            <p:spPr>
              <a:xfrm flipH="false" flipV="false" rot="0">
                <a:off x="0" y="0"/>
                <a:ext cx="339725" cy="105029"/>
              </a:xfrm>
              <a:custGeom>
                <a:avLst/>
                <a:gdLst/>
                <a:ahLst/>
                <a:cxnLst/>
                <a:rect r="r" b="b" t="t" l="l"/>
                <a:pathLst>
                  <a:path h="105029" w="339725">
                    <a:moveTo>
                      <a:pt x="62992" y="0"/>
                    </a:moveTo>
                    <a:lnTo>
                      <a:pt x="330200" y="0"/>
                    </a:lnTo>
                    <a:lnTo>
                      <a:pt x="330200" y="9525"/>
                    </a:lnTo>
                    <a:lnTo>
                      <a:pt x="330200" y="0"/>
                    </a:lnTo>
                    <a:cubicBezTo>
                      <a:pt x="335407" y="0"/>
                      <a:pt x="339725" y="4318"/>
                      <a:pt x="339725" y="9525"/>
                    </a:cubicBezTo>
                    <a:cubicBezTo>
                      <a:pt x="339725" y="14732"/>
                      <a:pt x="335407" y="19050"/>
                      <a:pt x="330200" y="19050"/>
                    </a:cubicBezTo>
                    <a:cubicBezTo>
                      <a:pt x="303911" y="19050"/>
                      <a:pt x="286258" y="35814"/>
                      <a:pt x="286258" y="52451"/>
                    </a:cubicBezTo>
                    <a:lnTo>
                      <a:pt x="276733" y="52451"/>
                    </a:lnTo>
                    <a:lnTo>
                      <a:pt x="286258" y="52451"/>
                    </a:lnTo>
                    <a:cubicBezTo>
                      <a:pt x="286258" y="69088"/>
                      <a:pt x="303911" y="85852"/>
                      <a:pt x="330200" y="85852"/>
                    </a:cubicBezTo>
                    <a:lnTo>
                      <a:pt x="330200" y="95377"/>
                    </a:lnTo>
                    <a:lnTo>
                      <a:pt x="330200" y="104902"/>
                    </a:lnTo>
                    <a:lnTo>
                      <a:pt x="62992" y="104902"/>
                    </a:lnTo>
                    <a:lnTo>
                      <a:pt x="62992" y="95504"/>
                    </a:lnTo>
                    <a:lnTo>
                      <a:pt x="62992" y="105029"/>
                    </a:lnTo>
                    <a:lnTo>
                      <a:pt x="62992" y="95504"/>
                    </a:lnTo>
                    <a:lnTo>
                      <a:pt x="62992" y="105029"/>
                    </a:lnTo>
                    <a:cubicBezTo>
                      <a:pt x="30226" y="105029"/>
                      <a:pt x="0" y="83312"/>
                      <a:pt x="0" y="52451"/>
                    </a:cubicBezTo>
                    <a:cubicBezTo>
                      <a:pt x="0" y="21590"/>
                      <a:pt x="30226" y="0"/>
                      <a:pt x="62992" y="0"/>
                    </a:cubicBezTo>
                    <a:lnTo>
                      <a:pt x="62992" y="9525"/>
                    </a:lnTo>
                    <a:lnTo>
                      <a:pt x="62992" y="0"/>
                    </a:lnTo>
                    <a:moveTo>
                      <a:pt x="62992" y="19050"/>
                    </a:moveTo>
                    <a:lnTo>
                      <a:pt x="62992" y="9525"/>
                    </a:lnTo>
                    <a:lnTo>
                      <a:pt x="62992" y="19050"/>
                    </a:lnTo>
                    <a:cubicBezTo>
                      <a:pt x="36703" y="19050"/>
                      <a:pt x="19050" y="35814"/>
                      <a:pt x="19050" y="52451"/>
                    </a:cubicBezTo>
                    <a:lnTo>
                      <a:pt x="9525" y="52451"/>
                    </a:lnTo>
                    <a:lnTo>
                      <a:pt x="19050" y="52451"/>
                    </a:lnTo>
                    <a:cubicBezTo>
                      <a:pt x="19050" y="69088"/>
                      <a:pt x="36703" y="85852"/>
                      <a:pt x="62992" y="85852"/>
                    </a:cubicBezTo>
                    <a:lnTo>
                      <a:pt x="330200" y="85852"/>
                    </a:lnTo>
                    <a:cubicBezTo>
                      <a:pt x="335407" y="85852"/>
                      <a:pt x="339725" y="90170"/>
                      <a:pt x="339725" y="95377"/>
                    </a:cubicBezTo>
                    <a:cubicBezTo>
                      <a:pt x="339725" y="100584"/>
                      <a:pt x="335407" y="104902"/>
                      <a:pt x="330200" y="104902"/>
                    </a:cubicBezTo>
                    <a:cubicBezTo>
                      <a:pt x="297434" y="104902"/>
                      <a:pt x="267208" y="83185"/>
                      <a:pt x="267208" y="52451"/>
                    </a:cubicBezTo>
                    <a:cubicBezTo>
                      <a:pt x="267208" y="21717"/>
                      <a:pt x="297561" y="0"/>
                      <a:pt x="330200" y="0"/>
                    </a:cubicBezTo>
                    <a:lnTo>
                      <a:pt x="330200" y="9525"/>
                    </a:lnTo>
                    <a:lnTo>
                      <a:pt x="330200" y="19050"/>
                    </a:lnTo>
                    <a:lnTo>
                      <a:pt x="62992" y="19050"/>
                    </a:lnTo>
                    <a:close/>
                  </a:path>
                </a:pathLst>
              </a:custGeom>
              <a:solidFill>
                <a:srgbClr val="558ED5"/>
              </a:solidFill>
            </p:spPr>
          </p:sp>
        </p:grpSp>
        <p:grpSp>
          <p:nvGrpSpPr>
            <p:cNvPr name="Group 79" id="79"/>
            <p:cNvGrpSpPr/>
            <p:nvPr/>
          </p:nvGrpSpPr>
          <p:grpSpPr>
            <a:xfrm rot="0">
              <a:off x="831480" y="1826204"/>
              <a:ext cx="443485" cy="172433"/>
              <a:chOff x="0" y="0"/>
              <a:chExt cx="539045" cy="209589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9525" y="9525"/>
                <a:ext cx="527304" cy="200660"/>
              </a:xfrm>
              <a:custGeom>
                <a:avLst/>
                <a:gdLst/>
                <a:ahLst/>
                <a:cxnLst/>
                <a:rect r="r" b="b" t="t" l="l"/>
                <a:pathLst>
                  <a:path h="200660" w="527304">
                    <a:moveTo>
                      <a:pt x="87884" y="0"/>
                    </a:moveTo>
                    <a:lnTo>
                      <a:pt x="527304" y="0"/>
                    </a:lnTo>
                    <a:cubicBezTo>
                      <a:pt x="478790" y="0"/>
                      <a:pt x="439420" y="44958"/>
                      <a:pt x="439420" y="100330"/>
                    </a:cubicBezTo>
                    <a:cubicBezTo>
                      <a:pt x="439420" y="155702"/>
                      <a:pt x="478790" y="200660"/>
                      <a:pt x="527304" y="200660"/>
                    </a:cubicBezTo>
                    <a:lnTo>
                      <a:pt x="87884" y="200660"/>
                    </a:lnTo>
                    <a:cubicBezTo>
                      <a:pt x="39370" y="200660"/>
                      <a:pt x="0" y="155702"/>
                      <a:pt x="0" y="100330"/>
                    </a:cubicBezTo>
                    <a:cubicBezTo>
                      <a:pt x="0" y="44958"/>
                      <a:pt x="39370" y="0"/>
                      <a:pt x="87884" y="0"/>
                    </a:cubicBezTo>
                    <a:close/>
                  </a:path>
                </a:pathLst>
              </a:custGeom>
              <a:solidFill>
                <a:srgbClr val="95B3D7"/>
              </a:solidFill>
            </p:spPr>
          </p:sp>
          <p:sp>
            <p:nvSpPr>
              <p:cNvPr name="Freeform 81" id="81"/>
              <p:cNvSpPr/>
              <p:nvPr/>
            </p:nvSpPr>
            <p:spPr>
              <a:xfrm flipH="false" flipV="false" rot="0">
                <a:off x="0" y="0"/>
                <a:ext cx="546354" cy="219710"/>
              </a:xfrm>
              <a:custGeom>
                <a:avLst/>
                <a:gdLst/>
                <a:ahLst/>
                <a:cxnLst/>
                <a:rect r="r" b="b" t="t" l="l"/>
                <a:pathLst>
                  <a:path h="219710" w="546354">
                    <a:moveTo>
                      <a:pt x="97409" y="0"/>
                    </a:moveTo>
                    <a:lnTo>
                      <a:pt x="536829" y="0"/>
                    </a:lnTo>
                    <a:lnTo>
                      <a:pt x="536829" y="9525"/>
                    </a:lnTo>
                    <a:lnTo>
                      <a:pt x="536829" y="0"/>
                    </a:lnTo>
                    <a:cubicBezTo>
                      <a:pt x="542036" y="0"/>
                      <a:pt x="546354" y="4318"/>
                      <a:pt x="546354" y="9525"/>
                    </a:cubicBezTo>
                    <a:cubicBezTo>
                      <a:pt x="546354" y="14732"/>
                      <a:pt x="542036" y="19050"/>
                      <a:pt x="536829" y="19050"/>
                    </a:cubicBezTo>
                    <a:cubicBezTo>
                      <a:pt x="494665" y="19050"/>
                      <a:pt x="458470" y="58420"/>
                      <a:pt x="458470" y="109855"/>
                    </a:cubicBezTo>
                    <a:lnTo>
                      <a:pt x="448945" y="109855"/>
                    </a:lnTo>
                    <a:lnTo>
                      <a:pt x="458470" y="109855"/>
                    </a:lnTo>
                    <a:cubicBezTo>
                      <a:pt x="458470" y="161163"/>
                      <a:pt x="494665" y="200660"/>
                      <a:pt x="536829" y="200660"/>
                    </a:cubicBezTo>
                    <a:lnTo>
                      <a:pt x="536829" y="210185"/>
                    </a:lnTo>
                    <a:lnTo>
                      <a:pt x="536829" y="219710"/>
                    </a:lnTo>
                    <a:lnTo>
                      <a:pt x="97409" y="219710"/>
                    </a:lnTo>
                    <a:lnTo>
                      <a:pt x="97409" y="210185"/>
                    </a:lnTo>
                    <a:lnTo>
                      <a:pt x="97409" y="219710"/>
                    </a:lnTo>
                    <a:lnTo>
                      <a:pt x="97409" y="210185"/>
                    </a:lnTo>
                    <a:lnTo>
                      <a:pt x="97409" y="219710"/>
                    </a:lnTo>
                    <a:cubicBezTo>
                      <a:pt x="42418" y="219710"/>
                      <a:pt x="0" y="169291"/>
                      <a:pt x="0" y="109855"/>
                    </a:cubicBezTo>
                    <a:cubicBezTo>
                      <a:pt x="0" y="50419"/>
                      <a:pt x="42418" y="0"/>
                      <a:pt x="97409" y="0"/>
                    </a:cubicBezTo>
                    <a:lnTo>
                      <a:pt x="97409" y="9525"/>
                    </a:lnTo>
                    <a:lnTo>
                      <a:pt x="97409" y="0"/>
                    </a:lnTo>
                    <a:moveTo>
                      <a:pt x="97409" y="19050"/>
                    </a:moveTo>
                    <a:lnTo>
                      <a:pt x="97409" y="9525"/>
                    </a:lnTo>
                    <a:lnTo>
                      <a:pt x="97409" y="19050"/>
                    </a:lnTo>
                    <a:cubicBezTo>
                      <a:pt x="55245" y="19050"/>
                      <a:pt x="19050" y="58420"/>
                      <a:pt x="19050" y="109855"/>
                    </a:cubicBezTo>
                    <a:lnTo>
                      <a:pt x="9525" y="109855"/>
                    </a:lnTo>
                    <a:lnTo>
                      <a:pt x="19050" y="109855"/>
                    </a:lnTo>
                    <a:cubicBezTo>
                      <a:pt x="19050" y="161163"/>
                      <a:pt x="55245" y="200660"/>
                      <a:pt x="97409" y="200660"/>
                    </a:cubicBezTo>
                    <a:lnTo>
                      <a:pt x="536829" y="200660"/>
                    </a:lnTo>
                    <a:cubicBezTo>
                      <a:pt x="542036" y="200660"/>
                      <a:pt x="546354" y="204978"/>
                      <a:pt x="546354" y="210185"/>
                    </a:cubicBezTo>
                    <a:cubicBezTo>
                      <a:pt x="546354" y="215392"/>
                      <a:pt x="542036" y="219710"/>
                      <a:pt x="536829" y="219710"/>
                    </a:cubicBezTo>
                    <a:cubicBezTo>
                      <a:pt x="481838" y="219710"/>
                      <a:pt x="439420" y="169291"/>
                      <a:pt x="439420" y="109855"/>
                    </a:cubicBezTo>
                    <a:cubicBezTo>
                      <a:pt x="439420" y="50419"/>
                      <a:pt x="481965" y="0"/>
                      <a:pt x="536829" y="0"/>
                    </a:cubicBezTo>
                    <a:lnTo>
                      <a:pt x="536829" y="9525"/>
                    </a:lnTo>
                    <a:lnTo>
                      <a:pt x="536829" y="19050"/>
                    </a:lnTo>
                    <a:lnTo>
                      <a:pt x="97409" y="19050"/>
                    </a:lnTo>
                    <a:close/>
                  </a:path>
                </a:pathLst>
              </a:custGeom>
              <a:solidFill>
                <a:srgbClr val="558ED5"/>
              </a:solidFill>
            </p:spPr>
          </p:sp>
        </p:grpSp>
        <p:grpSp>
          <p:nvGrpSpPr>
            <p:cNvPr name="Group 82" id="82"/>
            <p:cNvGrpSpPr/>
            <p:nvPr/>
          </p:nvGrpSpPr>
          <p:grpSpPr>
            <a:xfrm rot="-10800000">
              <a:off x="1240980" y="1826204"/>
              <a:ext cx="443485" cy="172433"/>
              <a:chOff x="0" y="0"/>
              <a:chExt cx="539045" cy="209589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9525" y="9525"/>
                <a:ext cx="527304" cy="200660"/>
              </a:xfrm>
              <a:custGeom>
                <a:avLst/>
                <a:gdLst/>
                <a:ahLst/>
                <a:cxnLst/>
                <a:rect r="r" b="b" t="t" l="l"/>
                <a:pathLst>
                  <a:path h="200660" w="527304">
                    <a:moveTo>
                      <a:pt x="87884" y="0"/>
                    </a:moveTo>
                    <a:lnTo>
                      <a:pt x="527304" y="0"/>
                    </a:lnTo>
                    <a:cubicBezTo>
                      <a:pt x="478790" y="0"/>
                      <a:pt x="439420" y="44958"/>
                      <a:pt x="439420" y="100330"/>
                    </a:cubicBezTo>
                    <a:cubicBezTo>
                      <a:pt x="439420" y="155702"/>
                      <a:pt x="478790" y="200660"/>
                      <a:pt x="527304" y="200660"/>
                    </a:cubicBezTo>
                    <a:lnTo>
                      <a:pt x="87884" y="200660"/>
                    </a:lnTo>
                    <a:cubicBezTo>
                      <a:pt x="39370" y="200660"/>
                      <a:pt x="0" y="155702"/>
                      <a:pt x="0" y="100330"/>
                    </a:cubicBezTo>
                    <a:cubicBezTo>
                      <a:pt x="0" y="44958"/>
                      <a:pt x="39370" y="0"/>
                      <a:pt x="87884" y="0"/>
                    </a:cubicBezTo>
                    <a:close/>
                  </a:path>
                </a:pathLst>
              </a:custGeom>
              <a:solidFill>
                <a:srgbClr val="95B3D7"/>
              </a:solidFill>
            </p:spPr>
          </p:sp>
          <p:sp>
            <p:nvSpPr>
              <p:cNvPr name="Freeform 84" id="84"/>
              <p:cNvSpPr/>
              <p:nvPr/>
            </p:nvSpPr>
            <p:spPr>
              <a:xfrm flipH="false" flipV="false" rot="0">
                <a:off x="0" y="0"/>
                <a:ext cx="546354" cy="219710"/>
              </a:xfrm>
              <a:custGeom>
                <a:avLst/>
                <a:gdLst/>
                <a:ahLst/>
                <a:cxnLst/>
                <a:rect r="r" b="b" t="t" l="l"/>
                <a:pathLst>
                  <a:path h="219710" w="546354">
                    <a:moveTo>
                      <a:pt x="97409" y="0"/>
                    </a:moveTo>
                    <a:lnTo>
                      <a:pt x="536829" y="0"/>
                    </a:lnTo>
                    <a:lnTo>
                      <a:pt x="536829" y="9525"/>
                    </a:lnTo>
                    <a:lnTo>
                      <a:pt x="536829" y="0"/>
                    </a:lnTo>
                    <a:cubicBezTo>
                      <a:pt x="542036" y="0"/>
                      <a:pt x="546354" y="4318"/>
                      <a:pt x="546354" y="9525"/>
                    </a:cubicBezTo>
                    <a:cubicBezTo>
                      <a:pt x="546354" y="14732"/>
                      <a:pt x="542036" y="19050"/>
                      <a:pt x="536829" y="19050"/>
                    </a:cubicBezTo>
                    <a:cubicBezTo>
                      <a:pt x="494665" y="19050"/>
                      <a:pt x="458470" y="58420"/>
                      <a:pt x="458470" y="109855"/>
                    </a:cubicBezTo>
                    <a:lnTo>
                      <a:pt x="448945" y="109855"/>
                    </a:lnTo>
                    <a:lnTo>
                      <a:pt x="458470" y="109855"/>
                    </a:lnTo>
                    <a:cubicBezTo>
                      <a:pt x="458470" y="161163"/>
                      <a:pt x="494665" y="200660"/>
                      <a:pt x="536829" y="200660"/>
                    </a:cubicBezTo>
                    <a:lnTo>
                      <a:pt x="536829" y="210185"/>
                    </a:lnTo>
                    <a:lnTo>
                      <a:pt x="536829" y="219710"/>
                    </a:lnTo>
                    <a:lnTo>
                      <a:pt x="97409" y="219710"/>
                    </a:lnTo>
                    <a:lnTo>
                      <a:pt x="97409" y="210185"/>
                    </a:lnTo>
                    <a:lnTo>
                      <a:pt x="97409" y="219710"/>
                    </a:lnTo>
                    <a:lnTo>
                      <a:pt x="97409" y="210185"/>
                    </a:lnTo>
                    <a:lnTo>
                      <a:pt x="97409" y="219710"/>
                    </a:lnTo>
                    <a:cubicBezTo>
                      <a:pt x="42418" y="219710"/>
                      <a:pt x="0" y="169291"/>
                      <a:pt x="0" y="109855"/>
                    </a:cubicBezTo>
                    <a:cubicBezTo>
                      <a:pt x="0" y="50419"/>
                      <a:pt x="42418" y="0"/>
                      <a:pt x="97409" y="0"/>
                    </a:cubicBezTo>
                    <a:lnTo>
                      <a:pt x="97409" y="9525"/>
                    </a:lnTo>
                    <a:lnTo>
                      <a:pt x="97409" y="0"/>
                    </a:lnTo>
                    <a:moveTo>
                      <a:pt x="97409" y="19050"/>
                    </a:moveTo>
                    <a:lnTo>
                      <a:pt x="97409" y="9525"/>
                    </a:lnTo>
                    <a:lnTo>
                      <a:pt x="97409" y="19050"/>
                    </a:lnTo>
                    <a:cubicBezTo>
                      <a:pt x="55245" y="19050"/>
                      <a:pt x="19050" y="58420"/>
                      <a:pt x="19050" y="109855"/>
                    </a:cubicBezTo>
                    <a:lnTo>
                      <a:pt x="9525" y="109855"/>
                    </a:lnTo>
                    <a:lnTo>
                      <a:pt x="19050" y="109855"/>
                    </a:lnTo>
                    <a:cubicBezTo>
                      <a:pt x="19050" y="161163"/>
                      <a:pt x="55245" y="200660"/>
                      <a:pt x="97409" y="200660"/>
                    </a:cubicBezTo>
                    <a:lnTo>
                      <a:pt x="536829" y="200660"/>
                    </a:lnTo>
                    <a:cubicBezTo>
                      <a:pt x="542036" y="200660"/>
                      <a:pt x="546354" y="204978"/>
                      <a:pt x="546354" y="210185"/>
                    </a:cubicBezTo>
                    <a:cubicBezTo>
                      <a:pt x="546354" y="215392"/>
                      <a:pt x="542036" y="219710"/>
                      <a:pt x="536829" y="219710"/>
                    </a:cubicBezTo>
                    <a:cubicBezTo>
                      <a:pt x="481838" y="219710"/>
                      <a:pt x="439420" y="169291"/>
                      <a:pt x="439420" y="109855"/>
                    </a:cubicBezTo>
                    <a:cubicBezTo>
                      <a:pt x="439420" y="50419"/>
                      <a:pt x="481965" y="0"/>
                      <a:pt x="536829" y="0"/>
                    </a:cubicBezTo>
                    <a:lnTo>
                      <a:pt x="536829" y="9525"/>
                    </a:lnTo>
                    <a:lnTo>
                      <a:pt x="536829" y="19050"/>
                    </a:lnTo>
                    <a:lnTo>
                      <a:pt x="97409" y="19050"/>
                    </a:lnTo>
                    <a:close/>
                  </a:path>
                </a:pathLst>
              </a:custGeom>
              <a:solidFill>
                <a:srgbClr val="558ED5"/>
              </a:solidFill>
            </p:spPr>
          </p:sp>
        </p:grpSp>
        <p:grpSp>
          <p:nvGrpSpPr>
            <p:cNvPr name="Group 85" id="85"/>
            <p:cNvGrpSpPr/>
            <p:nvPr/>
          </p:nvGrpSpPr>
          <p:grpSpPr>
            <a:xfrm rot="0">
              <a:off x="1068531" y="2342108"/>
              <a:ext cx="323943" cy="163077"/>
              <a:chOff x="0" y="0"/>
              <a:chExt cx="393746" cy="198216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9525" y="9525"/>
                <a:ext cx="382016" cy="189230"/>
              </a:xfrm>
              <a:custGeom>
                <a:avLst/>
                <a:gdLst/>
                <a:ahLst/>
                <a:cxnLst/>
                <a:rect r="r" b="b" t="t" l="l"/>
                <a:pathLst>
                  <a:path h="189230" w="382016">
                    <a:moveTo>
                      <a:pt x="0" y="94615"/>
                    </a:moveTo>
                    <a:cubicBezTo>
                      <a:pt x="0" y="42418"/>
                      <a:pt x="85471" y="0"/>
                      <a:pt x="191008" y="0"/>
                    </a:cubicBezTo>
                    <a:cubicBezTo>
                      <a:pt x="296545" y="0"/>
                      <a:pt x="382016" y="42418"/>
                      <a:pt x="382016" y="94615"/>
                    </a:cubicBezTo>
                    <a:cubicBezTo>
                      <a:pt x="382016" y="146812"/>
                      <a:pt x="296545" y="189230"/>
                      <a:pt x="191008" y="189230"/>
                    </a:cubicBezTo>
                    <a:cubicBezTo>
                      <a:pt x="85471" y="189230"/>
                      <a:pt x="0" y="146939"/>
                      <a:pt x="0" y="9461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7" id="87"/>
              <p:cNvSpPr/>
              <p:nvPr/>
            </p:nvSpPr>
            <p:spPr>
              <a:xfrm flipH="false" flipV="false" rot="0">
                <a:off x="0" y="0"/>
                <a:ext cx="401066" cy="208280"/>
              </a:xfrm>
              <a:custGeom>
                <a:avLst/>
                <a:gdLst/>
                <a:ahLst/>
                <a:cxnLst/>
                <a:rect r="r" b="b" t="t" l="l"/>
                <a:pathLst>
                  <a:path h="208280" w="401066">
                    <a:moveTo>
                      <a:pt x="0" y="104140"/>
                    </a:moveTo>
                    <a:cubicBezTo>
                      <a:pt x="0" y="41783"/>
                      <a:pt x="96520" y="0"/>
                      <a:pt x="200533" y="0"/>
                    </a:cubicBezTo>
                    <a:cubicBezTo>
                      <a:pt x="304546" y="0"/>
                      <a:pt x="401066" y="41783"/>
                      <a:pt x="401066" y="104140"/>
                    </a:cubicBezTo>
                    <a:lnTo>
                      <a:pt x="391541" y="104140"/>
                    </a:lnTo>
                    <a:lnTo>
                      <a:pt x="401066" y="104140"/>
                    </a:lnTo>
                    <a:cubicBezTo>
                      <a:pt x="401066" y="166497"/>
                      <a:pt x="304546" y="208280"/>
                      <a:pt x="200533" y="208280"/>
                    </a:cubicBezTo>
                    <a:lnTo>
                      <a:pt x="200533" y="198755"/>
                    </a:lnTo>
                    <a:lnTo>
                      <a:pt x="200533" y="208280"/>
                    </a:lnTo>
                    <a:cubicBezTo>
                      <a:pt x="96520" y="208280"/>
                      <a:pt x="0" y="166497"/>
                      <a:pt x="0" y="104140"/>
                    </a:cubicBezTo>
                    <a:lnTo>
                      <a:pt x="9525" y="104140"/>
                    </a:lnTo>
                    <a:lnTo>
                      <a:pt x="19050" y="104140"/>
                    </a:lnTo>
                    <a:lnTo>
                      <a:pt x="9525" y="104140"/>
                    </a:lnTo>
                    <a:lnTo>
                      <a:pt x="0" y="104140"/>
                    </a:lnTo>
                    <a:moveTo>
                      <a:pt x="19050" y="104140"/>
                    </a:moveTo>
                    <a:cubicBezTo>
                      <a:pt x="19050" y="109347"/>
                      <a:pt x="14732" y="113665"/>
                      <a:pt x="9525" y="113665"/>
                    </a:cubicBezTo>
                    <a:cubicBezTo>
                      <a:pt x="4318" y="113665"/>
                      <a:pt x="0" y="109347"/>
                      <a:pt x="0" y="104140"/>
                    </a:cubicBezTo>
                    <a:cubicBezTo>
                      <a:pt x="0" y="98933"/>
                      <a:pt x="4318" y="94615"/>
                      <a:pt x="9525" y="94615"/>
                    </a:cubicBezTo>
                    <a:cubicBezTo>
                      <a:pt x="14732" y="94615"/>
                      <a:pt x="19050" y="98933"/>
                      <a:pt x="19050" y="104140"/>
                    </a:cubicBezTo>
                    <a:cubicBezTo>
                      <a:pt x="19050" y="146304"/>
                      <a:pt x="93599" y="189230"/>
                      <a:pt x="200533" y="189230"/>
                    </a:cubicBezTo>
                    <a:cubicBezTo>
                      <a:pt x="307467" y="189230"/>
                      <a:pt x="382016" y="146304"/>
                      <a:pt x="382016" y="104140"/>
                    </a:cubicBezTo>
                    <a:cubicBezTo>
                      <a:pt x="382016" y="61976"/>
                      <a:pt x="307467" y="19050"/>
                      <a:pt x="200533" y="19050"/>
                    </a:cubicBezTo>
                    <a:lnTo>
                      <a:pt x="200533" y="9525"/>
                    </a:lnTo>
                    <a:lnTo>
                      <a:pt x="200533" y="19050"/>
                    </a:lnTo>
                    <a:cubicBezTo>
                      <a:pt x="93599" y="19050"/>
                      <a:pt x="19050" y="61976"/>
                      <a:pt x="19050" y="104140"/>
                    </a:cubicBezTo>
                    <a:close/>
                  </a:path>
                </a:pathLst>
              </a:custGeom>
              <a:solidFill>
                <a:srgbClr val="558ED5"/>
              </a:solidFill>
            </p:spPr>
          </p:sp>
        </p:grpSp>
        <p:grpSp>
          <p:nvGrpSpPr>
            <p:cNvPr name="Group 88" id="88"/>
            <p:cNvGrpSpPr/>
            <p:nvPr/>
          </p:nvGrpSpPr>
          <p:grpSpPr>
            <a:xfrm rot="0">
              <a:off x="1159953" y="2032912"/>
              <a:ext cx="391006" cy="540002"/>
              <a:chOff x="0" y="0"/>
              <a:chExt cx="475259" cy="656360"/>
            </a:xfrm>
          </p:grpSpPr>
          <p:sp>
            <p:nvSpPr>
              <p:cNvPr name="Freeform 89" id="89"/>
              <p:cNvSpPr/>
              <p:nvPr/>
            </p:nvSpPr>
            <p:spPr>
              <a:xfrm flipH="false" flipV="false" rot="0">
                <a:off x="9525" y="9525"/>
                <a:ext cx="463423" cy="647446"/>
              </a:xfrm>
              <a:custGeom>
                <a:avLst/>
                <a:gdLst/>
                <a:ahLst/>
                <a:cxnLst/>
                <a:rect r="r" b="b" t="t" l="l"/>
                <a:pathLst>
                  <a:path h="647446" w="463423">
                    <a:moveTo>
                      <a:pt x="0" y="647446"/>
                    </a:moveTo>
                    <a:lnTo>
                      <a:pt x="0" y="263652"/>
                    </a:lnTo>
                    <a:cubicBezTo>
                      <a:pt x="0" y="150368"/>
                      <a:pt x="90805" y="58547"/>
                      <a:pt x="202819" y="58547"/>
                    </a:cubicBezTo>
                    <a:lnTo>
                      <a:pt x="347599" y="58547"/>
                    </a:lnTo>
                    <a:lnTo>
                      <a:pt x="347599" y="0"/>
                    </a:lnTo>
                    <a:lnTo>
                      <a:pt x="463423" y="117221"/>
                    </a:lnTo>
                    <a:lnTo>
                      <a:pt x="347599" y="234442"/>
                    </a:lnTo>
                    <a:lnTo>
                      <a:pt x="347599" y="175768"/>
                    </a:lnTo>
                    <a:lnTo>
                      <a:pt x="202819" y="175768"/>
                    </a:lnTo>
                    <a:cubicBezTo>
                      <a:pt x="154813" y="175768"/>
                      <a:pt x="115951" y="215138"/>
                      <a:pt x="115951" y="263652"/>
                    </a:cubicBezTo>
                    <a:lnTo>
                      <a:pt x="115951" y="64744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0" id="90"/>
              <p:cNvSpPr/>
              <p:nvPr/>
            </p:nvSpPr>
            <p:spPr>
              <a:xfrm flipH="false" flipV="false" rot="0">
                <a:off x="0" y="-635"/>
                <a:ext cx="483362" cy="667131"/>
              </a:xfrm>
              <a:custGeom>
                <a:avLst/>
                <a:gdLst/>
                <a:ahLst/>
                <a:cxnLst/>
                <a:rect r="r" b="b" t="t" l="l"/>
                <a:pathLst>
                  <a:path h="667131" w="483362">
                    <a:moveTo>
                      <a:pt x="0" y="657606"/>
                    </a:moveTo>
                    <a:lnTo>
                      <a:pt x="0" y="273812"/>
                    </a:lnTo>
                    <a:lnTo>
                      <a:pt x="9525" y="273812"/>
                    </a:lnTo>
                    <a:lnTo>
                      <a:pt x="0" y="273812"/>
                    </a:lnTo>
                    <a:cubicBezTo>
                      <a:pt x="0" y="155448"/>
                      <a:pt x="94996" y="59182"/>
                      <a:pt x="212344" y="59182"/>
                    </a:cubicBezTo>
                    <a:lnTo>
                      <a:pt x="357124" y="59182"/>
                    </a:lnTo>
                    <a:lnTo>
                      <a:pt x="357124" y="68707"/>
                    </a:lnTo>
                    <a:lnTo>
                      <a:pt x="347599" y="68707"/>
                    </a:lnTo>
                    <a:lnTo>
                      <a:pt x="347599" y="10160"/>
                    </a:lnTo>
                    <a:cubicBezTo>
                      <a:pt x="347599" y="6350"/>
                      <a:pt x="349885" y="2794"/>
                      <a:pt x="353441" y="1397"/>
                    </a:cubicBezTo>
                    <a:cubicBezTo>
                      <a:pt x="356997" y="0"/>
                      <a:pt x="361061" y="762"/>
                      <a:pt x="363855" y="3556"/>
                    </a:cubicBezTo>
                    <a:lnTo>
                      <a:pt x="479679" y="120777"/>
                    </a:lnTo>
                    <a:cubicBezTo>
                      <a:pt x="483362" y="124460"/>
                      <a:pt x="483362" y="130429"/>
                      <a:pt x="479679" y="134112"/>
                    </a:cubicBezTo>
                    <a:lnTo>
                      <a:pt x="363855" y="251333"/>
                    </a:lnTo>
                    <a:cubicBezTo>
                      <a:pt x="361188" y="254127"/>
                      <a:pt x="356997" y="254889"/>
                      <a:pt x="353441" y="253492"/>
                    </a:cubicBezTo>
                    <a:cubicBezTo>
                      <a:pt x="349885" y="252095"/>
                      <a:pt x="347599" y="248539"/>
                      <a:pt x="347599" y="244729"/>
                    </a:cubicBezTo>
                    <a:lnTo>
                      <a:pt x="347599" y="185928"/>
                    </a:lnTo>
                    <a:lnTo>
                      <a:pt x="357124" y="185928"/>
                    </a:lnTo>
                    <a:lnTo>
                      <a:pt x="357124" y="195453"/>
                    </a:lnTo>
                    <a:lnTo>
                      <a:pt x="212344" y="195453"/>
                    </a:lnTo>
                    <a:lnTo>
                      <a:pt x="212344" y="185928"/>
                    </a:lnTo>
                    <a:lnTo>
                      <a:pt x="212344" y="195453"/>
                    </a:lnTo>
                    <a:cubicBezTo>
                      <a:pt x="169672" y="195453"/>
                      <a:pt x="135001" y="230378"/>
                      <a:pt x="135001" y="273812"/>
                    </a:cubicBezTo>
                    <a:lnTo>
                      <a:pt x="135001" y="657606"/>
                    </a:lnTo>
                    <a:cubicBezTo>
                      <a:pt x="135001" y="662813"/>
                      <a:pt x="130683" y="667131"/>
                      <a:pt x="125476" y="667131"/>
                    </a:cubicBezTo>
                    <a:lnTo>
                      <a:pt x="9525" y="667131"/>
                    </a:lnTo>
                    <a:cubicBezTo>
                      <a:pt x="4318" y="667131"/>
                      <a:pt x="0" y="662813"/>
                      <a:pt x="0" y="657606"/>
                    </a:cubicBezTo>
                    <a:moveTo>
                      <a:pt x="19050" y="657606"/>
                    </a:moveTo>
                    <a:lnTo>
                      <a:pt x="9525" y="657606"/>
                    </a:lnTo>
                    <a:lnTo>
                      <a:pt x="9525" y="648081"/>
                    </a:lnTo>
                    <a:lnTo>
                      <a:pt x="125349" y="648081"/>
                    </a:lnTo>
                    <a:lnTo>
                      <a:pt x="125349" y="657606"/>
                    </a:lnTo>
                    <a:lnTo>
                      <a:pt x="115824" y="657606"/>
                    </a:lnTo>
                    <a:lnTo>
                      <a:pt x="115824" y="273812"/>
                    </a:lnTo>
                    <a:lnTo>
                      <a:pt x="125349" y="273812"/>
                    </a:lnTo>
                    <a:lnTo>
                      <a:pt x="115824" y="273812"/>
                    </a:lnTo>
                    <a:cubicBezTo>
                      <a:pt x="115824" y="220091"/>
                      <a:pt x="158877" y="176403"/>
                      <a:pt x="212217" y="176403"/>
                    </a:cubicBezTo>
                    <a:lnTo>
                      <a:pt x="357124" y="176403"/>
                    </a:lnTo>
                    <a:cubicBezTo>
                      <a:pt x="362331" y="176403"/>
                      <a:pt x="366649" y="180721"/>
                      <a:pt x="366649" y="185928"/>
                    </a:cubicBezTo>
                    <a:lnTo>
                      <a:pt x="366649" y="244475"/>
                    </a:lnTo>
                    <a:lnTo>
                      <a:pt x="357124" y="244475"/>
                    </a:lnTo>
                    <a:lnTo>
                      <a:pt x="350393" y="237744"/>
                    </a:lnTo>
                    <a:lnTo>
                      <a:pt x="466217" y="120523"/>
                    </a:lnTo>
                    <a:lnTo>
                      <a:pt x="472948" y="127254"/>
                    </a:lnTo>
                    <a:lnTo>
                      <a:pt x="466217" y="133985"/>
                    </a:lnTo>
                    <a:lnTo>
                      <a:pt x="350393" y="16764"/>
                    </a:lnTo>
                    <a:lnTo>
                      <a:pt x="357124" y="10033"/>
                    </a:lnTo>
                    <a:lnTo>
                      <a:pt x="366649" y="10033"/>
                    </a:lnTo>
                    <a:lnTo>
                      <a:pt x="366649" y="68707"/>
                    </a:lnTo>
                    <a:cubicBezTo>
                      <a:pt x="366649" y="73914"/>
                      <a:pt x="362331" y="78232"/>
                      <a:pt x="357124" y="78232"/>
                    </a:cubicBezTo>
                    <a:lnTo>
                      <a:pt x="212344" y="78232"/>
                    </a:lnTo>
                    <a:lnTo>
                      <a:pt x="212344" y="68707"/>
                    </a:lnTo>
                    <a:lnTo>
                      <a:pt x="212344" y="78232"/>
                    </a:lnTo>
                    <a:cubicBezTo>
                      <a:pt x="105664" y="78232"/>
                      <a:pt x="19050" y="165735"/>
                      <a:pt x="19050" y="273812"/>
                    </a:cubicBezTo>
                    <a:lnTo>
                      <a:pt x="19050" y="657606"/>
                    </a:lnTo>
                    <a:close/>
                  </a:path>
                </a:pathLst>
              </a:custGeom>
              <a:solidFill>
                <a:srgbClr val="558ED5"/>
              </a:solidFill>
            </p:spPr>
          </p:sp>
        </p:grpSp>
        <p:grpSp>
          <p:nvGrpSpPr>
            <p:cNvPr name="Group 91" id="91"/>
            <p:cNvGrpSpPr/>
            <p:nvPr/>
          </p:nvGrpSpPr>
          <p:grpSpPr>
            <a:xfrm rot="0">
              <a:off x="996823" y="2036601"/>
              <a:ext cx="546644" cy="210374"/>
              <a:chOff x="0" y="0"/>
              <a:chExt cx="664433" cy="255704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664464" cy="255651"/>
              </a:xfrm>
              <a:custGeom>
                <a:avLst/>
                <a:gdLst/>
                <a:ahLst/>
                <a:cxnLst/>
                <a:rect r="r" b="b" t="t" l="l"/>
                <a:pathLst>
                  <a:path h="255651" w="664464">
                    <a:moveTo>
                      <a:pt x="0" y="0"/>
                    </a:moveTo>
                    <a:lnTo>
                      <a:pt x="664464" y="0"/>
                    </a:lnTo>
                    <a:lnTo>
                      <a:pt x="664464" y="255651"/>
                    </a:lnTo>
                    <a:lnTo>
                      <a:pt x="0" y="2556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93" id="93"/>
            <p:cNvGrpSpPr/>
            <p:nvPr/>
          </p:nvGrpSpPr>
          <p:grpSpPr>
            <a:xfrm rot="0">
              <a:off x="1008971" y="2501494"/>
              <a:ext cx="595275" cy="212998"/>
              <a:chOff x="0" y="0"/>
              <a:chExt cx="723543" cy="258895"/>
            </a:xfrm>
          </p:grpSpPr>
          <p:sp>
            <p:nvSpPr>
              <p:cNvPr name="Freeform 94" id="94"/>
              <p:cNvSpPr/>
              <p:nvPr/>
            </p:nvSpPr>
            <p:spPr>
              <a:xfrm flipH="false" flipV="false" rot="0">
                <a:off x="0" y="0"/>
                <a:ext cx="723519" cy="258953"/>
              </a:xfrm>
              <a:custGeom>
                <a:avLst/>
                <a:gdLst/>
                <a:ahLst/>
                <a:cxnLst/>
                <a:rect r="r" b="b" t="t" l="l"/>
                <a:pathLst>
                  <a:path h="258953" w="723519">
                    <a:moveTo>
                      <a:pt x="0" y="0"/>
                    </a:moveTo>
                    <a:lnTo>
                      <a:pt x="723519" y="0"/>
                    </a:lnTo>
                    <a:lnTo>
                      <a:pt x="723519" y="258953"/>
                    </a:lnTo>
                    <a:lnTo>
                      <a:pt x="0" y="2589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95" id="95"/>
            <p:cNvGrpSpPr/>
            <p:nvPr/>
          </p:nvGrpSpPr>
          <p:grpSpPr>
            <a:xfrm rot="0">
              <a:off x="1170551" y="1768465"/>
              <a:ext cx="179012" cy="271829"/>
              <a:chOff x="0" y="0"/>
              <a:chExt cx="217585" cy="330402"/>
            </a:xfrm>
          </p:grpSpPr>
          <p:sp>
            <p:nvSpPr>
              <p:cNvPr name="Freeform 96" id="96"/>
              <p:cNvSpPr/>
              <p:nvPr/>
            </p:nvSpPr>
            <p:spPr>
              <a:xfrm flipH="false" flipV="false" rot="0">
                <a:off x="9525" y="9525"/>
                <a:ext cx="205867" cy="321437"/>
              </a:xfrm>
              <a:custGeom>
                <a:avLst/>
                <a:gdLst/>
                <a:ahLst/>
                <a:cxnLst/>
                <a:rect r="r" b="b" t="t" l="l"/>
                <a:pathLst>
                  <a:path h="321437" w="205867">
                    <a:moveTo>
                      <a:pt x="0" y="160655"/>
                    </a:moveTo>
                    <a:lnTo>
                      <a:pt x="41148" y="0"/>
                    </a:lnTo>
                    <a:lnTo>
                      <a:pt x="164719" y="0"/>
                    </a:lnTo>
                    <a:lnTo>
                      <a:pt x="205867" y="160655"/>
                    </a:lnTo>
                    <a:lnTo>
                      <a:pt x="164719" y="321437"/>
                    </a:lnTo>
                    <a:lnTo>
                      <a:pt x="41148" y="321437"/>
                    </a:lnTo>
                    <a:close/>
                  </a:path>
                </a:pathLst>
              </a:custGeom>
              <a:solidFill>
                <a:srgbClr val="C4BD97"/>
              </a:solidFill>
            </p:spPr>
          </p:sp>
          <p:sp>
            <p:nvSpPr>
              <p:cNvPr name="Freeform 97" id="97"/>
              <p:cNvSpPr/>
              <p:nvPr/>
            </p:nvSpPr>
            <p:spPr>
              <a:xfrm flipH="false" flipV="false" rot="0">
                <a:off x="-127" y="0"/>
                <a:ext cx="225171" cy="340487"/>
              </a:xfrm>
              <a:custGeom>
                <a:avLst/>
                <a:gdLst/>
                <a:ahLst/>
                <a:cxnLst/>
                <a:rect r="r" b="b" t="t" l="l"/>
                <a:pathLst>
                  <a:path h="340487" w="225171">
                    <a:moveTo>
                      <a:pt x="381" y="167894"/>
                    </a:moveTo>
                    <a:lnTo>
                      <a:pt x="41656" y="7112"/>
                    </a:lnTo>
                    <a:cubicBezTo>
                      <a:pt x="42672" y="2921"/>
                      <a:pt x="46482" y="0"/>
                      <a:pt x="50800" y="0"/>
                    </a:cubicBezTo>
                    <a:lnTo>
                      <a:pt x="174371" y="0"/>
                    </a:lnTo>
                    <a:cubicBezTo>
                      <a:pt x="178689" y="0"/>
                      <a:pt x="182499" y="2921"/>
                      <a:pt x="183642" y="7112"/>
                    </a:cubicBezTo>
                    <a:lnTo>
                      <a:pt x="224790" y="167767"/>
                    </a:lnTo>
                    <a:cubicBezTo>
                      <a:pt x="225171" y="169291"/>
                      <a:pt x="225171" y="170942"/>
                      <a:pt x="224790" y="172466"/>
                    </a:cubicBezTo>
                    <a:lnTo>
                      <a:pt x="183515" y="333375"/>
                    </a:lnTo>
                    <a:cubicBezTo>
                      <a:pt x="182372" y="337566"/>
                      <a:pt x="178689" y="340487"/>
                      <a:pt x="174244" y="340487"/>
                    </a:cubicBezTo>
                    <a:lnTo>
                      <a:pt x="50800" y="340487"/>
                    </a:lnTo>
                    <a:cubicBezTo>
                      <a:pt x="46482" y="340487"/>
                      <a:pt x="42672" y="337566"/>
                      <a:pt x="41529" y="333375"/>
                    </a:cubicBezTo>
                    <a:lnTo>
                      <a:pt x="381" y="172593"/>
                    </a:lnTo>
                    <a:cubicBezTo>
                      <a:pt x="0" y="171069"/>
                      <a:pt x="0" y="169418"/>
                      <a:pt x="381" y="167894"/>
                    </a:cubicBezTo>
                    <a:moveTo>
                      <a:pt x="18796" y="172593"/>
                    </a:moveTo>
                    <a:lnTo>
                      <a:pt x="9652" y="170180"/>
                    </a:lnTo>
                    <a:lnTo>
                      <a:pt x="18923" y="167767"/>
                    </a:lnTo>
                    <a:lnTo>
                      <a:pt x="60071" y="328549"/>
                    </a:lnTo>
                    <a:lnTo>
                      <a:pt x="50800" y="330962"/>
                    </a:lnTo>
                    <a:lnTo>
                      <a:pt x="50800" y="321437"/>
                    </a:lnTo>
                    <a:lnTo>
                      <a:pt x="174371" y="321437"/>
                    </a:lnTo>
                    <a:lnTo>
                      <a:pt x="174371" y="330962"/>
                    </a:lnTo>
                    <a:lnTo>
                      <a:pt x="165100" y="328549"/>
                    </a:lnTo>
                    <a:lnTo>
                      <a:pt x="206248" y="167894"/>
                    </a:lnTo>
                    <a:lnTo>
                      <a:pt x="215519" y="170307"/>
                    </a:lnTo>
                    <a:lnTo>
                      <a:pt x="206248" y="172720"/>
                    </a:lnTo>
                    <a:lnTo>
                      <a:pt x="165100" y="11938"/>
                    </a:lnTo>
                    <a:lnTo>
                      <a:pt x="174371" y="9525"/>
                    </a:lnTo>
                    <a:lnTo>
                      <a:pt x="174371" y="19050"/>
                    </a:lnTo>
                    <a:lnTo>
                      <a:pt x="50800" y="19050"/>
                    </a:lnTo>
                    <a:lnTo>
                      <a:pt x="50800" y="9525"/>
                    </a:lnTo>
                    <a:lnTo>
                      <a:pt x="60071" y="11938"/>
                    </a:lnTo>
                    <a:lnTo>
                      <a:pt x="18923" y="172593"/>
                    </a:lnTo>
                    <a:close/>
                  </a:path>
                </a:pathLst>
              </a:custGeom>
              <a:solidFill>
                <a:srgbClr val="558ED5"/>
              </a:solidFill>
            </p:spPr>
          </p:sp>
        </p:grpSp>
        <p:grpSp>
          <p:nvGrpSpPr>
            <p:cNvPr name="Group 98" id="98"/>
            <p:cNvGrpSpPr/>
            <p:nvPr/>
          </p:nvGrpSpPr>
          <p:grpSpPr>
            <a:xfrm rot="5400000">
              <a:off x="1710633" y="1405643"/>
              <a:ext cx="814812" cy="213193"/>
              <a:chOff x="0" y="0"/>
              <a:chExt cx="990385" cy="259131"/>
            </a:xfrm>
          </p:grpSpPr>
          <p:sp>
            <p:nvSpPr>
              <p:cNvPr name="Freeform 99" id="99"/>
              <p:cNvSpPr/>
              <p:nvPr/>
            </p:nvSpPr>
            <p:spPr>
              <a:xfrm flipH="false" flipV="false" rot="0">
                <a:off x="9525" y="9525"/>
                <a:ext cx="981456" cy="247396"/>
              </a:xfrm>
              <a:custGeom>
                <a:avLst/>
                <a:gdLst/>
                <a:ahLst/>
                <a:cxnLst/>
                <a:rect r="r" b="b" t="t" l="l"/>
                <a:pathLst>
                  <a:path h="247396" w="981456">
                    <a:moveTo>
                      <a:pt x="0" y="41275"/>
                    </a:moveTo>
                    <a:cubicBezTo>
                      <a:pt x="0" y="18415"/>
                      <a:pt x="19177" y="0"/>
                      <a:pt x="42799" y="0"/>
                    </a:cubicBezTo>
                    <a:lnTo>
                      <a:pt x="938657" y="0"/>
                    </a:lnTo>
                    <a:cubicBezTo>
                      <a:pt x="962279" y="0"/>
                      <a:pt x="981456" y="18415"/>
                      <a:pt x="981456" y="41275"/>
                    </a:cubicBezTo>
                    <a:lnTo>
                      <a:pt x="981456" y="206121"/>
                    </a:lnTo>
                    <a:cubicBezTo>
                      <a:pt x="981456" y="228854"/>
                      <a:pt x="962279" y="247396"/>
                      <a:pt x="938657" y="247396"/>
                    </a:cubicBezTo>
                    <a:lnTo>
                      <a:pt x="42799" y="247396"/>
                    </a:lnTo>
                    <a:cubicBezTo>
                      <a:pt x="19177" y="247396"/>
                      <a:pt x="0" y="228981"/>
                      <a:pt x="0" y="206121"/>
                    </a:cubicBezTo>
                    <a:close/>
                  </a:path>
                </a:pathLst>
              </a:custGeom>
              <a:solidFill>
                <a:srgbClr val="95B3D7"/>
              </a:solidFill>
            </p:spPr>
          </p:sp>
          <p:sp>
            <p:nvSpPr>
              <p:cNvPr name="Freeform 100" id="100"/>
              <p:cNvSpPr/>
              <p:nvPr/>
            </p:nvSpPr>
            <p:spPr>
              <a:xfrm flipH="false" flipV="false" rot="0">
                <a:off x="0" y="0"/>
                <a:ext cx="1000506" cy="266446"/>
              </a:xfrm>
              <a:custGeom>
                <a:avLst/>
                <a:gdLst/>
                <a:ahLst/>
                <a:cxnLst/>
                <a:rect r="r" b="b" t="t" l="l"/>
                <a:pathLst>
                  <a:path h="266446" w="1000506">
                    <a:moveTo>
                      <a:pt x="0" y="50800"/>
                    </a:moveTo>
                    <a:cubicBezTo>
                      <a:pt x="0" y="22352"/>
                      <a:pt x="23749" y="0"/>
                      <a:pt x="52324" y="0"/>
                    </a:cubicBezTo>
                    <a:lnTo>
                      <a:pt x="948182" y="0"/>
                    </a:lnTo>
                    <a:lnTo>
                      <a:pt x="948182" y="9525"/>
                    </a:lnTo>
                    <a:lnTo>
                      <a:pt x="948182" y="0"/>
                    </a:lnTo>
                    <a:cubicBezTo>
                      <a:pt x="976757" y="0"/>
                      <a:pt x="1000506" y="22352"/>
                      <a:pt x="1000506" y="50800"/>
                    </a:cubicBezTo>
                    <a:lnTo>
                      <a:pt x="990981" y="50800"/>
                    </a:lnTo>
                    <a:lnTo>
                      <a:pt x="1000506" y="50800"/>
                    </a:lnTo>
                    <a:lnTo>
                      <a:pt x="1000506" y="215646"/>
                    </a:lnTo>
                    <a:lnTo>
                      <a:pt x="990981" y="215646"/>
                    </a:lnTo>
                    <a:lnTo>
                      <a:pt x="1000506" y="215646"/>
                    </a:lnTo>
                    <a:cubicBezTo>
                      <a:pt x="1000506" y="243967"/>
                      <a:pt x="976757" y="266446"/>
                      <a:pt x="948182" y="266446"/>
                    </a:cubicBezTo>
                    <a:lnTo>
                      <a:pt x="948182" y="256921"/>
                    </a:lnTo>
                    <a:lnTo>
                      <a:pt x="948182" y="266446"/>
                    </a:lnTo>
                    <a:lnTo>
                      <a:pt x="52324" y="266446"/>
                    </a:lnTo>
                    <a:lnTo>
                      <a:pt x="52324" y="256921"/>
                    </a:lnTo>
                    <a:lnTo>
                      <a:pt x="52324" y="266446"/>
                    </a:lnTo>
                    <a:cubicBezTo>
                      <a:pt x="23749" y="266446"/>
                      <a:pt x="0" y="244094"/>
                      <a:pt x="0" y="215646"/>
                    </a:cubicBezTo>
                    <a:lnTo>
                      <a:pt x="0" y="50800"/>
                    </a:lnTo>
                    <a:lnTo>
                      <a:pt x="9525" y="50800"/>
                    </a:lnTo>
                    <a:lnTo>
                      <a:pt x="0" y="50800"/>
                    </a:lnTo>
                    <a:moveTo>
                      <a:pt x="19050" y="50800"/>
                    </a:moveTo>
                    <a:lnTo>
                      <a:pt x="19050" y="215646"/>
                    </a:lnTo>
                    <a:lnTo>
                      <a:pt x="9525" y="215646"/>
                    </a:lnTo>
                    <a:lnTo>
                      <a:pt x="19050" y="215646"/>
                    </a:lnTo>
                    <a:cubicBezTo>
                      <a:pt x="19050" y="232791"/>
                      <a:pt x="33655" y="247396"/>
                      <a:pt x="52324" y="247396"/>
                    </a:cubicBezTo>
                    <a:lnTo>
                      <a:pt x="948182" y="247396"/>
                    </a:lnTo>
                    <a:cubicBezTo>
                      <a:pt x="966851" y="247396"/>
                      <a:pt x="981456" y="232918"/>
                      <a:pt x="981456" y="215646"/>
                    </a:cubicBezTo>
                    <a:lnTo>
                      <a:pt x="981456" y="50800"/>
                    </a:lnTo>
                    <a:cubicBezTo>
                      <a:pt x="981456" y="33655"/>
                      <a:pt x="966851" y="19050"/>
                      <a:pt x="948182" y="19050"/>
                    </a:cubicBezTo>
                    <a:lnTo>
                      <a:pt x="52324" y="19050"/>
                    </a:lnTo>
                    <a:lnTo>
                      <a:pt x="52324" y="9525"/>
                    </a:lnTo>
                    <a:lnTo>
                      <a:pt x="52324" y="19050"/>
                    </a:lnTo>
                    <a:cubicBezTo>
                      <a:pt x="33655" y="19050"/>
                      <a:pt x="19050" y="33528"/>
                      <a:pt x="19050" y="50800"/>
                    </a:cubicBezTo>
                    <a:close/>
                  </a:path>
                </a:pathLst>
              </a:custGeom>
              <a:solidFill>
                <a:srgbClr val="1F3E68"/>
              </a:solidFill>
            </p:spPr>
          </p:sp>
        </p:grpSp>
        <p:grpSp>
          <p:nvGrpSpPr>
            <p:cNvPr name="Group 101" id="101"/>
            <p:cNvGrpSpPr/>
            <p:nvPr/>
          </p:nvGrpSpPr>
          <p:grpSpPr>
            <a:xfrm rot="5400000">
              <a:off x="-37069" y="1414827"/>
              <a:ext cx="814812" cy="249591"/>
              <a:chOff x="0" y="0"/>
              <a:chExt cx="990385" cy="303372"/>
            </a:xfrm>
          </p:grpSpPr>
          <p:sp>
            <p:nvSpPr>
              <p:cNvPr name="Freeform 102" id="102"/>
              <p:cNvSpPr/>
              <p:nvPr/>
            </p:nvSpPr>
            <p:spPr>
              <a:xfrm flipH="false" flipV="false" rot="0">
                <a:off x="9525" y="9525"/>
                <a:ext cx="981456" cy="291719"/>
              </a:xfrm>
              <a:custGeom>
                <a:avLst/>
                <a:gdLst/>
                <a:ahLst/>
                <a:cxnLst/>
                <a:rect r="r" b="b" t="t" l="l"/>
                <a:pathLst>
                  <a:path h="291719" w="981456">
                    <a:moveTo>
                      <a:pt x="0" y="48641"/>
                    </a:moveTo>
                    <a:cubicBezTo>
                      <a:pt x="0" y="21717"/>
                      <a:pt x="22479" y="0"/>
                      <a:pt x="50165" y="0"/>
                    </a:cubicBezTo>
                    <a:lnTo>
                      <a:pt x="931291" y="0"/>
                    </a:lnTo>
                    <a:cubicBezTo>
                      <a:pt x="958977" y="0"/>
                      <a:pt x="981456" y="21717"/>
                      <a:pt x="981456" y="48641"/>
                    </a:cubicBezTo>
                    <a:lnTo>
                      <a:pt x="981456" y="243078"/>
                    </a:lnTo>
                    <a:cubicBezTo>
                      <a:pt x="981456" y="269875"/>
                      <a:pt x="958977" y="291719"/>
                      <a:pt x="931291" y="291719"/>
                    </a:cubicBezTo>
                    <a:lnTo>
                      <a:pt x="50165" y="291719"/>
                    </a:lnTo>
                    <a:cubicBezTo>
                      <a:pt x="22479" y="291719"/>
                      <a:pt x="0" y="269875"/>
                      <a:pt x="0" y="243078"/>
                    </a:cubicBezTo>
                    <a:close/>
                  </a:path>
                </a:pathLst>
              </a:custGeom>
              <a:solidFill>
                <a:srgbClr val="95B3D7"/>
              </a:solidFill>
            </p:spPr>
          </p:sp>
          <p:sp>
            <p:nvSpPr>
              <p:cNvPr name="Freeform 103" id="103"/>
              <p:cNvSpPr/>
              <p:nvPr/>
            </p:nvSpPr>
            <p:spPr>
              <a:xfrm flipH="false" flipV="false" rot="0">
                <a:off x="0" y="0"/>
                <a:ext cx="1000506" cy="310769"/>
              </a:xfrm>
              <a:custGeom>
                <a:avLst/>
                <a:gdLst/>
                <a:ahLst/>
                <a:cxnLst/>
                <a:rect r="r" b="b" t="t" l="l"/>
                <a:pathLst>
                  <a:path h="310769" w="1000506">
                    <a:moveTo>
                      <a:pt x="0" y="58166"/>
                    </a:moveTo>
                    <a:cubicBezTo>
                      <a:pt x="0" y="25781"/>
                      <a:pt x="26924" y="0"/>
                      <a:pt x="59690" y="0"/>
                    </a:cubicBezTo>
                    <a:lnTo>
                      <a:pt x="940816" y="0"/>
                    </a:lnTo>
                    <a:lnTo>
                      <a:pt x="940816" y="9525"/>
                    </a:lnTo>
                    <a:lnTo>
                      <a:pt x="940816" y="0"/>
                    </a:lnTo>
                    <a:cubicBezTo>
                      <a:pt x="973455" y="0"/>
                      <a:pt x="1000506" y="25781"/>
                      <a:pt x="1000506" y="58166"/>
                    </a:cubicBezTo>
                    <a:lnTo>
                      <a:pt x="990981" y="58166"/>
                    </a:lnTo>
                    <a:lnTo>
                      <a:pt x="1000506" y="58166"/>
                    </a:lnTo>
                    <a:lnTo>
                      <a:pt x="1000506" y="252603"/>
                    </a:lnTo>
                    <a:lnTo>
                      <a:pt x="990981" y="252603"/>
                    </a:lnTo>
                    <a:lnTo>
                      <a:pt x="1000506" y="252603"/>
                    </a:lnTo>
                    <a:cubicBezTo>
                      <a:pt x="1000506" y="284988"/>
                      <a:pt x="973582" y="310769"/>
                      <a:pt x="940816" y="310769"/>
                    </a:cubicBezTo>
                    <a:lnTo>
                      <a:pt x="940816" y="301244"/>
                    </a:lnTo>
                    <a:lnTo>
                      <a:pt x="940816" y="310769"/>
                    </a:lnTo>
                    <a:lnTo>
                      <a:pt x="59690" y="310769"/>
                    </a:lnTo>
                    <a:lnTo>
                      <a:pt x="59690" y="301244"/>
                    </a:lnTo>
                    <a:lnTo>
                      <a:pt x="59690" y="310769"/>
                    </a:lnTo>
                    <a:cubicBezTo>
                      <a:pt x="27051" y="310769"/>
                      <a:pt x="0" y="284988"/>
                      <a:pt x="0" y="252603"/>
                    </a:cubicBezTo>
                    <a:lnTo>
                      <a:pt x="0" y="58166"/>
                    </a:lnTo>
                    <a:lnTo>
                      <a:pt x="9525" y="58166"/>
                    </a:lnTo>
                    <a:lnTo>
                      <a:pt x="0" y="58166"/>
                    </a:lnTo>
                    <a:moveTo>
                      <a:pt x="19050" y="58166"/>
                    </a:moveTo>
                    <a:lnTo>
                      <a:pt x="19050" y="252603"/>
                    </a:lnTo>
                    <a:lnTo>
                      <a:pt x="9525" y="252603"/>
                    </a:lnTo>
                    <a:lnTo>
                      <a:pt x="19050" y="252603"/>
                    </a:lnTo>
                    <a:cubicBezTo>
                      <a:pt x="19050" y="273939"/>
                      <a:pt x="36957" y="291719"/>
                      <a:pt x="59690" y="291719"/>
                    </a:cubicBezTo>
                    <a:lnTo>
                      <a:pt x="940816" y="291719"/>
                    </a:lnTo>
                    <a:cubicBezTo>
                      <a:pt x="963549" y="291719"/>
                      <a:pt x="981456" y="273939"/>
                      <a:pt x="981456" y="252603"/>
                    </a:cubicBezTo>
                    <a:lnTo>
                      <a:pt x="981456" y="58166"/>
                    </a:lnTo>
                    <a:cubicBezTo>
                      <a:pt x="981456" y="36830"/>
                      <a:pt x="963549" y="19050"/>
                      <a:pt x="940816" y="19050"/>
                    </a:cubicBezTo>
                    <a:lnTo>
                      <a:pt x="59690" y="19050"/>
                    </a:lnTo>
                    <a:lnTo>
                      <a:pt x="59690" y="9525"/>
                    </a:lnTo>
                    <a:lnTo>
                      <a:pt x="59690" y="19050"/>
                    </a:lnTo>
                    <a:cubicBezTo>
                      <a:pt x="36957" y="19050"/>
                      <a:pt x="19050" y="36830"/>
                      <a:pt x="19050" y="58166"/>
                    </a:cubicBezTo>
                    <a:close/>
                  </a:path>
                </a:pathLst>
              </a:custGeom>
              <a:solidFill>
                <a:srgbClr val="1F3E68"/>
              </a:solidFill>
            </p:spPr>
          </p:sp>
        </p:grpSp>
      </p:grpSp>
      <p:sp>
        <p:nvSpPr>
          <p:cNvPr name="AutoShape 104" id="104"/>
          <p:cNvSpPr/>
          <p:nvPr/>
        </p:nvSpPr>
        <p:spPr>
          <a:xfrm flipV="true">
            <a:off x="363463" y="719576"/>
            <a:ext cx="4615443" cy="0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472410"/>
            <a:ext cx="7560000" cy="3206047"/>
            <a:chOff x="0" y="0"/>
            <a:chExt cx="2709333" cy="1148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1148975"/>
            </a:xfrm>
            <a:custGeom>
              <a:avLst/>
              <a:gdLst/>
              <a:ahLst/>
              <a:cxnLst/>
              <a:rect r="r" b="b" t="t" l="l"/>
              <a:pathLst>
                <a:path h="1148975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148975"/>
                  </a:lnTo>
                  <a:lnTo>
                    <a:pt x="0" y="1148975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118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53672" y="4147049"/>
            <a:ext cx="3946210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INVENTYS’ FLOW CHEMISTRY SOLUTION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19132" y="2796628"/>
            <a:ext cx="6080690" cy="47625"/>
            <a:chOff x="0" y="0"/>
            <a:chExt cx="2179182" cy="1706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79182" cy="17068"/>
            </a:xfrm>
            <a:custGeom>
              <a:avLst/>
              <a:gdLst/>
              <a:ahLst/>
              <a:cxnLst/>
              <a:rect r="r" b="b" t="t" l="l"/>
              <a:pathLst>
                <a:path h="17068" w="2179182">
                  <a:moveTo>
                    <a:pt x="0" y="0"/>
                  </a:moveTo>
                  <a:lnTo>
                    <a:pt x="2179182" y="0"/>
                  </a:lnTo>
                  <a:lnTo>
                    <a:pt x="2179182" y="17068"/>
                  </a:lnTo>
                  <a:lnTo>
                    <a:pt x="0" y="1706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79182" cy="55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60868" y="4185996"/>
            <a:ext cx="6699420" cy="52793"/>
            <a:chOff x="0" y="0"/>
            <a:chExt cx="2400921" cy="189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00921" cy="18920"/>
            </a:xfrm>
            <a:custGeom>
              <a:avLst/>
              <a:gdLst/>
              <a:ahLst/>
              <a:cxnLst/>
              <a:rect r="r" b="b" t="t" l="l"/>
              <a:pathLst>
                <a:path h="18920" w="2400921">
                  <a:moveTo>
                    <a:pt x="0" y="0"/>
                  </a:moveTo>
                  <a:lnTo>
                    <a:pt x="2400921" y="0"/>
                  </a:lnTo>
                  <a:lnTo>
                    <a:pt x="2400921" y="18920"/>
                  </a:lnTo>
                  <a:lnTo>
                    <a:pt x="0" y="18920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400921" cy="57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803130" y="7417366"/>
            <a:ext cx="6080353" cy="58843"/>
            <a:chOff x="0" y="0"/>
            <a:chExt cx="2179061" cy="2108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79061" cy="21088"/>
            </a:xfrm>
            <a:custGeom>
              <a:avLst/>
              <a:gdLst/>
              <a:ahLst/>
              <a:cxnLst/>
              <a:rect r="r" b="b" t="t" l="l"/>
              <a:pathLst>
                <a:path h="21088" w="2179061">
                  <a:moveTo>
                    <a:pt x="0" y="0"/>
                  </a:moveTo>
                  <a:lnTo>
                    <a:pt x="2179061" y="0"/>
                  </a:lnTo>
                  <a:lnTo>
                    <a:pt x="2179061" y="21088"/>
                  </a:lnTo>
                  <a:lnTo>
                    <a:pt x="0" y="2108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179061" cy="5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>
            <a:off x="-432783" y="288164"/>
            <a:ext cx="8197799" cy="0"/>
          </a:xfrm>
          <a:prstGeom prst="line">
            <a:avLst/>
          </a:prstGeom>
          <a:ln cap="flat" w="9525">
            <a:solidFill>
              <a:srgbClr val="46485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0">
            <a:off x="181732" y="0"/>
            <a:ext cx="7378268" cy="1222293"/>
            <a:chOff x="0" y="0"/>
            <a:chExt cx="2644205" cy="4380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44205" cy="438042"/>
            </a:xfrm>
            <a:custGeom>
              <a:avLst/>
              <a:gdLst/>
              <a:ahLst/>
              <a:cxnLst/>
              <a:rect r="r" b="b" t="t" l="l"/>
              <a:pathLst>
                <a:path h="438042" w="2644205">
                  <a:moveTo>
                    <a:pt x="0" y="0"/>
                  </a:moveTo>
                  <a:lnTo>
                    <a:pt x="2644205" y="0"/>
                  </a:lnTo>
                  <a:lnTo>
                    <a:pt x="2644205" y="438042"/>
                  </a:lnTo>
                  <a:lnTo>
                    <a:pt x="0" y="43804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2644205" cy="457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0" y="-4714"/>
            <a:ext cx="181732" cy="1227007"/>
            <a:chOff x="0" y="0"/>
            <a:chExt cx="65128" cy="43973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5128" cy="439732"/>
            </a:xfrm>
            <a:custGeom>
              <a:avLst/>
              <a:gdLst/>
              <a:ahLst/>
              <a:cxnLst/>
              <a:rect r="r" b="b" t="t" l="l"/>
              <a:pathLst>
                <a:path h="439732" w="65128">
                  <a:moveTo>
                    <a:pt x="0" y="0"/>
                  </a:moveTo>
                  <a:lnTo>
                    <a:pt x="65128" y="0"/>
                  </a:lnTo>
                  <a:lnTo>
                    <a:pt x="65128" y="439732"/>
                  </a:lnTo>
                  <a:lnTo>
                    <a:pt x="0" y="439732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65128" cy="4587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5505481" y="-41743"/>
            <a:ext cx="1959893" cy="1305779"/>
          </a:xfrm>
          <a:custGeom>
            <a:avLst/>
            <a:gdLst/>
            <a:ahLst/>
            <a:cxnLst/>
            <a:rect r="r" b="b" t="t" l="l"/>
            <a:pathLst>
              <a:path h="1305779" w="1959893">
                <a:moveTo>
                  <a:pt x="0" y="0"/>
                </a:moveTo>
                <a:lnTo>
                  <a:pt x="1959893" y="0"/>
                </a:lnTo>
                <a:lnTo>
                  <a:pt x="1959893" y="1305779"/>
                </a:lnTo>
                <a:lnTo>
                  <a:pt x="0" y="1305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2746" y="1721015"/>
            <a:ext cx="7374509" cy="774323"/>
          </a:xfrm>
          <a:custGeom>
            <a:avLst/>
            <a:gdLst/>
            <a:ahLst/>
            <a:cxnLst/>
            <a:rect r="r" b="b" t="t" l="l"/>
            <a:pathLst>
              <a:path h="774323" w="7374509">
                <a:moveTo>
                  <a:pt x="0" y="0"/>
                </a:moveTo>
                <a:lnTo>
                  <a:pt x="7374508" y="0"/>
                </a:lnTo>
                <a:lnTo>
                  <a:pt x="7374508" y="774324"/>
                </a:lnTo>
                <a:lnTo>
                  <a:pt x="0" y="7743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3315" y="5087993"/>
            <a:ext cx="1933623" cy="1995998"/>
          </a:xfrm>
          <a:custGeom>
            <a:avLst/>
            <a:gdLst/>
            <a:ahLst/>
            <a:cxnLst/>
            <a:rect r="r" b="b" t="t" l="l"/>
            <a:pathLst>
              <a:path h="1995998" w="1933623">
                <a:moveTo>
                  <a:pt x="0" y="0"/>
                </a:moveTo>
                <a:lnTo>
                  <a:pt x="1933624" y="0"/>
                </a:lnTo>
                <a:lnTo>
                  <a:pt x="1933624" y="1995998"/>
                </a:lnTo>
                <a:lnTo>
                  <a:pt x="0" y="1995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368389" y="5087993"/>
            <a:ext cx="931493" cy="1748521"/>
          </a:xfrm>
          <a:custGeom>
            <a:avLst/>
            <a:gdLst/>
            <a:ahLst/>
            <a:cxnLst/>
            <a:rect r="r" b="b" t="t" l="l"/>
            <a:pathLst>
              <a:path h="1748521" w="931493">
                <a:moveTo>
                  <a:pt x="0" y="0"/>
                </a:moveTo>
                <a:lnTo>
                  <a:pt x="931493" y="0"/>
                </a:lnTo>
                <a:lnTo>
                  <a:pt x="931493" y="1748521"/>
                </a:lnTo>
                <a:lnTo>
                  <a:pt x="0" y="17485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56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479984" y="7715662"/>
            <a:ext cx="1577372" cy="2670777"/>
          </a:xfrm>
          <a:custGeom>
            <a:avLst/>
            <a:gdLst/>
            <a:ahLst/>
            <a:cxnLst/>
            <a:rect r="r" b="b" t="t" l="l"/>
            <a:pathLst>
              <a:path h="2670777" w="1577372">
                <a:moveTo>
                  <a:pt x="0" y="0"/>
                </a:moveTo>
                <a:lnTo>
                  <a:pt x="1577372" y="0"/>
                </a:lnTo>
                <a:lnTo>
                  <a:pt x="1577372" y="2670776"/>
                </a:lnTo>
                <a:lnTo>
                  <a:pt x="0" y="26707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6873" t="0" r="-76873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16062" y="7550458"/>
            <a:ext cx="4286390" cy="1998529"/>
          </a:xfrm>
          <a:custGeom>
            <a:avLst/>
            <a:gdLst/>
            <a:ahLst/>
            <a:cxnLst/>
            <a:rect r="r" b="b" t="t" l="l"/>
            <a:pathLst>
              <a:path h="1998529" w="4286390">
                <a:moveTo>
                  <a:pt x="0" y="0"/>
                </a:moveTo>
                <a:lnTo>
                  <a:pt x="4286390" y="0"/>
                </a:lnTo>
                <a:lnTo>
                  <a:pt x="4286390" y="1998529"/>
                </a:lnTo>
                <a:lnTo>
                  <a:pt x="0" y="1998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81" t="0" r="-281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292918" y="332558"/>
            <a:ext cx="5456588" cy="25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54"/>
              </a:lnSpc>
            </a:pPr>
            <a:r>
              <a:rPr lang="en-US" b="true" sz="195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CATALYTIC </a:t>
            </a:r>
            <a:r>
              <a:rPr lang="en-US" b="true" sz="195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DEHYDRATION (3300 MT/yr) </a:t>
            </a:r>
          </a:p>
        </p:txBody>
      </p:sp>
      <p:sp>
        <p:nvSpPr>
          <p:cNvPr name="AutoShape 29" id="29"/>
          <p:cNvSpPr/>
          <p:nvPr/>
        </p:nvSpPr>
        <p:spPr>
          <a:xfrm>
            <a:off x="292922" y="615909"/>
            <a:ext cx="5298720" cy="4762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1934314" y="4503539"/>
            <a:ext cx="1249885" cy="2118448"/>
          </a:xfrm>
          <a:custGeom>
            <a:avLst/>
            <a:gdLst/>
            <a:ahLst/>
            <a:cxnLst/>
            <a:rect r="r" b="b" t="t" l="l"/>
            <a:pathLst>
              <a:path h="2118448" w="1249885">
                <a:moveTo>
                  <a:pt x="0" y="0"/>
                </a:moveTo>
                <a:lnTo>
                  <a:pt x="1249885" y="0"/>
                </a:lnTo>
                <a:lnTo>
                  <a:pt x="1249885" y="2118449"/>
                </a:lnTo>
                <a:lnTo>
                  <a:pt x="0" y="21184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6241696" y="2752514"/>
            <a:ext cx="1631320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CHALLENGES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624756" y="5543714"/>
            <a:ext cx="2179244" cy="589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Implemented series of fixed bed, catalytic tubular reactors in continuous operation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479984" y="7384470"/>
            <a:ext cx="3497123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INVENTYS ADVANTAGE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28918" y="683334"/>
            <a:ext cx="2412257" cy="21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11"/>
              </a:lnSpc>
            </a:pPr>
            <a:r>
              <a:rPr lang="en-US" sz="1294">
                <a:solidFill>
                  <a:srgbClr val="221D1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Flow Chemistry by INVENTYS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53672" y="3225253"/>
            <a:ext cx="4852355" cy="616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80"/>
              </a:lnSpc>
              <a:buFont typeface="Arial"/>
              <a:buChar char="•"/>
            </a:pPr>
            <a:r>
              <a:rPr lang="en-US" sz="1200" spc="48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Low Selectivity, results in low yield &amp; high effluent load.</a:t>
            </a:r>
          </a:p>
          <a:p>
            <a:pPr algn="l" marL="259080" indent="-129540" lvl="1">
              <a:lnSpc>
                <a:spcPts val="1680"/>
              </a:lnSpc>
              <a:buFont typeface="Arial"/>
              <a:buChar char="•"/>
            </a:pPr>
            <a:r>
              <a:rPr lang="en-US" sz="1200" spc="48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Very high operating temperature leading to higher utility costs.</a:t>
            </a:r>
          </a:p>
          <a:p>
            <a:pPr algn="l" marL="259080" indent="-129540" lvl="1">
              <a:lnSpc>
                <a:spcPts val="1680"/>
              </a:lnSpc>
              <a:buFont typeface="Arial"/>
              <a:buChar char="•"/>
            </a:pPr>
            <a:r>
              <a:rPr lang="en-US" sz="1200" spc="48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Very High Capex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16062" y="9691862"/>
            <a:ext cx="5210302" cy="589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Conversion &gt; 98% &amp; Selectivity &gt; 95%</a:t>
            </a:r>
          </a:p>
          <a:p>
            <a:pPr algn="l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Minimal by-product formation &lt; 2.0%</a:t>
            </a:r>
          </a:p>
          <a:p>
            <a:pPr algn="l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Consistent quality and inherent safe operations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377160"/>
            <a:ext cx="7560000" cy="3206047"/>
            <a:chOff x="0" y="0"/>
            <a:chExt cx="2709333" cy="1148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1148975"/>
            </a:xfrm>
            <a:custGeom>
              <a:avLst/>
              <a:gdLst/>
              <a:ahLst/>
              <a:cxnLst/>
              <a:rect r="r" b="b" t="t" l="l"/>
              <a:pathLst>
                <a:path h="1148975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148975"/>
                  </a:lnTo>
                  <a:lnTo>
                    <a:pt x="0" y="1148975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3" cy="118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803130" y="7403504"/>
            <a:ext cx="6080353" cy="58843"/>
            <a:chOff x="0" y="0"/>
            <a:chExt cx="2179061" cy="210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79061" cy="21088"/>
            </a:xfrm>
            <a:custGeom>
              <a:avLst/>
              <a:gdLst/>
              <a:ahLst/>
              <a:cxnLst/>
              <a:rect r="r" b="b" t="t" l="l"/>
              <a:pathLst>
                <a:path h="21088" w="2179061">
                  <a:moveTo>
                    <a:pt x="0" y="0"/>
                  </a:moveTo>
                  <a:lnTo>
                    <a:pt x="2179061" y="0"/>
                  </a:lnTo>
                  <a:lnTo>
                    <a:pt x="2179061" y="21088"/>
                  </a:lnTo>
                  <a:lnTo>
                    <a:pt x="0" y="21088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179061" cy="5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53672" y="4285293"/>
            <a:ext cx="3946210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INVENTYS’ FLOW CHEMISTRY SOLUTION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9132" y="2906965"/>
            <a:ext cx="6080690" cy="71165"/>
            <a:chOff x="0" y="0"/>
            <a:chExt cx="2179182" cy="2550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79182" cy="25504"/>
            </a:xfrm>
            <a:custGeom>
              <a:avLst/>
              <a:gdLst/>
              <a:ahLst/>
              <a:cxnLst/>
              <a:rect r="r" b="b" t="t" l="l"/>
              <a:pathLst>
                <a:path h="25504" w="2179182">
                  <a:moveTo>
                    <a:pt x="0" y="0"/>
                  </a:moveTo>
                  <a:lnTo>
                    <a:pt x="2179182" y="0"/>
                  </a:lnTo>
                  <a:lnTo>
                    <a:pt x="2179182" y="25504"/>
                  </a:lnTo>
                  <a:lnTo>
                    <a:pt x="0" y="25504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79182" cy="63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681934" y="4350636"/>
            <a:ext cx="6699420" cy="52793"/>
            <a:chOff x="0" y="0"/>
            <a:chExt cx="2400921" cy="189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00921" cy="18920"/>
            </a:xfrm>
            <a:custGeom>
              <a:avLst/>
              <a:gdLst/>
              <a:ahLst/>
              <a:cxnLst/>
              <a:rect r="r" b="b" t="t" l="l"/>
              <a:pathLst>
                <a:path h="18920" w="2400921">
                  <a:moveTo>
                    <a:pt x="0" y="0"/>
                  </a:moveTo>
                  <a:lnTo>
                    <a:pt x="2400921" y="0"/>
                  </a:lnTo>
                  <a:lnTo>
                    <a:pt x="2400921" y="18920"/>
                  </a:lnTo>
                  <a:lnTo>
                    <a:pt x="0" y="18920"/>
                  </a:lnTo>
                  <a:close/>
                </a:path>
              </a:pathLst>
            </a:custGeom>
            <a:solidFill>
              <a:srgbClr val="8B796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400921" cy="57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81732" y="0"/>
            <a:ext cx="7665572" cy="1222293"/>
            <a:chOff x="0" y="0"/>
            <a:chExt cx="2747168" cy="43804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747168" cy="438042"/>
            </a:xfrm>
            <a:custGeom>
              <a:avLst/>
              <a:gdLst/>
              <a:ahLst/>
              <a:cxnLst/>
              <a:rect r="r" b="b" t="t" l="l"/>
              <a:pathLst>
                <a:path h="438042" w="2747168">
                  <a:moveTo>
                    <a:pt x="0" y="0"/>
                  </a:moveTo>
                  <a:lnTo>
                    <a:pt x="2747168" y="0"/>
                  </a:lnTo>
                  <a:lnTo>
                    <a:pt x="2747168" y="438042"/>
                  </a:lnTo>
                  <a:lnTo>
                    <a:pt x="0" y="43804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2747168" cy="457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5435833" y="-76937"/>
            <a:ext cx="2065541" cy="1376167"/>
          </a:xfrm>
          <a:custGeom>
            <a:avLst/>
            <a:gdLst/>
            <a:ahLst/>
            <a:cxnLst/>
            <a:rect r="r" b="b" t="t" l="l"/>
            <a:pathLst>
              <a:path h="1376167" w="2065541">
                <a:moveTo>
                  <a:pt x="0" y="0"/>
                </a:moveTo>
                <a:lnTo>
                  <a:pt x="2065541" y="0"/>
                </a:lnTo>
                <a:lnTo>
                  <a:pt x="2065541" y="1376167"/>
                </a:lnTo>
                <a:lnTo>
                  <a:pt x="0" y="1376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19" id="19"/>
          <p:cNvSpPr/>
          <p:nvPr/>
        </p:nvSpPr>
        <p:spPr>
          <a:xfrm>
            <a:off x="392370" y="617260"/>
            <a:ext cx="5106124" cy="57778"/>
          </a:xfrm>
          <a:prstGeom prst="line">
            <a:avLst/>
          </a:prstGeom>
          <a:ln cap="flat" w="9525">
            <a:solidFill>
              <a:srgbClr val="221D1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384467" y="7582618"/>
            <a:ext cx="408887" cy="203622"/>
          </a:xfrm>
          <a:custGeom>
            <a:avLst/>
            <a:gdLst/>
            <a:ahLst/>
            <a:cxnLst/>
            <a:rect r="r" b="b" t="t" l="l"/>
            <a:pathLst>
              <a:path h="203622" w="408887">
                <a:moveTo>
                  <a:pt x="0" y="0"/>
                </a:moveTo>
                <a:lnTo>
                  <a:pt x="408887" y="0"/>
                </a:lnTo>
                <a:lnTo>
                  <a:pt x="408887" y="203622"/>
                </a:lnTo>
                <a:lnTo>
                  <a:pt x="0" y="203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320354" y="7582618"/>
            <a:ext cx="408887" cy="203622"/>
          </a:xfrm>
          <a:custGeom>
            <a:avLst/>
            <a:gdLst/>
            <a:ahLst/>
            <a:cxnLst/>
            <a:rect r="r" b="b" t="t" l="l"/>
            <a:pathLst>
              <a:path h="203622" w="408887">
                <a:moveTo>
                  <a:pt x="0" y="0"/>
                </a:moveTo>
                <a:lnTo>
                  <a:pt x="408887" y="0"/>
                </a:lnTo>
                <a:lnTo>
                  <a:pt x="408887" y="203622"/>
                </a:lnTo>
                <a:lnTo>
                  <a:pt x="0" y="2036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0" y="-2357"/>
            <a:ext cx="181732" cy="1227007"/>
            <a:chOff x="0" y="0"/>
            <a:chExt cx="65128" cy="43973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5128" cy="439732"/>
            </a:xfrm>
            <a:custGeom>
              <a:avLst/>
              <a:gdLst/>
              <a:ahLst/>
              <a:cxnLst/>
              <a:rect r="r" b="b" t="t" l="l"/>
              <a:pathLst>
                <a:path h="439732" w="65128">
                  <a:moveTo>
                    <a:pt x="0" y="0"/>
                  </a:moveTo>
                  <a:lnTo>
                    <a:pt x="65128" y="0"/>
                  </a:lnTo>
                  <a:lnTo>
                    <a:pt x="65128" y="439732"/>
                  </a:lnTo>
                  <a:lnTo>
                    <a:pt x="0" y="439732"/>
                  </a:lnTo>
                  <a:close/>
                </a:path>
              </a:pathLst>
            </a:custGeom>
            <a:solidFill>
              <a:srgbClr val="5F616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65128" cy="4587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81732" y="1561962"/>
            <a:ext cx="7168618" cy="922960"/>
          </a:xfrm>
          <a:custGeom>
            <a:avLst/>
            <a:gdLst/>
            <a:ahLst/>
            <a:cxnLst/>
            <a:rect r="r" b="b" t="t" l="l"/>
            <a:pathLst>
              <a:path h="922960" w="7168618">
                <a:moveTo>
                  <a:pt x="0" y="0"/>
                </a:moveTo>
                <a:lnTo>
                  <a:pt x="7168617" y="0"/>
                </a:lnTo>
                <a:lnTo>
                  <a:pt x="7168617" y="922959"/>
                </a:lnTo>
                <a:lnTo>
                  <a:pt x="0" y="9229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81732" y="7974640"/>
            <a:ext cx="2630052" cy="2307249"/>
          </a:xfrm>
          <a:custGeom>
            <a:avLst/>
            <a:gdLst/>
            <a:ahLst/>
            <a:cxnLst/>
            <a:rect r="r" b="b" t="t" l="l"/>
            <a:pathLst>
              <a:path h="2307249" w="2630052">
                <a:moveTo>
                  <a:pt x="0" y="0"/>
                </a:moveTo>
                <a:lnTo>
                  <a:pt x="2630052" y="0"/>
                </a:lnTo>
                <a:lnTo>
                  <a:pt x="2630052" y="2307249"/>
                </a:lnTo>
                <a:lnTo>
                  <a:pt x="0" y="23072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52" r="0" b="-52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2945432" y="7879390"/>
            <a:ext cx="2443537" cy="430637"/>
            <a:chOff x="0" y="0"/>
            <a:chExt cx="875708" cy="15433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75708" cy="154331"/>
            </a:xfrm>
            <a:custGeom>
              <a:avLst/>
              <a:gdLst/>
              <a:ahLst/>
              <a:cxnLst/>
              <a:rect r="r" b="b" t="t" l="l"/>
              <a:pathLst>
                <a:path h="154331" w="875708">
                  <a:moveTo>
                    <a:pt x="19010" y="0"/>
                  </a:moveTo>
                  <a:lnTo>
                    <a:pt x="856698" y="0"/>
                  </a:lnTo>
                  <a:cubicBezTo>
                    <a:pt x="861740" y="0"/>
                    <a:pt x="866575" y="2003"/>
                    <a:pt x="870141" y="5568"/>
                  </a:cubicBezTo>
                  <a:cubicBezTo>
                    <a:pt x="873706" y="9133"/>
                    <a:pt x="875708" y="13968"/>
                    <a:pt x="875708" y="19010"/>
                  </a:cubicBezTo>
                  <a:lnTo>
                    <a:pt x="875708" y="135321"/>
                  </a:lnTo>
                  <a:cubicBezTo>
                    <a:pt x="875708" y="140362"/>
                    <a:pt x="873706" y="145198"/>
                    <a:pt x="870141" y="148763"/>
                  </a:cubicBezTo>
                  <a:cubicBezTo>
                    <a:pt x="866575" y="152328"/>
                    <a:pt x="861740" y="154331"/>
                    <a:pt x="856698" y="154331"/>
                  </a:cubicBezTo>
                  <a:lnTo>
                    <a:pt x="19010" y="154331"/>
                  </a:lnTo>
                  <a:cubicBezTo>
                    <a:pt x="13968" y="154331"/>
                    <a:pt x="9133" y="152328"/>
                    <a:pt x="5568" y="148763"/>
                  </a:cubicBezTo>
                  <a:cubicBezTo>
                    <a:pt x="2003" y="145198"/>
                    <a:pt x="0" y="140362"/>
                    <a:pt x="0" y="135321"/>
                  </a:cubicBezTo>
                  <a:lnTo>
                    <a:pt x="0" y="19010"/>
                  </a:lnTo>
                  <a:cubicBezTo>
                    <a:pt x="0" y="13968"/>
                    <a:pt x="2003" y="9133"/>
                    <a:pt x="5568" y="5568"/>
                  </a:cubicBezTo>
                  <a:cubicBezTo>
                    <a:pt x="9133" y="2003"/>
                    <a:pt x="13968" y="0"/>
                    <a:pt x="19010" y="0"/>
                  </a:cubicBezTo>
                  <a:close/>
                </a:path>
              </a:pathLst>
            </a:custGeom>
            <a:solidFill>
              <a:srgbClr val="9EC948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9050"/>
              <a:ext cx="875708" cy="173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65"/>
                </a:lnSpc>
              </a:pPr>
              <a:r>
                <a:rPr lang="en-US" sz="10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Key Achievement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945432" y="8386341"/>
            <a:ext cx="466082" cy="430637"/>
            <a:chOff x="0" y="0"/>
            <a:chExt cx="167033" cy="15433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67033" cy="154331"/>
            </a:xfrm>
            <a:custGeom>
              <a:avLst/>
              <a:gdLst/>
              <a:ahLst/>
              <a:cxnLst/>
              <a:rect r="r" b="b" t="t" l="l"/>
              <a:pathLst>
                <a:path h="154331" w="167033">
                  <a:moveTo>
                    <a:pt x="77165" y="0"/>
                  </a:moveTo>
                  <a:lnTo>
                    <a:pt x="89868" y="0"/>
                  </a:lnTo>
                  <a:cubicBezTo>
                    <a:pt x="110333" y="0"/>
                    <a:pt x="129961" y="8130"/>
                    <a:pt x="144432" y="22601"/>
                  </a:cubicBezTo>
                  <a:cubicBezTo>
                    <a:pt x="158903" y="37073"/>
                    <a:pt x="167033" y="56700"/>
                    <a:pt x="167033" y="77165"/>
                  </a:cubicBezTo>
                  <a:lnTo>
                    <a:pt x="167033" y="77165"/>
                  </a:lnTo>
                  <a:cubicBezTo>
                    <a:pt x="167033" y="119783"/>
                    <a:pt x="132485" y="154331"/>
                    <a:pt x="89868" y="154331"/>
                  </a:cubicBezTo>
                  <a:lnTo>
                    <a:pt x="77165" y="154331"/>
                  </a:lnTo>
                  <a:cubicBezTo>
                    <a:pt x="56700" y="154331"/>
                    <a:pt x="37073" y="146201"/>
                    <a:pt x="22601" y="131729"/>
                  </a:cubicBezTo>
                  <a:cubicBezTo>
                    <a:pt x="8130" y="117258"/>
                    <a:pt x="0" y="97631"/>
                    <a:pt x="0" y="77165"/>
                  </a:cubicBezTo>
                  <a:lnTo>
                    <a:pt x="0" y="77165"/>
                  </a:lnTo>
                  <a:cubicBezTo>
                    <a:pt x="0" y="56700"/>
                    <a:pt x="8130" y="37073"/>
                    <a:pt x="22601" y="22601"/>
                  </a:cubicBezTo>
                  <a:cubicBezTo>
                    <a:pt x="37073" y="8130"/>
                    <a:pt x="56700" y="0"/>
                    <a:pt x="77165" y="0"/>
                  </a:cubicBezTo>
                  <a:close/>
                </a:path>
              </a:pathLst>
            </a:custGeom>
            <a:solidFill>
              <a:srgbClr val="FFC049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167033" cy="173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Enhanced</a:t>
              </a:r>
            </a:p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Reaction Control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3448893" y="8386341"/>
            <a:ext cx="466082" cy="430637"/>
            <a:chOff x="0" y="0"/>
            <a:chExt cx="167033" cy="15433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67033" cy="154331"/>
            </a:xfrm>
            <a:custGeom>
              <a:avLst/>
              <a:gdLst/>
              <a:ahLst/>
              <a:cxnLst/>
              <a:rect r="r" b="b" t="t" l="l"/>
              <a:pathLst>
                <a:path h="154331" w="167033">
                  <a:moveTo>
                    <a:pt x="77165" y="0"/>
                  </a:moveTo>
                  <a:lnTo>
                    <a:pt x="89868" y="0"/>
                  </a:lnTo>
                  <a:cubicBezTo>
                    <a:pt x="110333" y="0"/>
                    <a:pt x="129961" y="8130"/>
                    <a:pt x="144432" y="22601"/>
                  </a:cubicBezTo>
                  <a:cubicBezTo>
                    <a:pt x="158903" y="37073"/>
                    <a:pt x="167033" y="56700"/>
                    <a:pt x="167033" y="77165"/>
                  </a:cubicBezTo>
                  <a:lnTo>
                    <a:pt x="167033" y="77165"/>
                  </a:lnTo>
                  <a:cubicBezTo>
                    <a:pt x="167033" y="119783"/>
                    <a:pt x="132485" y="154331"/>
                    <a:pt x="89868" y="154331"/>
                  </a:cubicBezTo>
                  <a:lnTo>
                    <a:pt x="77165" y="154331"/>
                  </a:lnTo>
                  <a:cubicBezTo>
                    <a:pt x="56700" y="154331"/>
                    <a:pt x="37073" y="146201"/>
                    <a:pt x="22601" y="131729"/>
                  </a:cubicBezTo>
                  <a:cubicBezTo>
                    <a:pt x="8130" y="117258"/>
                    <a:pt x="0" y="97631"/>
                    <a:pt x="0" y="77165"/>
                  </a:cubicBezTo>
                  <a:lnTo>
                    <a:pt x="0" y="77165"/>
                  </a:lnTo>
                  <a:cubicBezTo>
                    <a:pt x="0" y="56700"/>
                    <a:pt x="8130" y="37073"/>
                    <a:pt x="22601" y="22601"/>
                  </a:cubicBezTo>
                  <a:cubicBezTo>
                    <a:pt x="37073" y="8130"/>
                    <a:pt x="56700" y="0"/>
                    <a:pt x="77165" y="0"/>
                  </a:cubicBezTo>
                  <a:close/>
                </a:path>
              </a:pathLst>
            </a:custGeom>
            <a:solidFill>
              <a:srgbClr val="44546A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9050"/>
              <a:ext cx="167033" cy="173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In-line</a:t>
              </a:r>
            </a:p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Phase</a:t>
              </a:r>
            </a:p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Separator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3953075" y="8376816"/>
            <a:ext cx="466082" cy="430637"/>
            <a:chOff x="0" y="0"/>
            <a:chExt cx="167033" cy="15433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67033" cy="154331"/>
            </a:xfrm>
            <a:custGeom>
              <a:avLst/>
              <a:gdLst/>
              <a:ahLst/>
              <a:cxnLst/>
              <a:rect r="r" b="b" t="t" l="l"/>
              <a:pathLst>
                <a:path h="154331" w="167033">
                  <a:moveTo>
                    <a:pt x="77165" y="0"/>
                  </a:moveTo>
                  <a:lnTo>
                    <a:pt x="89868" y="0"/>
                  </a:lnTo>
                  <a:cubicBezTo>
                    <a:pt x="110333" y="0"/>
                    <a:pt x="129961" y="8130"/>
                    <a:pt x="144432" y="22601"/>
                  </a:cubicBezTo>
                  <a:cubicBezTo>
                    <a:pt x="158903" y="37073"/>
                    <a:pt x="167033" y="56700"/>
                    <a:pt x="167033" y="77165"/>
                  </a:cubicBezTo>
                  <a:lnTo>
                    <a:pt x="167033" y="77165"/>
                  </a:lnTo>
                  <a:cubicBezTo>
                    <a:pt x="167033" y="119783"/>
                    <a:pt x="132485" y="154331"/>
                    <a:pt x="89868" y="154331"/>
                  </a:cubicBezTo>
                  <a:lnTo>
                    <a:pt x="77165" y="154331"/>
                  </a:lnTo>
                  <a:cubicBezTo>
                    <a:pt x="56700" y="154331"/>
                    <a:pt x="37073" y="146201"/>
                    <a:pt x="22601" y="131729"/>
                  </a:cubicBezTo>
                  <a:cubicBezTo>
                    <a:pt x="8130" y="117258"/>
                    <a:pt x="0" y="97631"/>
                    <a:pt x="0" y="77165"/>
                  </a:cubicBezTo>
                  <a:lnTo>
                    <a:pt x="0" y="77165"/>
                  </a:lnTo>
                  <a:cubicBezTo>
                    <a:pt x="0" y="56700"/>
                    <a:pt x="8130" y="37073"/>
                    <a:pt x="22601" y="22601"/>
                  </a:cubicBezTo>
                  <a:cubicBezTo>
                    <a:pt x="37073" y="8130"/>
                    <a:pt x="56700" y="0"/>
                    <a:pt x="77165" y="0"/>
                  </a:cubicBezTo>
                  <a:close/>
                </a:path>
              </a:pathLst>
            </a:custGeom>
            <a:solidFill>
              <a:srgbClr val="78806D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167033" cy="173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In-line</a:t>
              </a:r>
            </a:p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Drying</a:t>
              </a:r>
            </a:p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Bed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4442660" y="8386341"/>
            <a:ext cx="466082" cy="430637"/>
            <a:chOff x="0" y="0"/>
            <a:chExt cx="167033" cy="154331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67033" cy="154331"/>
            </a:xfrm>
            <a:custGeom>
              <a:avLst/>
              <a:gdLst/>
              <a:ahLst/>
              <a:cxnLst/>
              <a:rect r="r" b="b" t="t" l="l"/>
              <a:pathLst>
                <a:path h="154331" w="167033">
                  <a:moveTo>
                    <a:pt x="77165" y="0"/>
                  </a:moveTo>
                  <a:lnTo>
                    <a:pt x="89868" y="0"/>
                  </a:lnTo>
                  <a:cubicBezTo>
                    <a:pt x="110333" y="0"/>
                    <a:pt x="129961" y="8130"/>
                    <a:pt x="144432" y="22601"/>
                  </a:cubicBezTo>
                  <a:cubicBezTo>
                    <a:pt x="158903" y="37073"/>
                    <a:pt x="167033" y="56700"/>
                    <a:pt x="167033" y="77165"/>
                  </a:cubicBezTo>
                  <a:lnTo>
                    <a:pt x="167033" y="77165"/>
                  </a:lnTo>
                  <a:cubicBezTo>
                    <a:pt x="167033" y="119783"/>
                    <a:pt x="132485" y="154331"/>
                    <a:pt x="89868" y="154331"/>
                  </a:cubicBezTo>
                  <a:lnTo>
                    <a:pt x="77165" y="154331"/>
                  </a:lnTo>
                  <a:cubicBezTo>
                    <a:pt x="56700" y="154331"/>
                    <a:pt x="37073" y="146201"/>
                    <a:pt x="22601" y="131729"/>
                  </a:cubicBezTo>
                  <a:cubicBezTo>
                    <a:pt x="8130" y="117258"/>
                    <a:pt x="0" y="97631"/>
                    <a:pt x="0" y="77165"/>
                  </a:cubicBezTo>
                  <a:lnTo>
                    <a:pt x="0" y="77165"/>
                  </a:lnTo>
                  <a:cubicBezTo>
                    <a:pt x="0" y="56700"/>
                    <a:pt x="8130" y="37073"/>
                    <a:pt x="22601" y="22601"/>
                  </a:cubicBezTo>
                  <a:cubicBezTo>
                    <a:pt x="37073" y="8130"/>
                    <a:pt x="56700" y="0"/>
                    <a:pt x="77165" y="0"/>
                  </a:cubicBezTo>
                  <a:close/>
                </a:path>
              </a:pathLst>
            </a:custGeom>
            <a:solidFill>
              <a:srgbClr val="29528B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167033" cy="173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Very High</a:t>
              </a:r>
            </a:p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Through-</a:t>
              </a:r>
            </a:p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put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4927792" y="8386341"/>
            <a:ext cx="466082" cy="430637"/>
            <a:chOff x="0" y="0"/>
            <a:chExt cx="167033" cy="15433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67033" cy="154331"/>
            </a:xfrm>
            <a:custGeom>
              <a:avLst/>
              <a:gdLst/>
              <a:ahLst/>
              <a:cxnLst/>
              <a:rect r="r" b="b" t="t" l="l"/>
              <a:pathLst>
                <a:path h="154331" w="167033">
                  <a:moveTo>
                    <a:pt x="77165" y="0"/>
                  </a:moveTo>
                  <a:lnTo>
                    <a:pt x="89868" y="0"/>
                  </a:lnTo>
                  <a:cubicBezTo>
                    <a:pt x="110333" y="0"/>
                    <a:pt x="129961" y="8130"/>
                    <a:pt x="144432" y="22601"/>
                  </a:cubicBezTo>
                  <a:cubicBezTo>
                    <a:pt x="158903" y="37073"/>
                    <a:pt x="167033" y="56700"/>
                    <a:pt x="167033" y="77165"/>
                  </a:cubicBezTo>
                  <a:lnTo>
                    <a:pt x="167033" y="77165"/>
                  </a:lnTo>
                  <a:cubicBezTo>
                    <a:pt x="167033" y="119783"/>
                    <a:pt x="132485" y="154331"/>
                    <a:pt x="89868" y="154331"/>
                  </a:cubicBezTo>
                  <a:lnTo>
                    <a:pt x="77165" y="154331"/>
                  </a:lnTo>
                  <a:cubicBezTo>
                    <a:pt x="56700" y="154331"/>
                    <a:pt x="37073" y="146201"/>
                    <a:pt x="22601" y="131729"/>
                  </a:cubicBezTo>
                  <a:cubicBezTo>
                    <a:pt x="8130" y="117258"/>
                    <a:pt x="0" y="97631"/>
                    <a:pt x="0" y="77165"/>
                  </a:cubicBezTo>
                  <a:lnTo>
                    <a:pt x="0" y="77165"/>
                  </a:lnTo>
                  <a:cubicBezTo>
                    <a:pt x="0" y="56700"/>
                    <a:pt x="8130" y="37073"/>
                    <a:pt x="22601" y="22601"/>
                  </a:cubicBezTo>
                  <a:cubicBezTo>
                    <a:pt x="37073" y="8130"/>
                    <a:pt x="56700" y="0"/>
                    <a:pt x="77165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167033" cy="173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More</a:t>
              </a:r>
            </a:p>
            <a:p>
              <a:pPr algn="ctr">
                <a:lnSpc>
                  <a:spcPts val="905"/>
                </a:lnSpc>
              </a:pPr>
              <a:r>
                <a:rPr lang="en-US" sz="646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Safe</a:t>
              </a: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5479984" y="7922050"/>
            <a:ext cx="2080016" cy="1288855"/>
          </a:xfrm>
          <a:custGeom>
            <a:avLst/>
            <a:gdLst/>
            <a:ahLst/>
            <a:cxnLst/>
            <a:rect r="r" b="b" t="t" l="l"/>
            <a:pathLst>
              <a:path h="1288855" w="2080016">
                <a:moveTo>
                  <a:pt x="0" y="0"/>
                </a:moveTo>
                <a:lnTo>
                  <a:pt x="2080016" y="0"/>
                </a:lnTo>
                <a:lnTo>
                  <a:pt x="2080016" y="1288855"/>
                </a:lnTo>
                <a:lnTo>
                  <a:pt x="0" y="12888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15851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43308" y="4474935"/>
            <a:ext cx="7480692" cy="2239590"/>
          </a:xfrm>
          <a:custGeom>
            <a:avLst/>
            <a:gdLst/>
            <a:ahLst/>
            <a:cxnLst/>
            <a:rect r="r" b="b" t="t" l="l"/>
            <a:pathLst>
              <a:path h="2239590" w="7480692">
                <a:moveTo>
                  <a:pt x="0" y="0"/>
                </a:moveTo>
                <a:lnTo>
                  <a:pt x="7480692" y="0"/>
                </a:lnTo>
                <a:lnTo>
                  <a:pt x="7480692" y="2239590"/>
                </a:lnTo>
                <a:lnTo>
                  <a:pt x="0" y="2239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384479" y="6790725"/>
            <a:ext cx="6726099" cy="389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Implemented end to end continuous process, consist of reactors (PFR &amp; CSTR), continuous extractor, in-line layer separator, in-line drying bed 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479984" y="7370607"/>
            <a:ext cx="3497123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INVENTYS ADVANTAGE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215984" y="2850808"/>
            <a:ext cx="1631320" cy="212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600" b="true">
                <a:solidFill>
                  <a:srgbClr val="221D1A"/>
                </a:solidFill>
                <a:latin typeface="Oswald Bold"/>
                <a:ea typeface="Oswald Bold"/>
                <a:cs typeface="Oswald Bold"/>
                <a:sym typeface="Oswald Bold"/>
              </a:rPr>
              <a:t>CHALLENGES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05483" y="691425"/>
            <a:ext cx="2560965" cy="22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72"/>
              </a:lnSpc>
            </a:pPr>
            <a:r>
              <a:rPr lang="en-US" sz="1337">
                <a:solidFill>
                  <a:srgbClr val="221D1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Flow Chemistry by INVENTYS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84479" y="347707"/>
            <a:ext cx="5095506" cy="269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1"/>
              </a:lnSpc>
            </a:pPr>
            <a:r>
              <a:rPr lang="en-US" sz="2061" b="true">
                <a:solidFill>
                  <a:srgbClr val="221D1A"/>
                </a:solidFill>
                <a:latin typeface="Garet Bold"/>
                <a:ea typeface="Garet Bold"/>
                <a:cs typeface="Garet Bold"/>
                <a:sym typeface="Garet Bold"/>
              </a:rPr>
              <a:t>LITHIATION &amp; AZIDATION (200MT/yr)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84479" y="3179436"/>
            <a:ext cx="6865083" cy="789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High utility cost reaction temperature ~ “- 78.0°C”  – butyl lithium reaction </a:t>
            </a:r>
          </a:p>
          <a:p>
            <a:pPr algn="l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Preparation, drying and handling of azides – liberation and accumulation of hydrazoic acid in reactor empty space </a:t>
            </a:r>
          </a:p>
          <a:p>
            <a:pPr algn="l" marL="252603" indent="-126302" lvl="1">
              <a:lnSpc>
                <a:spcPts val="1638"/>
              </a:lnSpc>
              <a:buFont typeface="Arial"/>
              <a:buChar char="•"/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Stability issue of intermediates resulted in inconsistent quality and quantity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897723" y="7596920"/>
            <a:ext cx="1317856" cy="18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Batch Reaction</a:t>
            </a: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833610" y="7596920"/>
            <a:ext cx="1317856" cy="18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8"/>
              </a:lnSpc>
              <a:spcBef>
                <a:spcPct val="0"/>
              </a:spcBef>
            </a:pP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Flow Reaction</a:t>
            </a:r>
            <a:r>
              <a:rPr lang="en-US" sz="1170" spc="46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945432" y="8826503"/>
            <a:ext cx="2534552" cy="1509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12688" indent="-106344" lvl="1">
              <a:lnSpc>
                <a:spcPts val="1379"/>
              </a:lnSpc>
              <a:buFont typeface="Arial"/>
              <a:buChar char="•"/>
            </a:pPr>
            <a:r>
              <a:rPr lang="en-US" sz="985" spc="3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Higher temperature of Operation feasible (-40°C in flow vs. &lt;-78°C in batch) resulting in lower energy cost.</a:t>
            </a:r>
          </a:p>
          <a:p>
            <a:pPr algn="l" marL="212688" indent="-106344" lvl="1">
              <a:lnSpc>
                <a:spcPts val="1379"/>
              </a:lnSpc>
              <a:buFont typeface="Arial"/>
              <a:buChar char="•"/>
            </a:pPr>
            <a:r>
              <a:rPr lang="en-US" sz="985" spc="3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Due closed loos system accumulation of hydrozoic acid is avoided, resulting is inherently safe system </a:t>
            </a:r>
          </a:p>
          <a:p>
            <a:pPr algn="l" marL="212688" indent="-106344" lvl="1">
              <a:lnSpc>
                <a:spcPts val="1379"/>
              </a:lnSpc>
              <a:buFont typeface="Arial"/>
              <a:buChar char="•"/>
            </a:pPr>
            <a:r>
              <a:rPr lang="en-US" sz="985" spc="3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Due to end to end operation; hazardous organic azides prepared and consumed without isolation 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5538610" y="9352297"/>
            <a:ext cx="1985390" cy="1022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13741" indent="-106871" lvl="1">
              <a:lnSpc>
                <a:spcPts val="1386"/>
              </a:lnSpc>
              <a:buFont typeface="Arial"/>
              <a:buChar char="•"/>
            </a:pPr>
            <a:r>
              <a:rPr lang="en-US" sz="990" spc="3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 Higher energy efficiency, easier operations are achieved </a:t>
            </a:r>
          </a:p>
          <a:p>
            <a:pPr algn="l" marL="213741" indent="-106871" lvl="1">
              <a:lnSpc>
                <a:spcPts val="1386"/>
              </a:lnSpc>
              <a:buFont typeface="Arial"/>
              <a:buChar char="•"/>
            </a:pPr>
            <a:r>
              <a:rPr lang="en-US" sz="990" spc="39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Higher overall yield ~ 85% over 3 steps achieved </a:t>
            </a:r>
          </a:p>
          <a:p>
            <a:pPr algn="l">
              <a:lnSpc>
                <a:spcPts val="1386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DAGR25ulVBw</dc:identifier>
  <dcterms:modified xsi:type="dcterms:W3CDTF">2011-08-01T06:04:30Z</dcterms:modified>
  <cp:revision>1</cp:revision>
  <dc:title>V2-A_CaseStudy(2024Sep26)MKCT</dc:title>
</cp:coreProperties>
</file>