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3392" r:id="rId4"/>
    <p:sldId id="3380" r:id="rId5"/>
    <p:sldId id="3368" r:id="rId6"/>
    <p:sldId id="3381" r:id="rId7"/>
    <p:sldId id="3369" r:id="rId8"/>
    <p:sldId id="3382" r:id="rId9"/>
    <p:sldId id="3371" r:id="rId10"/>
    <p:sldId id="3395" r:id="rId11"/>
    <p:sldId id="3370" r:id="rId12"/>
    <p:sldId id="3391" r:id="rId13"/>
    <p:sldId id="3384" r:id="rId14"/>
    <p:sldId id="3376" r:id="rId15"/>
    <p:sldId id="3344" r:id="rId16"/>
    <p:sldId id="3379" r:id="rId17"/>
    <p:sldId id="3364" r:id="rId18"/>
    <p:sldId id="3393" r:id="rId19"/>
    <p:sldId id="3383" r:id="rId20"/>
    <p:sldId id="3396" r:id="rId21"/>
    <p:sldId id="3397" r:id="rId22"/>
    <p:sldId id="3374" r:id="rId23"/>
    <p:sldId id="3350" r:id="rId24"/>
    <p:sldId id="3373" r:id="rId25"/>
    <p:sldId id="3378" r:id="rId26"/>
    <p:sldId id="3394" r:id="rId27"/>
    <p:sldId id="258" r:id="rId28"/>
    <p:sldId id="3372" r:id="rId29"/>
    <p:sldId id="3363" r:id="rId30"/>
    <p:sldId id="3360" r:id="rId31"/>
    <p:sldId id="3359" r:id="rId32"/>
    <p:sldId id="3361" r:id="rId33"/>
    <p:sldId id="3365" r:id="rId34"/>
    <p:sldId id="3362" r:id="rId35"/>
    <p:sldId id="3377" r:id="rId36"/>
    <p:sldId id="262" r:id="rId37"/>
  </p:sldIdLst>
  <p:sldSz cx="9906000" cy="6858000" type="A4"/>
  <p:notesSz cx="6886575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2" userDrawn="1">
          <p15:clr>
            <a:srgbClr val="A4A3A4"/>
          </p15:clr>
        </p15:guide>
        <p15:guide id="2" pos="3150" userDrawn="1">
          <p15:clr>
            <a:srgbClr val="A4A3A4"/>
          </p15:clr>
        </p15:guide>
        <p15:guide id="3" pos="3168" userDrawn="1">
          <p15:clr>
            <a:srgbClr val="A4A3A4"/>
          </p15:clr>
        </p15:guide>
        <p15:guide id="4" orient="horz" pos="2193" userDrawn="1">
          <p15:clr>
            <a:srgbClr val="A4A3A4"/>
          </p15:clr>
        </p15:guide>
        <p15:guide id="5" pos="3167" userDrawn="1">
          <p15:clr>
            <a:srgbClr val="A4A3A4"/>
          </p15:clr>
        </p15:guide>
        <p15:guide id="6" pos="3184" userDrawn="1">
          <p15:clr>
            <a:srgbClr val="A4A3A4"/>
          </p15:clr>
        </p15:guide>
        <p15:guide id="7" orient="horz" pos="3128" userDrawn="1">
          <p15:clr>
            <a:srgbClr val="A4A3A4"/>
          </p15:clr>
        </p15:guide>
        <p15:guide id="8" orient="horz" pos="3157" userDrawn="1">
          <p15:clr>
            <a:srgbClr val="A4A3A4"/>
          </p15:clr>
        </p15:guide>
        <p15:guide id="9" pos="2145" userDrawn="1">
          <p15:clr>
            <a:srgbClr val="A4A3A4"/>
          </p15:clr>
        </p15:guide>
        <p15:guide id="10" pos="2159" userDrawn="1">
          <p15:clr>
            <a:srgbClr val="A4A3A4"/>
          </p15:clr>
        </p15:guide>
        <p15:guide id="11" pos="2157" userDrawn="1">
          <p15:clr>
            <a:srgbClr val="A4A3A4"/>
          </p15:clr>
        </p15:guide>
        <p15:guide id="12" pos="2170" userDrawn="1">
          <p15:clr>
            <a:srgbClr val="A4A3A4"/>
          </p15:clr>
        </p15:guide>
        <p15:guide id="13" orient="horz" pos="2434" userDrawn="1">
          <p15:clr>
            <a:srgbClr val="A4A3A4"/>
          </p15:clr>
        </p15:guide>
        <p15:guide id="14" orient="horz" pos="2455" userDrawn="1">
          <p15:clr>
            <a:srgbClr val="A4A3A4"/>
          </p15:clr>
        </p15:guide>
        <p15:guide id="15" orient="horz" pos="3503" userDrawn="1">
          <p15:clr>
            <a:srgbClr val="A4A3A4"/>
          </p15:clr>
        </p15:guide>
        <p15:guide id="16" orient="horz" pos="3537" userDrawn="1">
          <p15:clr>
            <a:srgbClr val="A4A3A4"/>
          </p15:clr>
        </p15:guide>
        <p15:guide id="17" pos="7664" userDrawn="1">
          <p15:clr>
            <a:srgbClr val="A4A3A4"/>
          </p15:clr>
        </p15:guide>
        <p15:guide id="18" pos="7704" userDrawn="1">
          <p15:clr>
            <a:srgbClr val="A4A3A4"/>
          </p15:clr>
        </p15:guide>
        <p15:guide id="19" pos="7703" userDrawn="1">
          <p15:clr>
            <a:srgbClr val="A4A3A4"/>
          </p15:clr>
        </p15:guide>
        <p15:guide id="20" pos="7744" userDrawn="1">
          <p15:clr>
            <a:srgbClr val="A4A3A4"/>
          </p15:clr>
        </p15:guide>
        <p15:guide id="21" pos="5219" userDrawn="1">
          <p15:clr>
            <a:srgbClr val="A4A3A4"/>
          </p15:clr>
        </p15:guide>
        <p15:guide id="22" pos="5250" userDrawn="1">
          <p15:clr>
            <a:srgbClr val="A4A3A4"/>
          </p15:clr>
        </p15:guide>
        <p15:guide id="23" pos="5247" userDrawn="1">
          <p15:clr>
            <a:srgbClr val="A4A3A4"/>
          </p15:clr>
        </p15:guide>
        <p15:guide id="24" pos="5277" userDrawn="1">
          <p15:clr>
            <a:srgbClr val="A4A3A4"/>
          </p15:clr>
        </p15:guide>
        <p15:guide id="25" orient="horz" pos="1940" userDrawn="1">
          <p15:clr>
            <a:srgbClr val="A4A3A4"/>
          </p15:clr>
        </p15:guide>
        <p15:guide id="26" orient="horz" pos="1957" userDrawn="1">
          <p15:clr>
            <a:srgbClr val="A4A3A4"/>
          </p15:clr>
        </p15:guide>
        <p15:guide id="27" orient="horz" pos="2792" userDrawn="1">
          <p15:clr>
            <a:srgbClr val="A4A3A4"/>
          </p15:clr>
        </p15:guide>
        <p15:guide id="28" orient="horz" pos="2815" userDrawn="1">
          <p15:clr>
            <a:srgbClr val="A4A3A4"/>
          </p15:clr>
        </p15:guide>
        <p15:guide id="29" orient="horz" pos="3158" userDrawn="1">
          <p15:clr>
            <a:srgbClr val="A4A3A4"/>
          </p15:clr>
        </p15:guide>
        <p15:guide id="30" pos="1295" userDrawn="1">
          <p15:clr>
            <a:srgbClr val="A4A3A4"/>
          </p15:clr>
        </p15:guide>
        <p15:guide id="31" pos="1302" userDrawn="1">
          <p15:clr>
            <a:srgbClr val="A4A3A4"/>
          </p15:clr>
        </p15:guide>
        <p15:guide id="32" pos="1309" userDrawn="1">
          <p15:clr>
            <a:srgbClr val="A4A3A4"/>
          </p15:clr>
        </p15:guide>
        <p15:guide id="33" pos="882" userDrawn="1">
          <p15:clr>
            <a:srgbClr val="A4A3A4"/>
          </p15:clr>
        </p15:guide>
        <p15:guide id="34" pos="887" userDrawn="1">
          <p15:clr>
            <a:srgbClr val="A4A3A4"/>
          </p15:clr>
        </p15:guide>
        <p15:guide id="35" pos="886" userDrawn="1">
          <p15:clr>
            <a:srgbClr val="A4A3A4"/>
          </p15:clr>
        </p15:guide>
        <p15:guide id="36" pos="89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r. Johannes Lubosch" initials="DJ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  <a:srgbClr val="0066FF"/>
    <a:srgbClr val="FFFFCC"/>
    <a:srgbClr val="99FFCC"/>
    <a:srgbClr val="006600"/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21" autoAdjust="0"/>
    <p:restoredTop sz="94291" autoAdjust="0"/>
  </p:normalViewPr>
  <p:slideViewPr>
    <p:cSldViewPr>
      <p:cViewPr varScale="1">
        <p:scale>
          <a:sx n="107" d="100"/>
          <a:sy n="107" d="100"/>
        </p:scale>
        <p:origin x="594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5172" y="40"/>
      </p:cViewPr>
      <p:guideLst>
        <p:guide orient="horz" pos="2172"/>
        <p:guide pos="3150"/>
        <p:guide pos="3168"/>
        <p:guide orient="horz" pos="2193"/>
        <p:guide pos="3167"/>
        <p:guide pos="3184"/>
        <p:guide orient="horz" pos="3128"/>
        <p:guide orient="horz" pos="3157"/>
        <p:guide pos="2145"/>
        <p:guide pos="2159"/>
        <p:guide pos="2157"/>
        <p:guide pos="2170"/>
        <p:guide orient="horz" pos="2434"/>
        <p:guide orient="horz" pos="2455"/>
        <p:guide orient="horz" pos="3503"/>
        <p:guide orient="horz" pos="3537"/>
        <p:guide pos="7664"/>
        <p:guide pos="7704"/>
        <p:guide pos="7703"/>
        <p:guide pos="7744"/>
        <p:guide pos="5219"/>
        <p:guide pos="5250"/>
        <p:guide pos="5247"/>
        <p:guide pos="5277"/>
        <p:guide orient="horz" pos="1940"/>
        <p:guide orient="horz" pos="1957"/>
        <p:guide orient="horz" pos="2792"/>
        <p:guide orient="horz" pos="2815"/>
        <p:guide orient="horz" pos="3158"/>
        <p:guide pos="1295"/>
        <p:guide pos="1302"/>
        <p:guide pos="1309"/>
        <p:guide pos="882"/>
        <p:guide pos="887"/>
        <p:guide pos="886"/>
        <p:guide pos="89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0807" y="5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/>
          <a:lstStyle>
            <a:lvl1pPr algn="r">
              <a:defRPr sz="1200"/>
            </a:lvl1pPr>
          </a:lstStyle>
          <a:p>
            <a:r>
              <a:rPr lang="en-US"/>
              <a:t>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" y="9516043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 anchor="b"/>
          <a:lstStyle>
            <a:lvl1pPr algn="l">
              <a:defRPr sz="1200"/>
            </a:lvl1pPr>
          </a:lstStyle>
          <a:p>
            <a:r>
              <a:rPr lang="en-US" dirty="0"/>
              <a:t>Inventys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0807" y="9516043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 anchor="b"/>
          <a:lstStyle>
            <a:lvl1pPr algn="r">
              <a:defRPr sz="1200"/>
            </a:lvl1pPr>
          </a:lstStyle>
          <a:p>
            <a:fld id="{D257C7BF-3753-4741-9B8A-C4DB0815D0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50804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5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807" y="5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/>
          <a:lstStyle>
            <a:lvl1pPr algn="r">
              <a:defRPr sz="1200"/>
            </a:lvl1pPr>
          </a:lstStyle>
          <a:p>
            <a:r>
              <a:rPr lang="en-US"/>
              <a:t>2024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749300"/>
            <a:ext cx="5435600" cy="3762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72" tIns="46386" rIns="92772" bIns="463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66" y="4758898"/>
            <a:ext cx="5509259" cy="4508421"/>
          </a:xfrm>
          <a:prstGeom prst="rect">
            <a:avLst/>
          </a:prstGeom>
        </p:spPr>
        <p:txBody>
          <a:bodyPr vert="horz" lIns="92772" tIns="46386" rIns="92772" bIns="463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9516043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807" y="9516043"/>
            <a:ext cx="2984183" cy="500937"/>
          </a:xfrm>
          <a:prstGeom prst="rect">
            <a:avLst/>
          </a:prstGeom>
        </p:spPr>
        <p:txBody>
          <a:bodyPr vert="horz" lIns="92772" tIns="46386" rIns="92772" bIns="46386" rtlCol="0" anchor="b"/>
          <a:lstStyle>
            <a:lvl1pPr algn="r">
              <a:defRPr sz="1200"/>
            </a:lvl1pPr>
          </a:lstStyle>
          <a:p>
            <a:fld id="{AB06A5E2-75F5-4A28-A181-80057A23C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2908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277" y="3885642"/>
            <a:ext cx="6935451" cy="1753721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  <a:lvl2pPr marL="429814" indent="0" algn="ctr">
              <a:buNone/>
              <a:defRPr/>
            </a:lvl2pPr>
            <a:lvl3pPr marL="859627" indent="0" algn="ctr">
              <a:buNone/>
              <a:defRPr/>
            </a:lvl3pPr>
            <a:lvl4pPr marL="1289441" indent="0" algn="ctr">
              <a:buNone/>
              <a:defRPr/>
            </a:lvl4pPr>
            <a:lvl5pPr marL="1719255" indent="0" algn="ctr">
              <a:buNone/>
              <a:defRPr/>
            </a:lvl5pPr>
            <a:lvl6pPr marL="2149069" indent="0" algn="ctr">
              <a:buNone/>
              <a:defRPr/>
            </a:lvl6pPr>
            <a:lvl7pPr marL="2578882" indent="0" algn="ctr">
              <a:buNone/>
              <a:defRPr/>
            </a:lvl7pPr>
            <a:lvl8pPr marL="3008696" indent="0" algn="ctr">
              <a:buNone/>
              <a:defRPr/>
            </a:lvl8pPr>
            <a:lvl9pPr marL="343851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656B6CD-88B8-4E79-A31C-F5CE045E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B315AC7-3445-4D84-9041-38E4E2DD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FD65926-CBED-427B-A299-27C03E15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593B4FF-5984-467B-A306-8AC97130B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640" y="2130523"/>
            <a:ext cx="8420725" cy="1469371"/>
          </a:xfrm>
        </p:spPr>
        <p:txBody>
          <a:bodyPr/>
          <a:lstStyle>
            <a:lvl1pPr algn="ctr">
              <a:defRPr sz="36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8261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47024" y="838200"/>
            <a:ext cx="4541405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13"/>
          </p:nvPr>
        </p:nvSpPr>
        <p:spPr>
          <a:xfrm>
            <a:off x="4907395" y="838200"/>
            <a:ext cx="4541405" cy="2651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14"/>
          </p:nvPr>
        </p:nvSpPr>
        <p:spPr>
          <a:xfrm>
            <a:off x="4907395" y="3581400"/>
            <a:ext cx="4541405" cy="2651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34393-6E92-42CC-945A-3ADD5AC1F0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75CD5-51A0-4CA9-A5B9-883607BE7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C5D2C3-1389-41A9-BE3C-73976A4084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F702305-B0E8-41F9-80A5-10FAE63AC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492167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half" idx="13"/>
          </p:nvPr>
        </p:nvSpPr>
        <p:spPr>
          <a:xfrm>
            <a:off x="247027" y="838200"/>
            <a:ext cx="9201773" cy="2651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half" idx="14"/>
          </p:nvPr>
        </p:nvSpPr>
        <p:spPr>
          <a:xfrm>
            <a:off x="247027" y="3581400"/>
            <a:ext cx="9201773" cy="2651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34393-6E92-42CC-945A-3ADD5AC1F0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75CD5-51A0-4CA9-A5B9-883607BE7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C5D2C3-1389-41A9-BE3C-73976A4084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BFCE3F-DD72-4CEB-842A-C568E4C4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11582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959A981-F648-4A67-8B8A-1BE06102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1F96A6-D16C-4B37-A374-1DEFF48AC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6AA7D9-76E2-4337-8280-79A4BC1F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5459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291" y="4406713"/>
            <a:ext cx="8419161" cy="1362916"/>
          </a:xfrm>
        </p:spPr>
        <p:txBody>
          <a:bodyPr anchor="t"/>
          <a:lstStyle>
            <a:lvl1pPr algn="l">
              <a:defRPr sz="3200" b="0" cap="sm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5800" y="914401"/>
            <a:ext cx="4706650" cy="2882713"/>
          </a:xfrm>
        </p:spPr>
        <p:txBody>
          <a:bodyPr anchor="b"/>
          <a:lstStyle>
            <a:lvl1pPr marL="0" indent="0" algn="r">
              <a:buNone/>
              <a:defRPr sz="1900">
                <a:solidFill>
                  <a:schemeClr val="bg1">
                    <a:lumMod val="65000"/>
                  </a:schemeClr>
                </a:solidFill>
              </a:defRPr>
            </a:lvl1pPr>
            <a:lvl2pPr marL="429814" indent="0">
              <a:buNone/>
              <a:defRPr sz="1700"/>
            </a:lvl2pPr>
            <a:lvl3pPr marL="859627" indent="0">
              <a:buNone/>
              <a:defRPr sz="1500"/>
            </a:lvl3pPr>
            <a:lvl4pPr marL="1289441" indent="0">
              <a:buNone/>
              <a:defRPr sz="1300"/>
            </a:lvl4pPr>
            <a:lvl5pPr marL="1719255" indent="0">
              <a:buNone/>
              <a:defRPr sz="1300"/>
            </a:lvl5pPr>
            <a:lvl6pPr marL="2149069" indent="0">
              <a:buNone/>
              <a:defRPr sz="1300"/>
            </a:lvl6pPr>
            <a:lvl7pPr marL="2578882" indent="0">
              <a:buNone/>
              <a:defRPr sz="1300"/>
            </a:lvl7pPr>
            <a:lvl8pPr marL="3008696" indent="0">
              <a:buNone/>
              <a:defRPr sz="1300"/>
            </a:lvl8pPr>
            <a:lvl9pPr marL="3438510" indent="0">
              <a:buNone/>
              <a:defRPr sz="13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AFBC31-4990-47E9-8EF0-FE6B1394E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1B6A8D-DA95-4B56-8FBF-E45F7D4A6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48B31B-8CB6-4112-8814-C5633DD79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74068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4C9715-6645-4836-BB34-81F5A94A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2EC3B-95F5-4B94-BDC7-CB3FEDE3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877D92-F8E3-478F-9BF1-3A1C48F86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912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half" idx="14"/>
          </p:nvPr>
        </p:nvSpPr>
        <p:spPr>
          <a:xfrm>
            <a:off x="259195" y="2667000"/>
            <a:ext cx="4008005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34393-6E92-42CC-945A-3ADD5AC1F0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75CD5-51A0-4CA9-A5B9-883607BE7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C5D2C3-1389-41A9-BE3C-73976A4084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97F02B1-0387-448E-AEA5-E5D532E9AFE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343400" y="838200"/>
            <a:ext cx="51054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A58E00-CCA8-428E-BF64-F17BAD59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56279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half" idx="14"/>
          </p:nvPr>
        </p:nvSpPr>
        <p:spPr>
          <a:xfrm>
            <a:off x="247027" y="4343400"/>
            <a:ext cx="9201773" cy="1905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34393-6E92-42CC-945A-3ADD5AC1F0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75CD5-51A0-4CA9-A5B9-883607BE7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C5D2C3-1389-41A9-BE3C-73976A4084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679BC5D-A914-41F4-B2D2-E690CEEDE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76347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sz="half" idx="14"/>
          </p:nvPr>
        </p:nvSpPr>
        <p:spPr>
          <a:xfrm>
            <a:off x="247027" y="914400"/>
            <a:ext cx="9201773" cy="2895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34393-6E92-42CC-945A-3ADD5AC1F0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F75CD5-51A0-4CA9-A5B9-883607BE7F9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CC5D2C3-1389-41A9-BE3C-73976A40849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BE4F25-A141-4747-993C-EE743418A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867126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22D4F-284A-4AA0-B063-6D66027F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2A53B-9F0E-46D1-80E9-27CB3F77B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8858A-A7B8-4827-AFC6-439705CB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04122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44958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876800" y="838200"/>
            <a:ext cx="4495800" cy="5410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1B10D0-A5FE-4335-9E4B-5BF4E489AB5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8D2AF09-5927-4B9F-8380-95C39A6011C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23D427-E59B-4522-9750-EBFA11F4D6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7B5FF01-FFFA-41D3-9D4D-9D11847F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24526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0" y="4"/>
            <a:ext cx="9907588" cy="79375"/>
            <a:chOff x="-1" y="-2"/>
            <a:chExt cx="5761" cy="97"/>
          </a:xfrm>
        </p:grpSpPr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 rot="5400000">
              <a:off x="1232" y="-1233"/>
              <a:ext cx="93" cy="2560"/>
            </a:xfrm>
            <a:prstGeom prst="rect">
              <a:avLst/>
            </a:prstGeom>
            <a:solidFill>
              <a:srgbClr val="CBF088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 rot="5400000">
              <a:off x="2274" y="-1233"/>
              <a:ext cx="93" cy="2560"/>
            </a:xfrm>
            <a:prstGeom prst="rect">
              <a:avLst/>
            </a:prstGeom>
            <a:solidFill>
              <a:srgbClr val="F8F8B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 rot="5400000">
              <a:off x="3234" y="-1233"/>
              <a:ext cx="93" cy="2560"/>
            </a:xfrm>
            <a:prstGeom prst="rect">
              <a:avLst/>
            </a:prstGeom>
            <a:solidFill>
              <a:srgbClr val="E0F6B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 rot="5400000">
              <a:off x="4242" y="-1234"/>
              <a:ext cx="95" cy="2560"/>
            </a:xfrm>
            <a:prstGeom prst="rect">
              <a:avLst/>
            </a:prstGeom>
            <a:solidFill>
              <a:srgbClr val="FAFACA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 rot="5400000">
              <a:off x="4826" y="-842"/>
              <a:ext cx="91" cy="1776"/>
            </a:xfrm>
            <a:prstGeom prst="rect">
              <a:avLst/>
            </a:prstGeom>
            <a:gradFill rotWithShape="0">
              <a:gsLst>
                <a:gs pos="0">
                  <a:srgbClr val="F4FCE7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6153" name="Line 9"/>
          <p:cNvSpPr>
            <a:spLocks noChangeShapeType="1"/>
          </p:cNvSpPr>
          <p:nvPr/>
        </p:nvSpPr>
        <p:spPr bwMode="auto">
          <a:xfrm>
            <a:off x="0" y="6248400"/>
            <a:ext cx="2311400" cy="0"/>
          </a:xfrm>
          <a:prstGeom prst="line">
            <a:avLst/>
          </a:prstGeom>
          <a:noFill/>
          <a:ln w="38100">
            <a:solidFill>
              <a:srgbClr val="9CCE31"/>
            </a:solidFill>
            <a:round/>
            <a:headEnd/>
            <a:tailEnd/>
          </a:ln>
          <a:effectLst/>
        </p:spPr>
        <p:txBody>
          <a:bodyPr lIns="85963" tIns="42981" rIns="85963" bIns="4298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47650" y="152400"/>
            <a:ext cx="94107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5332" y="838200"/>
            <a:ext cx="9211644" cy="539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79" tIns="47890" rIns="95779" bIns="47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2311400" y="6248400"/>
            <a:ext cx="7594600" cy="0"/>
          </a:xfrm>
          <a:prstGeom prst="line">
            <a:avLst/>
          </a:prstGeom>
          <a:noFill/>
          <a:ln w="38100">
            <a:solidFill>
              <a:srgbClr val="F7C600"/>
            </a:solidFill>
            <a:round/>
            <a:headEnd/>
            <a:tailEnd/>
          </a:ln>
          <a:effectLst/>
        </p:spPr>
        <p:txBody>
          <a:bodyPr lIns="85963" tIns="42981" rIns="85963" bIns="4298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5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 rot="-5400000">
            <a:off x="-2392146" y="3550653"/>
            <a:ext cx="5035129" cy="21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5779" tIns="47890" rIns="95779" bIns="47890">
            <a:spAutoFit/>
          </a:bodyPr>
          <a:lstStyle/>
          <a:p>
            <a:pPr algn="ctr" defTabSz="958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Copyright © 2005-2024   Inventys  Research Company, All Rights Reserved. </a:t>
            </a:r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"/>
          </p:nvPr>
        </p:nvSpPr>
        <p:spPr>
          <a:xfrm>
            <a:off x="28194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53000" y="6356350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19" name="Shape 10"/>
          <p:cNvSpPr/>
          <p:nvPr userDrawn="1"/>
        </p:nvSpPr>
        <p:spPr>
          <a:xfrm rot="16200000">
            <a:off x="7144748" y="3536815"/>
            <a:ext cx="4870449" cy="235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7890" tIns="47890" rIns="47890" bIns="47890">
            <a:spAutoFit/>
          </a:bodyPr>
          <a:lstStyle>
            <a:lvl1pPr algn="ctr" defTabSz="958126">
              <a:defRPr sz="1100">
                <a:solidFill>
                  <a:srgbClr val="33669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marR="0" indent="0" algn="ctr" defTabSz="958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dirty="0"/>
              <a:t>Inventys – </a:t>
            </a:r>
            <a:r>
              <a:rPr lang="en-US" sz="900" b="0" dirty="0">
                <a:solidFill>
                  <a:schemeClr val="bg1">
                    <a:lumMod val="65000"/>
                  </a:schemeClr>
                </a:solidFill>
              </a:rPr>
              <a:t>Reliable Responsible Manufacturing Partner for Innovators</a:t>
            </a:r>
            <a:endParaRPr lang="de-DE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2" y="6324600"/>
            <a:ext cx="96818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0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9" r:id="rId5"/>
    <p:sldLayoutId id="2147483671" r:id="rId6"/>
    <p:sldLayoutId id="2147483672" r:id="rId7"/>
    <p:sldLayoutId id="2147483667" r:id="rId8"/>
    <p:sldLayoutId id="2147483664" r:id="rId9"/>
    <p:sldLayoutId id="2147483668" r:id="rId10"/>
    <p:sldLayoutId id="2147483670" r:id="rId11"/>
  </p:sldLayoutIdLst>
  <p:transition/>
  <p:hf hdr="0"/>
  <p:txStyles>
    <p:titleStyle>
      <a:lvl1pPr algn="l" defTabSz="957263" rtl="0" eaLnBrk="1" fontAlgn="base" hangingPunct="1">
        <a:spcBef>
          <a:spcPct val="0"/>
        </a:spcBef>
        <a:spcAft>
          <a:spcPct val="0"/>
        </a:spcAft>
        <a:defRPr sz="3200">
          <a:solidFill>
            <a:srgbClr val="336699"/>
          </a:solidFill>
          <a:latin typeface="Microsoft Sans Serif" panose="020B0604020202020204" pitchFamily="34" charset="0"/>
          <a:ea typeface="Verdana" panose="020B0604030504040204" pitchFamily="34" charset="0"/>
          <a:cs typeface="Microsoft Sans Serif" panose="020B0604020202020204" pitchFamily="34" charset="0"/>
        </a:defRPr>
      </a:lvl1pPr>
      <a:lvl2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2pPr>
      <a:lvl3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3pPr>
      <a:lvl4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4pPr>
      <a:lvl5pPr algn="l" defTabSz="957263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5pPr>
      <a:lvl6pPr marL="429814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6pPr>
      <a:lvl7pPr marL="859627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7pPr>
      <a:lvl8pPr marL="1289441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8pPr>
      <a:lvl9pPr marL="1719255" algn="l" defTabSz="958126" rtl="0" eaLnBrk="1" fontAlgn="base" hangingPunct="1">
        <a:spcBef>
          <a:spcPct val="0"/>
        </a:spcBef>
        <a:spcAft>
          <a:spcPct val="0"/>
        </a:spcAft>
        <a:defRPr sz="3800">
          <a:solidFill>
            <a:srgbClr val="336699"/>
          </a:solidFill>
          <a:latin typeface="Neuropolitical" pitchFamily="34" charset="0"/>
        </a:defRPr>
      </a:lvl9pPr>
    </p:titleStyle>
    <p:bodyStyle>
      <a:lvl1pPr marL="358775" indent="-35877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5"/>
        </a:buBlip>
        <a:defRPr sz="24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776288" indent="-298450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6"/>
        </a:buBlip>
        <a:defRPr sz="20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95388" indent="-23812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7"/>
        </a:buBlip>
        <a:defRPr sz="18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74813" indent="-23812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8"/>
        </a:buBlip>
        <a:defRPr sz="16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154238" indent="-238125" algn="l" defTabSz="957263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9"/>
        </a:buBlip>
        <a:defRPr sz="1400">
          <a:solidFill>
            <a:srgbClr val="969696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84852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9"/>
        </a:buBlip>
        <a:defRPr>
          <a:solidFill>
            <a:srgbClr val="969696"/>
          </a:solidFill>
          <a:latin typeface="+mn-lt"/>
        </a:defRPr>
      </a:lvl6pPr>
      <a:lvl7pPr marL="3014666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9"/>
        </a:buBlip>
        <a:defRPr>
          <a:solidFill>
            <a:srgbClr val="969696"/>
          </a:solidFill>
          <a:latin typeface="+mn-lt"/>
        </a:defRPr>
      </a:lvl7pPr>
      <a:lvl8pPr marL="3444479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9"/>
        </a:buBlip>
        <a:defRPr>
          <a:solidFill>
            <a:srgbClr val="969696"/>
          </a:solidFill>
          <a:latin typeface="+mn-lt"/>
        </a:defRPr>
      </a:lvl8pPr>
      <a:lvl9pPr marL="3874293" indent="-238785" algn="l" defTabSz="958126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9"/>
        </a:buBlip>
        <a:defRPr>
          <a:solidFill>
            <a:srgbClr val="969696"/>
          </a:solidFill>
          <a:latin typeface="+mn-lt"/>
        </a:defRPr>
      </a:lvl9pPr>
    </p:bodyStyle>
    <p:otherStyle>
      <a:defPPr>
        <a:defRPr lang="en-US"/>
      </a:defPPr>
      <a:lvl1pPr marL="0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9814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9627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9441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9255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9069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8882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08696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38510" algn="l" defTabSz="85962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CBC3B75-0DC1-47C0-8CFD-B3618A0A2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5277" y="4113679"/>
            <a:ext cx="6935451" cy="1753721"/>
          </a:xfrm>
        </p:spPr>
        <p:txBody>
          <a:bodyPr/>
          <a:lstStyle/>
          <a:p>
            <a:r>
              <a:rPr lang="en-US" dirty="0"/>
              <a:t>Q4 2024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5ABC25-95B3-4AA8-A7B7-2D0B78C41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ABD66-80F6-4888-A4A0-74FBCBB85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9BFAD-50B0-45C0-B741-CDDA4402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77F6E4C-ED7A-4F70-97A7-D4483C914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640" y="1371601"/>
            <a:ext cx="8420725" cy="2228294"/>
          </a:xfrm>
        </p:spPr>
        <p:txBody>
          <a:bodyPr>
            <a:normAutofit fontScale="90000"/>
          </a:bodyPr>
          <a:lstStyle/>
          <a:p>
            <a:r>
              <a:rPr lang="en-US" dirty="0"/>
              <a:t>Flow Chemistry @ Inventys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Commercialized Applications &amp; Under Development / Scaleup</a:t>
            </a:r>
          </a:p>
        </p:txBody>
      </p:sp>
    </p:spTree>
    <p:extLst>
      <p:ext uri="{BB962C8B-B14F-4D97-AF65-F5344CB8AC3E}">
        <p14:creationId xmlns:p14="http://schemas.microsoft.com/office/powerpoint/2010/main" val="333857107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8B931-BE97-6A9A-80AF-0505681B9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4C6AB93-8710-0F54-9E0A-F730C327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Mattox Rearrangement + Acetal Formation – 240MT/yr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88182E-0B6B-D83E-21A0-8EDDAE950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2284232"/>
            <a:ext cx="9211644" cy="1525768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Lower selectivity observed towards product in Batch mode of operation</a:t>
            </a:r>
          </a:p>
          <a:p>
            <a:pPr lvl="1"/>
            <a:r>
              <a:rPr lang="en-US" dirty="0"/>
              <a:t>System is highly sensitive towards </a:t>
            </a:r>
            <a:r>
              <a:rPr lang="en-US" dirty="0" err="1"/>
              <a:t>MeOH:Water</a:t>
            </a:r>
            <a:r>
              <a:rPr lang="en-US" dirty="0"/>
              <a:t> ratio during reaction</a:t>
            </a:r>
          </a:p>
          <a:p>
            <a:pPr lvl="2"/>
            <a:r>
              <a:rPr lang="en-US" dirty="0"/>
              <a:t>This can be problematic as water is generated as a byproduct during the reaction (which is under pressure)</a:t>
            </a:r>
          </a:p>
          <a:p>
            <a:pPr lvl="1"/>
            <a:r>
              <a:rPr lang="en-US" dirty="0"/>
              <a:t>Product is prone to impurity formation (either by hydrolysis or over-reaction with Methanol) to form several impurities</a:t>
            </a:r>
          </a:p>
          <a:p>
            <a:pPr lvl="2"/>
            <a:r>
              <a:rPr lang="en-US" dirty="0"/>
              <a:t>Removal of these impurities is possible – but requires additional operations; which reduces the overall throughput and yield of the process</a:t>
            </a:r>
          </a:p>
          <a:p>
            <a:r>
              <a:rPr lang="en-IN" dirty="0">
                <a:solidFill>
                  <a:srgbClr val="80C535"/>
                </a:solidFill>
              </a:rPr>
              <a:t>Implemented PFR (Fixed Bed Reactor with acidic immobilized catalyst)</a:t>
            </a:r>
          </a:p>
          <a:p>
            <a:pPr lvl="1"/>
            <a:r>
              <a:rPr lang="en-IN" dirty="0"/>
              <a:t>Enabled finer control of </a:t>
            </a:r>
            <a:r>
              <a:rPr lang="en-IN" dirty="0" err="1"/>
              <a:t>MeOH:Water</a:t>
            </a:r>
            <a:r>
              <a:rPr lang="en-IN" dirty="0"/>
              <a:t> concentration along reaction coordinate</a:t>
            </a:r>
            <a:endParaRPr lang="en-US" dirty="0"/>
          </a:p>
          <a:p>
            <a:pPr lvl="1"/>
            <a:r>
              <a:rPr lang="en-US" dirty="0"/>
              <a:t>Increased selectivity towards product (and hence, yield) and removed the need for downstream purifications</a:t>
            </a:r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34D29-6807-CBA0-E77F-8A3BC928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09222-F109-2909-4B3F-6815AC9D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8D400-0DC7-66C4-896C-9C1CAB33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241332-A205-6204-4544-CCBB6BC8F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452110"/>
              </p:ext>
            </p:extLst>
          </p:nvPr>
        </p:nvGraphicFramePr>
        <p:xfrm>
          <a:off x="967654" y="3913546"/>
          <a:ext cx="7746999" cy="1857375"/>
        </p:xfrm>
        <a:graphic>
          <a:graphicData uri="http://schemas.openxmlformats.org/drawingml/2006/table">
            <a:tbl>
              <a:tblPr/>
              <a:tblGrid>
                <a:gridCol w="1589372">
                  <a:extLst>
                    <a:ext uri="{9D8B030D-6E8A-4147-A177-3AD203B41FA5}">
                      <a16:colId xmlns:a16="http://schemas.microsoft.com/office/drawing/2014/main" val="2777340716"/>
                    </a:ext>
                  </a:extLst>
                </a:gridCol>
                <a:gridCol w="3121641">
                  <a:extLst>
                    <a:ext uri="{9D8B030D-6E8A-4147-A177-3AD203B41FA5}">
                      <a16:colId xmlns:a16="http://schemas.microsoft.com/office/drawing/2014/main" val="758472672"/>
                    </a:ext>
                  </a:extLst>
                </a:gridCol>
                <a:gridCol w="3035986">
                  <a:extLst>
                    <a:ext uri="{9D8B030D-6E8A-4147-A177-3AD203B41FA5}">
                      <a16:colId xmlns:a16="http://schemas.microsoft.com/office/drawing/2014/main" val="227535633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Batch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Continuous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812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 Nickel Cladded Autoclaves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dirty="0"/>
                        <a:t>Fixed Bed Catalytic Reactor (SS316L)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&amp; Batch Distillation (SS316L)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02921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Reactor Volumes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3000-5000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250 Lit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3988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Reaction Throughput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Increased by factor of 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45415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Yield (isolated)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&lt;60%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&gt; 80%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37736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4B99100-7583-C2CC-9DD3-B41252924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25306"/>
            <a:ext cx="5791200" cy="11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300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6C4F12-25D8-45DD-9763-FF288D3F9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Triol </a:t>
            </a:r>
            <a:r>
              <a:rPr lang="en-US" dirty="0">
                <a:sym typeface="Wingdings" panose="05000000000000000000" pitchFamily="2" charset="2"/>
              </a:rPr>
              <a:t> Acetal</a:t>
            </a:r>
            <a:endParaRPr lang="en-US" dirty="0"/>
          </a:p>
          <a:p>
            <a:r>
              <a:rPr lang="en-US" dirty="0"/>
              <a:t>Plant 2C </a:t>
            </a:r>
          </a:p>
          <a:p>
            <a:pPr lvl="1"/>
            <a:r>
              <a:rPr lang="en-US" dirty="0"/>
              <a:t>Fixed Bed reactor </a:t>
            </a:r>
          </a:p>
          <a:p>
            <a:pPr lvl="2"/>
            <a:r>
              <a:rPr lang="en-US" dirty="0"/>
              <a:t>HE-15</a:t>
            </a:r>
          </a:p>
          <a:p>
            <a:pPr lvl="2"/>
            <a:r>
              <a:rPr lang="en-US" dirty="0"/>
              <a:t>SS316L</a:t>
            </a:r>
          </a:p>
          <a:p>
            <a:pPr lvl="2"/>
            <a:r>
              <a:rPr lang="en-US" dirty="0"/>
              <a:t>Catalyst Volume 250 lit</a:t>
            </a:r>
            <a:endParaRPr lang="en-US" baseline="30000" dirty="0"/>
          </a:p>
          <a:p>
            <a:pPr lvl="2"/>
            <a:r>
              <a:rPr lang="en-US" dirty="0"/>
              <a:t>Up to 360°C</a:t>
            </a:r>
          </a:p>
          <a:p>
            <a:pPr lvl="2"/>
            <a:r>
              <a:rPr lang="en-US" dirty="0"/>
              <a:t>Up to 2.0Kg/cm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Batch Distillation </a:t>
            </a:r>
          </a:p>
          <a:p>
            <a:pPr lvl="2"/>
            <a:r>
              <a:rPr lang="en-US" dirty="0"/>
              <a:t>SSR5-1001</a:t>
            </a:r>
          </a:p>
          <a:p>
            <a:pPr lvl="2"/>
            <a:r>
              <a:rPr lang="en-US" dirty="0"/>
              <a:t>SS316L </a:t>
            </a:r>
          </a:p>
          <a:p>
            <a:pPr lvl="2"/>
            <a:r>
              <a:rPr lang="en-US" dirty="0"/>
              <a:t>3 KL</a:t>
            </a:r>
          </a:p>
          <a:p>
            <a:pPr lvl="2"/>
            <a:r>
              <a:rPr lang="en-US" dirty="0"/>
              <a:t>Up to 120 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35D7-1726-4E0E-839A-97298AA23F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3 months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6FE3B-13B7-46C3-84C5-5FBBB50F0E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128A-7E8B-408D-9284-6578400DDD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20F9A-5A58-44A8-A3DE-A950E0096A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432613-65C2-48BD-A116-1305942F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859627"/>
            <a:r>
              <a:rPr lang="en-US" dirty="0"/>
              <a:t>Mattox Rearrangement + Acetal Formation – 240MT/yr</a:t>
            </a:r>
          </a:p>
        </p:txBody>
      </p:sp>
    </p:spTree>
    <p:extLst>
      <p:ext uri="{BB962C8B-B14F-4D97-AF65-F5344CB8AC3E}">
        <p14:creationId xmlns:p14="http://schemas.microsoft.com/office/powerpoint/2010/main" val="361448238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22D1-FB7D-49FB-8618-DFA4C145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Chemistry – At Pilot Scale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5DCFD-3DA2-4561-BE6C-4A8BC726F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4333C-07D1-4A4F-8FF2-AD9D505B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A0733-D6F0-4158-BE8B-7B5611999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D5F6D-2C72-4F7C-9C15-DCAF3A12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74645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22E998-6521-419C-8BA4-9C379CF4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Fluorination by Substitution – 10 MT/yr (Pilot)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55B42-6198-4A34-9E15-C8FBA2287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2284232"/>
            <a:ext cx="9211644" cy="13133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Batch operation resulted in transient formation of product, but subsequent racemization in-situ</a:t>
            </a:r>
          </a:p>
          <a:p>
            <a:pPr lvl="1"/>
            <a:r>
              <a:rPr lang="en-IN" dirty="0"/>
              <a:t>0% Isolated Yield in batch</a:t>
            </a:r>
          </a:p>
          <a:p>
            <a:r>
              <a:rPr lang="en-IN" dirty="0">
                <a:solidFill>
                  <a:srgbClr val="80C535"/>
                </a:solidFill>
              </a:rPr>
              <a:t>Implemented Plug Flow Reactor (1-Phase Reaction</a:t>
            </a:r>
          </a:p>
          <a:p>
            <a:pPr lvl="1"/>
            <a:r>
              <a:rPr lang="en-IN" dirty="0"/>
              <a:t>Prompt removal of product from reaction conditions substantially mitigated racemization </a:t>
            </a:r>
          </a:p>
          <a:p>
            <a:pPr lvl="1"/>
            <a:r>
              <a:rPr lang="en-IN" dirty="0"/>
              <a:t>Isolated yield increased substantially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712A-ADAF-4CAB-ABE6-914A2575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4553B-521F-493F-A75D-D4356A5C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448C-4330-4643-A5C2-23615993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8898A8-0B4C-303A-7F27-FEBD44778145}"/>
              </a:ext>
            </a:extLst>
          </p:cNvPr>
          <p:cNvGraphicFramePr>
            <a:graphicFrameLocks noGrp="1"/>
          </p:cNvGraphicFramePr>
          <p:nvPr/>
        </p:nvGraphicFramePr>
        <p:xfrm>
          <a:off x="625704" y="3743189"/>
          <a:ext cx="7746999" cy="1485900"/>
        </p:xfrm>
        <a:graphic>
          <a:graphicData uri="http://schemas.openxmlformats.org/drawingml/2006/table">
            <a:tbl>
              <a:tblPr/>
              <a:tblGrid>
                <a:gridCol w="1589372">
                  <a:extLst>
                    <a:ext uri="{9D8B030D-6E8A-4147-A177-3AD203B41FA5}">
                      <a16:colId xmlns:a16="http://schemas.microsoft.com/office/drawing/2014/main" val="2777340716"/>
                    </a:ext>
                  </a:extLst>
                </a:gridCol>
                <a:gridCol w="3121641">
                  <a:extLst>
                    <a:ext uri="{9D8B030D-6E8A-4147-A177-3AD203B41FA5}">
                      <a16:colId xmlns:a16="http://schemas.microsoft.com/office/drawing/2014/main" val="758472672"/>
                    </a:ext>
                  </a:extLst>
                </a:gridCol>
                <a:gridCol w="3035986">
                  <a:extLst>
                    <a:ext uri="{9D8B030D-6E8A-4147-A177-3AD203B41FA5}">
                      <a16:colId xmlns:a16="http://schemas.microsoft.com/office/drawing/2014/main" val="227535633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Batch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Continuous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812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Glass Reactor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Plug Flow Reactor (SS316)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02921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Isolated Yield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3988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Enantiomeric Excess</a:t>
                      </a:r>
                    </a:p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(EE)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N/A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94%+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9547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C496E42-8052-E314-A013-E0948FCFD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47161"/>
            <a:ext cx="6400800" cy="11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8900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873922-C901-4A82-976F-6ED25A2D2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Mesylate </a:t>
            </a:r>
            <a:r>
              <a:rPr lang="en-US" dirty="0">
                <a:sym typeface="Wingdings" panose="05000000000000000000" pitchFamily="2" charset="2"/>
              </a:rPr>
              <a:t> Alkyl Fluoride</a:t>
            </a:r>
            <a:endParaRPr lang="en-US" dirty="0"/>
          </a:p>
          <a:p>
            <a:r>
              <a:rPr lang="en-US" dirty="0"/>
              <a:t>Pilot Plant</a:t>
            </a:r>
          </a:p>
          <a:p>
            <a:pPr lvl="1"/>
            <a:r>
              <a:rPr lang="en-US" dirty="0"/>
              <a:t>PFR</a:t>
            </a:r>
          </a:p>
          <a:p>
            <a:pPr lvl="2"/>
            <a:r>
              <a:rPr lang="en-US" dirty="0"/>
              <a:t>PFRP-101</a:t>
            </a:r>
            <a:endParaRPr lang="en-US" dirty="0">
              <a:highlight>
                <a:srgbClr val="FFFF00"/>
              </a:highlight>
            </a:endParaRPr>
          </a:p>
          <a:p>
            <a:pPr lvl="2"/>
            <a:r>
              <a:rPr lang="en-US" dirty="0"/>
              <a:t>Hastelloy</a:t>
            </a:r>
          </a:p>
          <a:p>
            <a:pPr lvl="2"/>
            <a:r>
              <a:rPr lang="en-US" dirty="0"/>
              <a:t>0.25 Lit</a:t>
            </a:r>
            <a:endParaRPr lang="en-US" baseline="30000" dirty="0"/>
          </a:p>
          <a:p>
            <a:pPr lvl="2"/>
            <a:r>
              <a:rPr lang="en-US" dirty="0"/>
              <a:t>-30 to 200°C</a:t>
            </a:r>
          </a:p>
          <a:p>
            <a:pPr lvl="2"/>
            <a:r>
              <a:rPr lang="en-US" dirty="0"/>
              <a:t>Up to 50 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Batch Extraction &amp; Distillation</a:t>
            </a:r>
          </a:p>
          <a:p>
            <a:pPr lvl="2"/>
            <a:r>
              <a:rPr lang="en-US" dirty="0"/>
              <a:t>RP-103</a:t>
            </a:r>
          </a:p>
          <a:p>
            <a:pPr lvl="2"/>
            <a:r>
              <a:rPr lang="en-US" dirty="0"/>
              <a:t>MSGL</a:t>
            </a:r>
          </a:p>
          <a:p>
            <a:pPr lvl="2"/>
            <a:r>
              <a:rPr lang="en-US" dirty="0"/>
              <a:t>1,000 lit 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822D5-A288-4FD6-AE4F-C9245E646AE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2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4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2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3-6 months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expected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0529A-DD6D-4BD4-BF21-F0E29BF9AD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BA29-90E9-4D00-AA55-E69D625185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E3F5-CBD0-439E-B1A0-3E3F4A2204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B640F1-493D-4A6B-BE6E-CE9093B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Fluorination by Substitution – 10 MT/yr (Pilot)</a:t>
            </a:r>
          </a:p>
        </p:txBody>
      </p:sp>
    </p:spTree>
    <p:extLst>
      <p:ext uri="{BB962C8B-B14F-4D97-AF65-F5344CB8AC3E}">
        <p14:creationId xmlns:p14="http://schemas.microsoft.com/office/powerpoint/2010/main" val="42581867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40522-935F-8685-528B-AF17715E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Azidation + Lithiation – 5 MT/yr (Pilot)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307F0-7D21-E91E-4817-B1AC87865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1225130"/>
            <a:ext cx="9211644" cy="5131220"/>
          </a:xfrm>
        </p:spPr>
        <p:txBody>
          <a:bodyPr>
            <a:normAutofit/>
          </a:bodyPr>
          <a:lstStyle/>
          <a:p>
            <a:r>
              <a:rPr lang="en-US" dirty="0"/>
              <a:t>Lithiation (Ortho-Metallation) + Azidation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77838" lvl="1" indent="0">
              <a:buNone/>
            </a:pPr>
            <a:endParaRPr lang="en-US" dirty="0"/>
          </a:p>
          <a:p>
            <a:pPr lvl="1"/>
            <a:r>
              <a:rPr lang="en-US" dirty="0"/>
              <a:t>System Details: Two PFRs in Series, Liquid (1 Phase)</a:t>
            </a:r>
          </a:p>
          <a:p>
            <a:pPr lvl="1"/>
            <a:r>
              <a:rPr lang="en-US" dirty="0"/>
              <a:t>Performance Improvements</a:t>
            </a:r>
          </a:p>
          <a:p>
            <a:pPr lvl="2"/>
            <a:r>
              <a:rPr lang="en-US" dirty="0">
                <a:solidFill>
                  <a:srgbClr val="80C535"/>
                </a:solidFill>
              </a:rPr>
              <a:t>Higher temperature of operation feasible (-40</a:t>
            </a:r>
            <a:r>
              <a:rPr lang="en-US" baseline="30000" dirty="0">
                <a:solidFill>
                  <a:srgbClr val="80C535"/>
                </a:solidFill>
              </a:rPr>
              <a:t>o</a:t>
            </a:r>
            <a:r>
              <a:rPr lang="en-US" dirty="0">
                <a:solidFill>
                  <a:srgbClr val="80C535"/>
                </a:solidFill>
              </a:rPr>
              <a:t>C vs. &lt;-78</a:t>
            </a:r>
            <a:r>
              <a:rPr lang="en-US" baseline="30000" dirty="0">
                <a:solidFill>
                  <a:srgbClr val="80C535"/>
                </a:solidFill>
              </a:rPr>
              <a:t>o</a:t>
            </a:r>
            <a:r>
              <a:rPr lang="en-US" dirty="0">
                <a:solidFill>
                  <a:srgbClr val="80C535"/>
                </a:solidFill>
              </a:rPr>
              <a:t>C in batch) </a:t>
            </a:r>
            <a:r>
              <a:rPr lang="en-US" dirty="0">
                <a:solidFill>
                  <a:srgbClr val="80C535"/>
                </a:solidFill>
                <a:sym typeface="Wingdings" panose="05000000000000000000" pitchFamily="2" charset="2"/>
              </a:rPr>
              <a:t> higher energy efficiency, easier operation</a:t>
            </a:r>
            <a:endParaRPr lang="en-US" dirty="0">
              <a:solidFill>
                <a:srgbClr val="80C535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B0194-A60E-EE23-B54C-3B213BF32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D716B-3F17-0BB2-4CB2-2B92A3B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8EB91-F7F1-9E93-01C3-E0C1DFC64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394A89-1D7B-D547-1D0C-C0A255BFA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10" y="1676400"/>
            <a:ext cx="8678839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023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873922-C901-4A82-976F-6ED25A2D2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Telescopic orthometallation + Azidation</a:t>
            </a:r>
          </a:p>
          <a:p>
            <a:r>
              <a:rPr lang="en-US" dirty="0"/>
              <a:t>Pilot Plant</a:t>
            </a:r>
          </a:p>
          <a:p>
            <a:pPr lvl="1"/>
            <a:r>
              <a:rPr lang="en-US" dirty="0"/>
              <a:t>PFR for Azidation</a:t>
            </a:r>
          </a:p>
          <a:p>
            <a:pPr lvl="2"/>
            <a:r>
              <a:rPr lang="en-US" dirty="0"/>
              <a:t>PFRP-101</a:t>
            </a:r>
          </a:p>
          <a:p>
            <a:pPr lvl="2"/>
            <a:r>
              <a:rPr lang="en-US" dirty="0"/>
              <a:t>Hastelloy</a:t>
            </a:r>
          </a:p>
          <a:p>
            <a:pPr lvl="2"/>
            <a:r>
              <a:rPr lang="en-US" dirty="0"/>
              <a:t>0.25 Lit</a:t>
            </a:r>
            <a:endParaRPr lang="en-US" baseline="30000" dirty="0"/>
          </a:p>
          <a:p>
            <a:pPr lvl="2"/>
            <a:r>
              <a:rPr lang="en-US" dirty="0"/>
              <a:t>-30 to 200°C</a:t>
            </a:r>
          </a:p>
          <a:p>
            <a:pPr lvl="2"/>
            <a:r>
              <a:rPr lang="en-US" dirty="0"/>
              <a:t>Up to 50 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Pinched Tube Reactor for Lithiation</a:t>
            </a:r>
          </a:p>
          <a:p>
            <a:pPr lvl="2"/>
            <a:r>
              <a:rPr lang="en-US" dirty="0"/>
              <a:t>RD/EQ/TRF/001</a:t>
            </a:r>
          </a:p>
          <a:p>
            <a:pPr lvl="2"/>
            <a:r>
              <a:rPr lang="en-US" dirty="0"/>
              <a:t>Hastelloy</a:t>
            </a:r>
          </a:p>
          <a:p>
            <a:pPr lvl="2"/>
            <a:r>
              <a:rPr lang="en-US" dirty="0"/>
              <a:t>0.1 Lit</a:t>
            </a:r>
            <a:endParaRPr lang="en-US" baseline="30000" dirty="0"/>
          </a:p>
          <a:p>
            <a:pPr lvl="2"/>
            <a:r>
              <a:rPr lang="en-US" dirty="0"/>
              <a:t>-30 to 200°C</a:t>
            </a:r>
          </a:p>
          <a:p>
            <a:pPr lvl="2"/>
            <a:r>
              <a:rPr lang="en-US" dirty="0"/>
              <a:t>Up to 50 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Multiple Steps in Batch</a:t>
            </a:r>
          </a:p>
          <a:p>
            <a:pPr lvl="2"/>
            <a:r>
              <a:rPr lang="en-US" dirty="0"/>
              <a:t>500 lit 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822D5-A288-4FD6-AE4F-C9245E646AE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2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4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2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3-6 months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in 2026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0529A-DD6D-4BD4-BF21-F0E29BF9AD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BA29-90E9-4D00-AA55-E69D625185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E3F5-CBD0-439E-B1A0-3E3F4A2204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B640F1-493D-4A6B-BE6E-CE9093B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Azidation + Lithiation – 5 MT/yr (Pilot)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058653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22E998-6521-419C-8BA4-9C379CF4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Nitration – 5 MT/yr (Pilot)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55B42-6198-4A34-9E15-C8FBA2287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2284232"/>
            <a:ext cx="9211644" cy="13133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Batch operation resulted in formation of poly-nitrated impurities (yield, safety)</a:t>
            </a:r>
          </a:p>
          <a:p>
            <a:pPr lvl="1"/>
            <a:r>
              <a:rPr lang="en-IN" dirty="0"/>
              <a:t>Higher volumes of operation also presented safety concerns</a:t>
            </a:r>
          </a:p>
          <a:p>
            <a:r>
              <a:rPr lang="en-IN" dirty="0">
                <a:solidFill>
                  <a:srgbClr val="80C535"/>
                </a:solidFill>
              </a:rPr>
              <a:t>Implemented process in Plate Reactor (2-Phase Reaction; Liquid-Liquid)</a:t>
            </a:r>
          </a:p>
          <a:p>
            <a:pPr lvl="1"/>
            <a:r>
              <a:rPr lang="en-IN" dirty="0"/>
              <a:t>Formation of di/tri-nitro impurities largely mitigated</a:t>
            </a:r>
          </a:p>
          <a:p>
            <a:pPr lvl="1"/>
            <a:r>
              <a:rPr lang="en-IN" dirty="0"/>
              <a:t>Reaction temperature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dirty="0"/>
              <a:t>higher rate of reaction and lower utility load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712A-ADAF-4CAB-ABE6-914A2575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4553B-521F-493F-A75D-D4356A5C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448C-4330-4643-A5C2-23615993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8898A8-0B4C-303A-7F27-FEBD44778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681028"/>
              </p:ext>
            </p:extLst>
          </p:nvPr>
        </p:nvGraphicFramePr>
        <p:xfrm>
          <a:off x="625704" y="3743189"/>
          <a:ext cx="7746999" cy="1857375"/>
        </p:xfrm>
        <a:graphic>
          <a:graphicData uri="http://schemas.openxmlformats.org/drawingml/2006/table">
            <a:tbl>
              <a:tblPr/>
              <a:tblGrid>
                <a:gridCol w="1660296">
                  <a:extLst>
                    <a:ext uri="{9D8B030D-6E8A-4147-A177-3AD203B41FA5}">
                      <a16:colId xmlns:a16="http://schemas.microsoft.com/office/drawing/2014/main" val="2777340716"/>
                    </a:ext>
                  </a:extLst>
                </a:gridCol>
                <a:gridCol w="3050717">
                  <a:extLst>
                    <a:ext uri="{9D8B030D-6E8A-4147-A177-3AD203B41FA5}">
                      <a16:colId xmlns:a16="http://schemas.microsoft.com/office/drawing/2014/main" val="758472672"/>
                    </a:ext>
                  </a:extLst>
                </a:gridCol>
                <a:gridCol w="3035986">
                  <a:extLst>
                    <a:ext uri="{9D8B030D-6E8A-4147-A177-3AD203B41FA5}">
                      <a16:colId xmlns:a16="http://schemas.microsoft.com/office/drawing/2014/main" val="227535633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Batch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Continuous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812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Glass Reactor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Proprietary PFR (Hastelloy C276)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02921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Reactor Volume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10L-20L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0.25 Lit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729843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olynitrated Impurities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&gt;3%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&lt;1%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3988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Reaction temperature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&lt;0</a:t>
                      </a: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</a:t>
                      </a:r>
                      <a:r>
                        <a:rPr lang="en-US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~20</a:t>
                      </a:r>
                      <a:r>
                        <a:rPr lang="en-US" sz="11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</a:t>
                      </a:r>
                      <a:r>
                        <a:rPr lang="en-US" sz="11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</a:t>
                      </a:r>
                      <a:endParaRPr lang="en-IN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29547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3F22BDA-96C5-0578-61DA-07072B6D5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46841"/>
            <a:ext cx="6474930" cy="125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82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873922-C901-4A82-976F-6ED25A2D2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 Plant</a:t>
            </a:r>
          </a:p>
          <a:p>
            <a:pPr lvl="1"/>
            <a:r>
              <a:rPr lang="en-US" dirty="0"/>
              <a:t>PFR</a:t>
            </a:r>
          </a:p>
          <a:p>
            <a:pPr lvl="2"/>
            <a:r>
              <a:rPr lang="en-US" dirty="0"/>
              <a:t>PFRP-101</a:t>
            </a:r>
          </a:p>
          <a:p>
            <a:pPr lvl="2"/>
            <a:r>
              <a:rPr lang="en-US" dirty="0"/>
              <a:t>Hastelloy</a:t>
            </a:r>
          </a:p>
          <a:p>
            <a:pPr lvl="2"/>
            <a:r>
              <a:rPr lang="en-US" dirty="0"/>
              <a:t>0.25 Lit</a:t>
            </a:r>
            <a:endParaRPr lang="en-US" baseline="30000" dirty="0"/>
          </a:p>
          <a:p>
            <a:pPr lvl="2"/>
            <a:r>
              <a:rPr lang="en-US" dirty="0"/>
              <a:t>-30 to 200°C</a:t>
            </a:r>
          </a:p>
          <a:p>
            <a:pPr lvl="2"/>
            <a:r>
              <a:rPr lang="en-US" dirty="0"/>
              <a:t>Up to 50 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Workup &amp; Filtration</a:t>
            </a:r>
          </a:p>
          <a:p>
            <a:pPr lvl="2"/>
            <a:r>
              <a:rPr lang="en-US" dirty="0"/>
              <a:t>RK-101, RP-102</a:t>
            </a:r>
          </a:p>
          <a:p>
            <a:pPr lvl="2"/>
            <a:r>
              <a:rPr lang="en-US" dirty="0"/>
              <a:t>MSGL</a:t>
            </a:r>
          </a:p>
          <a:p>
            <a:pPr lvl="2"/>
            <a:r>
              <a:rPr lang="en-US" dirty="0"/>
              <a:t>650 lit to 1,000 lit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822D5-A288-4FD6-AE4F-C9245E646AE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6-9 months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expected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0529A-DD6D-4BD4-BF21-F0E29BF9AD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BA29-90E9-4D00-AA55-E69D625185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E3F5-CBD0-439E-B1A0-3E3F4A2204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B640F1-493D-4A6B-BE6E-CE9093B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Nitration – 5 MT/yr (Pilot)</a:t>
            </a:r>
          </a:p>
        </p:txBody>
      </p:sp>
    </p:spTree>
    <p:extLst>
      <p:ext uri="{BB962C8B-B14F-4D97-AF65-F5344CB8AC3E}">
        <p14:creationId xmlns:p14="http://schemas.microsoft.com/office/powerpoint/2010/main" val="342834182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22E998-6521-419C-8BA4-9C379CF4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Pyrimidine Synthesis</a:t>
            </a:r>
            <a:br>
              <a:rPr lang="en-US" dirty="0"/>
            </a:br>
            <a:r>
              <a:rPr lang="en-US" dirty="0"/>
              <a:t>Telescopic Cyclization + Nitrosation </a:t>
            </a:r>
            <a:r>
              <a:rPr lang="en-IN" dirty="0"/>
              <a:t>– 10 MT/yr (Pilot)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55B42-6198-4A34-9E15-C8FBA2287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2284232"/>
            <a:ext cx="9211644" cy="129716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Cyclization &amp; Nitrosation processes exhibited undesirably low throughput</a:t>
            </a:r>
          </a:p>
          <a:p>
            <a:pPr lvl="1"/>
            <a:r>
              <a:rPr lang="en-IN" dirty="0"/>
              <a:t>Several intermediary operations (cooling, heating, addition, concentration, isolation) resulted in long process cycle times </a:t>
            </a:r>
            <a:endParaRPr lang="en-IN" dirty="0">
              <a:solidFill>
                <a:srgbClr val="80C535"/>
              </a:solidFill>
            </a:endParaRPr>
          </a:p>
          <a:p>
            <a:r>
              <a:rPr lang="en-IN" dirty="0">
                <a:solidFill>
                  <a:srgbClr val="80C535"/>
                </a:solidFill>
              </a:rPr>
              <a:t>Implemented cascade of CSTRs for both reactions and work-up</a:t>
            </a:r>
          </a:p>
          <a:p>
            <a:pPr lvl="1"/>
            <a:r>
              <a:rPr lang="en-IN" dirty="0"/>
              <a:t>Process / reaction setup adapted to eliminate as many of these operations as possible (telescopic)</a:t>
            </a:r>
          </a:p>
          <a:p>
            <a:pPr lvl="1"/>
            <a:r>
              <a:rPr lang="en-IN" dirty="0"/>
              <a:t>No changes in reaction conditions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712A-ADAF-4CAB-ABE6-914A2575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4553B-521F-493F-A75D-D4356A5C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448C-4330-4643-A5C2-23615993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8898A8-0B4C-303A-7F27-FEBD44778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293096"/>
              </p:ext>
            </p:extLst>
          </p:nvPr>
        </p:nvGraphicFramePr>
        <p:xfrm>
          <a:off x="685800" y="3581400"/>
          <a:ext cx="7746999" cy="1485900"/>
        </p:xfrm>
        <a:graphic>
          <a:graphicData uri="http://schemas.openxmlformats.org/drawingml/2006/table">
            <a:tbl>
              <a:tblPr/>
              <a:tblGrid>
                <a:gridCol w="1589372">
                  <a:extLst>
                    <a:ext uri="{9D8B030D-6E8A-4147-A177-3AD203B41FA5}">
                      <a16:colId xmlns:a16="http://schemas.microsoft.com/office/drawing/2014/main" val="2777340716"/>
                    </a:ext>
                  </a:extLst>
                </a:gridCol>
                <a:gridCol w="3121641">
                  <a:extLst>
                    <a:ext uri="{9D8B030D-6E8A-4147-A177-3AD203B41FA5}">
                      <a16:colId xmlns:a16="http://schemas.microsoft.com/office/drawing/2014/main" val="758472672"/>
                    </a:ext>
                  </a:extLst>
                </a:gridCol>
                <a:gridCol w="3035986">
                  <a:extLst>
                    <a:ext uri="{9D8B030D-6E8A-4147-A177-3AD203B41FA5}">
                      <a16:colId xmlns:a16="http://schemas.microsoft.com/office/drawing/2014/main" val="227535633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Batch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Continuous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812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 Individual Reactors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 CSTR Cascade (Glass)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02921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Reactor Volumes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6,000 Lit to 10,000 Lit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250 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3988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Reaction Throughput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Increased by factor of 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45415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9EB01E3-AB3E-FC8C-7941-6EB347862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2755"/>
            <a:ext cx="7800396" cy="1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2884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46A8A-220B-4BA8-82C9-03B3425C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Chemistry at Inventys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11A5-646B-4964-A8BA-74B02CA3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9C1EC-14C1-4569-9A6E-4212C106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F3FA8-C400-4EEE-8350-4EBC431F2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E05C5CA-98D6-41EC-8854-3C739E7B1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708808"/>
              </p:ext>
            </p:extLst>
          </p:nvPr>
        </p:nvGraphicFramePr>
        <p:xfrm>
          <a:off x="346869" y="838200"/>
          <a:ext cx="9025731" cy="4911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8577">
                  <a:extLst>
                    <a:ext uri="{9D8B030D-6E8A-4147-A177-3AD203B41FA5}">
                      <a16:colId xmlns:a16="http://schemas.microsoft.com/office/drawing/2014/main" val="3093432630"/>
                    </a:ext>
                  </a:extLst>
                </a:gridCol>
                <a:gridCol w="3008577">
                  <a:extLst>
                    <a:ext uri="{9D8B030D-6E8A-4147-A177-3AD203B41FA5}">
                      <a16:colId xmlns:a16="http://schemas.microsoft.com/office/drawing/2014/main" val="1926985269"/>
                    </a:ext>
                  </a:extLst>
                </a:gridCol>
                <a:gridCol w="3008577">
                  <a:extLst>
                    <a:ext uri="{9D8B030D-6E8A-4147-A177-3AD203B41FA5}">
                      <a16:colId xmlns:a16="http://schemas.microsoft.com/office/drawing/2014/main" val="2045254232"/>
                    </a:ext>
                  </a:extLst>
                </a:gridCol>
              </a:tblGrid>
              <a:tr h="644453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Commercialized </a:t>
                      </a:r>
                      <a:endParaRPr lang="en-IN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IN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(MT-Scale)</a:t>
                      </a:r>
                      <a:endParaRPr lang="en-US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80C53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Pilot Completed</a:t>
                      </a:r>
                    </a:p>
                    <a:p>
                      <a:r>
                        <a:rPr lang="en-US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(Kg-Scale)</a:t>
                      </a:r>
                      <a:endParaRPr lang="en-IN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Under Development </a:t>
                      </a:r>
                    </a:p>
                    <a:p>
                      <a:r>
                        <a:rPr lang="en-US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(g-Scale)</a:t>
                      </a:r>
                      <a:endParaRPr lang="en-IN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709926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Catalytic, Thermal Dehydration </a:t>
                      </a:r>
                    </a:p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(Carboxylic Acid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Wingdings" panose="05000000000000000000" pitchFamily="2" charset="2"/>
                        </a:rPr>
                        <a:t> Nitrile)</a:t>
                      </a:r>
                      <a:endParaRPr lang="en-IN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Halogenation </a:t>
                      </a:r>
                    </a:p>
                    <a:p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(Chlorination)</a:t>
                      </a:r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59627" rtl="0" eaLnBrk="1" latinLnBrk="0" hangingPunct="1"/>
                      <a:r>
                        <a:rPr lang="en-US" sz="1100" i="1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Catalytic Oxidation </a:t>
                      </a:r>
                    </a:p>
                    <a:p>
                      <a:pPr marL="0" algn="l" defTabSz="859627" rtl="0" eaLnBrk="1" latinLnBrk="0" hangingPunct="1"/>
                      <a:r>
                        <a:rPr lang="en-US" sz="1100" i="1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– Hydrogen peroxide </a:t>
                      </a:r>
                      <a:endParaRPr lang="en-IN" sz="1100" i="1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6862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Oxidative Rearrangement</a:t>
                      </a:r>
                    </a:p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(Amide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Wingdings" panose="05000000000000000000" pitchFamily="2" charset="2"/>
                        </a:rPr>
                        <a:t> Amine)</a:t>
                      </a:r>
                      <a:endParaRPr lang="en-IN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Fluorination </a:t>
                      </a:r>
                    </a:p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(Substitution, with KF)</a:t>
                      </a:r>
                      <a:endParaRPr lang="en-IN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Catalytic Hydrogenation</a:t>
                      </a:r>
                    </a:p>
                    <a:p>
                      <a:pPr marL="0" algn="l" defTabSz="859627" rtl="0" eaLnBrk="1" latinLnBrk="0" hangingPunct="1"/>
                      <a:endParaRPr lang="en-IN" sz="1100" i="1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305734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marR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Diazotization &amp; Hydrolysis </a:t>
                      </a:r>
                    </a:p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(Diazonium </a:t>
                      </a: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  <a:sym typeface="Wingdings" panose="05000000000000000000" pitchFamily="2" charset="2"/>
                        </a:rPr>
                        <a:t> Phenol)</a:t>
                      </a:r>
                      <a:endParaRPr lang="en-IN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Lithiation / Ortho Metalation </a:t>
                      </a:r>
                    </a:p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(using BuLi)</a:t>
                      </a:r>
                      <a:endParaRPr lang="en-IN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i="1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Grignard Reaction including Grignard Reagent Preparation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780167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0" algn="l" defTabSz="859627" rtl="0" eaLnBrk="1" latinLnBrk="0" hangingPunct="1"/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Mattox Rearrangement &amp; Acetal Formation</a:t>
                      </a:r>
                      <a:endParaRPr lang="en-IN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Azidation</a:t>
                      </a:r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Photochemical Halogenation</a:t>
                      </a:r>
                      <a:endParaRPr lang="en-IN" sz="1100" i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algn="l" defTabSz="859627" rtl="0" eaLnBrk="1" latinLnBrk="0" hangingPunct="1"/>
                      <a:endParaRPr lang="en-IN" sz="1100" i="1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6457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Nitration</a:t>
                      </a:r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Pyrazoles Synthesis (with various </a:t>
                      </a:r>
                      <a:r>
                        <a:rPr lang="en-US" sz="1100" i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hydrazines</a:t>
                      </a:r>
                      <a:r>
                        <a:rPr lang="en-US" sz="1100" i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IN" sz="1100" i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4003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Pyrimidine Synthesis </a:t>
                      </a:r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Tetrazole Synthesis</a:t>
                      </a:r>
                      <a:endParaRPr lang="en-IN" sz="1100" i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450644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Solvent Recovery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i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Azide</a:t>
                      </a:r>
                      <a:r>
                        <a:rPr lang="en-US" sz="110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Reduction </a:t>
                      </a:r>
                      <a:endParaRPr lang="en-IN" sz="1100" i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100" i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753818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Sulphonyl </a:t>
                      </a:r>
                      <a:r>
                        <a:rPr lang="en-US" sz="11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Azide</a:t>
                      </a: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Transfer</a:t>
                      </a:r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74927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Protection / Deprotection of Ketones &amp; Aldehydes</a:t>
                      </a:r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46486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endParaRPr lang="en-IN" sz="11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596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Acyl Hydrazide Synthesis</a:t>
                      </a:r>
                      <a:endParaRPr lang="en-IN" sz="1100" kern="120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290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19091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E149F-1E9C-D714-40A4-E619B3240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5B18FD-147A-A08C-DF26-EC946F93C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143000"/>
            <a:ext cx="4495800" cy="5105400"/>
          </a:xfrm>
        </p:spPr>
        <p:txBody>
          <a:bodyPr>
            <a:normAutofit/>
          </a:bodyPr>
          <a:lstStyle/>
          <a:p>
            <a:r>
              <a:rPr lang="en-US" dirty="0"/>
              <a:t>Pilot Plant</a:t>
            </a:r>
          </a:p>
          <a:p>
            <a:pPr lvl="1"/>
            <a:r>
              <a:rPr lang="en-US" dirty="0"/>
              <a:t>CSTR x 3</a:t>
            </a:r>
          </a:p>
          <a:p>
            <a:pPr lvl="2"/>
            <a:r>
              <a:rPr lang="en-US" dirty="0"/>
              <a:t>Glass</a:t>
            </a:r>
          </a:p>
          <a:p>
            <a:pPr lvl="2"/>
            <a:r>
              <a:rPr lang="en-US" dirty="0"/>
              <a:t>1.0 Lit</a:t>
            </a:r>
            <a:endParaRPr lang="en-US" baseline="30000" dirty="0"/>
          </a:p>
          <a:p>
            <a:pPr lvl="2"/>
            <a:r>
              <a:rPr lang="en-US" dirty="0"/>
              <a:t>-30 to 200°C</a:t>
            </a:r>
          </a:p>
          <a:p>
            <a:pPr lvl="2"/>
            <a:r>
              <a:rPr lang="en-US" dirty="0"/>
              <a:t>Atmospheric Pressure</a:t>
            </a:r>
            <a:endParaRPr lang="en-US" baseline="30000" dirty="0"/>
          </a:p>
          <a:p>
            <a:pPr lvl="1"/>
            <a:r>
              <a:rPr lang="en-US" dirty="0"/>
              <a:t>Workup &amp; Filtration</a:t>
            </a:r>
          </a:p>
          <a:p>
            <a:pPr lvl="2"/>
            <a:r>
              <a:rPr lang="en-US" dirty="0"/>
              <a:t>-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21CF0-449E-DA20-0EC7-54D21E102BB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76800" y="1143000"/>
            <a:ext cx="4495800" cy="5105400"/>
          </a:xfrm>
        </p:spPr>
        <p:txBody>
          <a:bodyPr/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6-9 months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expected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C469E-B62B-11F5-CB73-D74955E690D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60A31-9B61-3759-72B9-B5C819E925C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D8A69-9694-A8C4-2ADD-E480331187C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98DE0B-D0E8-E3BB-5FB7-2473E05CB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Pyrimidine Synthesis</a:t>
            </a:r>
            <a:br>
              <a:rPr lang="en-US" dirty="0"/>
            </a:br>
            <a:r>
              <a:rPr lang="en-US" dirty="0"/>
              <a:t>Telescopic Cyclization + </a:t>
            </a:r>
            <a:r>
              <a:rPr lang="en-US" dirty="0" err="1"/>
              <a:t>Nitrosation</a:t>
            </a:r>
            <a:r>
              <a:rPr lang="en-US" dirty="0"/>
              <a:t> </a:t>
            </a:r>
            <a:r>
              <a:rPr lang="en-IN" dirty="0"/>
              <a:t>– </a:t>
            </a:r>
            <a:r>
              <a:rPr lang="en-IN" dirty="0">
                <a:highlight>
                  <a:srgbClr val="FFFF00"/>
                </a:highlight>
              </a:rPr>
              <a:t>10 MT/yr </a:t>
            </a:r>
            <a:r>
              <a:rPr lang="en-IN" dirty="0"/>
              <a:t>(Pilot)</a:t>
            </a:r>
          </a:p>
        </p:txBody>
      </p:sp>
    </p:spTree>
    <p:extLst>
      <p:ext uri="{BB962C8B-B14F-4D97-AF65-F5344CB8AC3E}">
        <p14:creationId xmlns:p14="http://schemas.microsoft.com/office/powerpoint/2010/main" val="214149152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39626-C306-D94B-55DE-7E2A47946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F2B077-04DD-0E94-B9BF-68511E67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Halogenation – 25 MT/yr (Pilot)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F9ADC4-E360-9280-CC4B-E16186463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2284232"/>
            <a:ext cx="9211644" cy="236396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Chlorination in batch had poor selectivity towards desired product, and required additional protection/deprotection steps to improve selectivity</a:t>
            </a:r>
          </a:p>
          <a:p>
            <a:pPr lvl="1"/>
            <a:r>
              <a:rPr lang="en-IN" dirty="0"/>
              <a:t>Several intermediary operations (cooling, heating, addition, concentration, isolation) resulted in long process cycle times </a:t>
            </a:r>
            <a:endParaRPr lang="en-IN" dirty="0">
              <a:solidFill>
                <a:srgbClr val="80C535"/>
              </a:solidFill>
            </a:endParaRPr>
          </a:p>
          <a:p>
            <a:endParaRPr lang="en-IN" dirty="0">
              <a:solidFill>
                <a:srgbClr val="80C535"/>
              </a:solidFill>
            </a:endParaRPr>
          </a:p>
          <a:p>
            <a:r>
              <a:rPr lang="en-IN" dirty="0">
                <a:solidFill>
                  <a:srgbClr val="80C535"/>
                </a:solidFill>
              </a:rPr>
              <a:t>Implemented PFR for chlorination process</a:t>
            </a:r>
          </a:p>
          <a:p>
            <a:pPr lvl="1"/>
            <a:r>
              <a:rPr lang="en-IN" dirty="0"/>
              <a:t>Flow approach increased selectivity towards desired product (by reducing time spent by product in reactor + over-reaction)</a:t>
            </a:r>
          </a:p>
          <a:p>
            <a:pPr lvl="2"/>
            <a:r>
              <a:rPr lang="en-IN" dirty="0"/>
              <a:t>Eliminated the need for protection/deprotection steps (increased throughput and time)</a:t>
            </a:r>
          </a:p>
          <a:p>
            <a:pPr lvl="2"/>
            <a:r>
              <a:rPr lang="en-IN" dirty="0"/>
              <a:t>Eliminated the need for high solvent loading (to mitigate impurity formation)</a:t>
            </a:r>
          </a:p>
          <a:p>
            <a:pPr lvl="1"/>
            <a:r>
              <a:rPr lang="en-IN" dirty="0"/>
              <a:t>PFR system enabled easier use of Cl</a:t>
            </a:r>
            <a:r>
              <a:rPr lang="en-IN" baseline="-25000" dirty="0"/>
              <a:t>2</a:t>
            </a:r>
            <a:r>
              <a:rPr lang="en-IN" dirty="0"/>
              <a:t> gas under pressure and higher temperature </a:t>
            </a:r>
            <a:r>
              <a:rPr lang="en-IN" dirty="0">
                <a:sym typeface="Wingdings" panose="05000000000000000000" pitchFamily="2" charset="2"/>
              </a:rPr>
              <a:t> faster reaction, higher throughput</a:t>
            </a:r>
            <a:endParaRPr lang="en-IN" dirty="0"/>
          </a:p>
          <a:p>
            <a:pPr lvl="1"/>
            <a:endParaRPr lang="en-IN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02FA8-7DBD-AC3D-C7BD-6852A8AC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35351-4A18-339B-EB38-C0E1711E7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2DF9E6-7EF7-ACA5-B71E-A6CC20AD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41706-7255-D263-5DA9-3FFF3446B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62114"/>
            <a:ext cx="3976044" cy="11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4278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873922-C901-4A82-976F-6ED25A2D2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Chlorination of aniline derivatives</a:t>
            </a:r>
          </a:p>
          <a:p>
            <a:r>
              <a:rPr lang="en-US" dirty="0"/>
              <a:t>Pilot Plant</a:t>
            </a:r>
          </a:p>
          <a:p>
            <a:pPr lvl="1"/>
            <a:r>
              <a:rPr lang="en-US" dirty="0"/>
              <a:t>PFR</a:t>
            </a:r>
          </a:p>
          <a:p>
            <a:pPr lvl="2"/>
            <a:r>
              <a:rPr lang="en-US" dirty="0"/>
              <a:t>PFRP-101</a:t>
            </a:r>
          </a:p>
          <a:p>
            <a:pPr lvl="2"/>
            <a:r>
              <a:rPr lang="en-US" dirty="0"/>
              <a:t>Hastelloy</a:t>
            </a:r>
          </a:p>
          <a:p>
            <a:pPr lvl="2"/>
            <a:r>
              <a:rPr lang="en-US" dirty="0"/>
              <a:t>0.25 Lit</a:t>
            </a:r>
            <a:endParaRPr lang="en-US" baseline="30000" dirty="0"/>
          </a:p>
          <a:p>
            <a:pPr lvl="2"/>
            <a:r>
              <a:rPr lang="en-US" dirty="0"/>
              <a:t>-30 to 200°C</a:t>
            </a:r>
          </a:p>
          <a:p>
            <a:pPr lvl="2"/>
            <a:r>
              <a:rPr lang="en-US" dirty="0"/>
              <a:t>Up to 50 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Batch Reactions (multiple)</a:t>
            </a:r>
          </a:p>
          <a:p>
            <a:pPr lvl="2"/>
            <a:r>
              <a:rPr lang="en-US" dirty="0"/>
              <a:t>RK-101, RP-102</a:t>
            </a:r>
          </a:p>
          <a:p>
            <a:pPr lvl="2"/>
            <a:r>
              <a:rPr lang="en-US" dirty="0"/>
              <a:t>MSGL</a:t>
            </a:r>
          </a:p>
          <a:p>
            <a:pPr lvl="2"/>
            <a:r>
              <a:rPr lang="en-US" dirty="0"/>
              <a:t>650 lit to 1,000 lit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822D5-A288-4FD6-AE4F-C9245E646AE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6-9 months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expected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0529A-DD6D-4BD4-BF21-F0E29BF9AD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BA29-90E9-4D00-AA55-E69D625185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E3F5-CBD0-439E-B1A0-3E3F4A2204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B640F1-493D-4A6B-BE6E-CE9093B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Halogenation – 25 MT/yr (Pilot)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274650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B31DA-DDB5-A469-A8B8-1FFA09340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2E0FFA-FC21-43E5-008F-61707F662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8B053-25D5-464E-AD8F-2D13148D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90A6D4-C814-3075-82AE-6CE0CD6B6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5" t="12094" r="10864" b="563"/>
          <a:stretch/>
        </p:blipFill>
        <p:spPr>
          <a:xfrm>
            <a:off x="586152" y="137652"/>
            <a:ext cx="8634048" cy="603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615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873922-C901-4A82-976F-6ED25A2D2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Application Recovery of acetonitrile</a:t>
            </a:r>
          </a:p>
          <a:p>
            <a:r>
              <a:rPr lang="en-US" dirty="0"/>
              <a:t>Pilot Plant</a:t>
            </a:r>
          </a:p>
          <a:p>
            <a:pPr lvl="1"/>
            <a:r>
              <a:rPr lang="fr-FR" dirty="0"/>
              <a:t>Continuous Multi Component Fractional Distillation</a:t>
            </a:r>
            <a:endParaRPr lang="en-US" dirty="0"/>
          </a:p>
          <a:p>
            <a:pPr lvl="2"/>
            <a:r>
              <a:rPr lang="en-US" dirty="0"/>
              <a:t>C-101</a:t>
            </a:r>
          </a:p>
          <a:p>
            <a:pPr lvl="2"/>
            <a:r>
              <a:rPr lang="en-US" dirty="0"/>
              <a:t>SS316L</a:t>
            </a:r>
          </a:p>
          <a:p>
            <a:pPr lvl="2"/>
            <a:r>
              <a:rPr lang="en-US" dirty="0"/>
              <a:t>3 met tall packed bed</a:t>
            </a:r>
            <a:endParaRPr lang="en-US" baseline="30000" dirty="0"/>
          </a:p>
          <a:p>
            <a:pPr lvl="2"/>
            <a:r>
              <a:rPr lang="en-US" dirty="0"/>
              <a:t>Up to 110°C</a:t>
            </a:r>
          </a:p>
          <a:p>
            <a:pPr lvl="2"/>
            <a:r>
              <a:rPr lang="en-US" dirty="0"/>
              <a:t>Up to 2 Kg/cm</a:t>
            </a:r>
            <a:r>
              <a:rPr lang="en-US" baseline="30000" dirty="0"/>
              <a:t>2</a:t>
            </a:r>
          </a:p>
          <a:p>
            <a:pPr lvl="1"/>
            <a:r>
              <a:rPr lang="fr-FR" dirty="0"/>
              <a:t>Multiple Continuous Adsorption Columns </a:t>
            </a:r>
          </a:p>
          <a:p>
            <a:pPr lvl="1"/>
            <a:r>
              <a:rPr lang="fr-FR" dirty="0"/>
              <a:t>(Base Removal, Drying, Iodine Removal)</a:t>
            </a:r>
            <a:endParaRPr lang="en-US" dirty="0"/>
          </a:p>
          <a:p>
            <a:pPr lvl="2"/>
            <a:r>
              <a:rPr lang="en-US" dirty="0"/>
              <a:t>AC-101, AC-102, AC-103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pPr lvl="2"/>
            <a:r>
              <a:rPr lang="en-US" dirty="0"/>
              <a:t>SS316L</a:t>
            </a:r>
          </a:p>
          <a:p>
            <a:pPr lvl="2"/>
            <a:r>
              <a:rPr lang="en-US" dirty="0"/>
              <a:t>1 met tall packed bed</a:t>
            </a:r>
            <a:endParaRPr lang="en-US" baseline="30000" dirty="0"/>
          </a:p>
          <a:p>
            <a:pPr lvl="2"/>
            <a:endParaRPr lang="en-US" baseline="30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822D5-A288-4FD6-AE4F-C9245E646AE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4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6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6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Awaited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0529A-DD6D-4BD4-BF21-F0E29BF9AD8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1BA29-90E9-4D00-AA55-E69D625185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CE3F5-CBD0-439E-B1A0-3E3F4A2204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B640F1-493D-4A6B-BE6E-CE9093BB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Solvent Recovery System – 50 MT/yr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0035036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22D1-FB7D-49FB-8618-DFA4C145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Chemistry – At Laboratory Scale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5DCFD-3DA2-4561-BE6C-4A8BC726F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4333C-07D1-4A4F-8FF2-AD9D505B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A0733-D6F0-4158-BE8B-7B5611999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D5F6D-2C72-4F7C-9C15-DCAF3A12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9652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30E91-871E-4388-9766-A8E23899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Future Development Plan</a:t>
            </a:r>
            <a:br>
              <a:rPr lang="en-IN" dirty="0"/>
            </a:br>
            <a:r>
              <a:rPr lang="en-IN" dirty="0"/>
              <a:t>- Telescopic Synthesis of (un)substituted 1,2,3-Triazoles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AD891-20D9-44A7-CB8E-705CBB703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3068960"/>
            <a:ext cx="9211644" cy="3164200"/>
          </a:xfrm>
        </p:spPr>
        <p:txBody>
          <a:bodyPr>
            <a:normAutofit fontScale="62500" lnSpcReduction="20000"/>
          </a:bodyPr>
          <a:lstStyle/>
          <a:p>
            <a:r>
              <a:rPr lang="en-IN" dirty="0"/>
              <a:t>1,2,3-Triazoles are energetic species – commercial-scale batch processing involving handling large quantities is </a:t>
            </a:r>
            <a:r>
              <a:rPr lang="en-IN" u="sng" dirty="0"/>
              <a:t>not preferable</a:t>
            </a:r>
          </a:p>
          <a:p>
            <a:pPr lvl="1"/>
            <a:r>
              <a:rPr lang="en-IN" dirty="0"/>
              <a:t>Also involves handling of (un)substituted </a:t>
            </a:r>
            <a:r>
              <a:rPr lang="en-IN" dirty="0" err="1"/>
              <a:t>hydrazines</a:t>
            </a:r>
            <a:r>
              <a:rPr lang="en-IN" dirty="0"/>
              <a:t> (as raw materials) – which are also energetic in nature</a:t>
            </a:r>
          </a:p>
          <a:p>
            <a:pPr lvl="1"/>
            <a:endParaRPr lang="en-IN" dirty="0"/>
          </a:p>
          <a:p>
            <a:r>
              <a:rPr lang="en-IN" dirty="0"/>
              <a:t>Synthesis typically involves cyclization (or oxidative cyclization) at elevated temperatures (50</a:t>
            </a:r>
            <a:r>
              <a:rPr lang="en-IN" baseline="30000" dirty="0"/>
              <a:t>o</a:t>
            </a:r>
            <a:r>
              <a:rPr lang="en-IN" dirty="0"/>
              <a:t>C)</a:t>
            </a:r>
          </a:p>
          <a:p>
            <a:endParaRPr lang="en-IN" dirty="0"/>
          </a:p>
          <a:p>
            <a:r>
              <a:rPr lang="en-IN" dirty="0"/>
              <a:t>Continuous manufacturing approach is preferrable</a:t>
            </a:r>
          </a:p>
          <a:p>
            <a:pPr lvl="1"/>
            <a:r>
              <a:rPr lang="en-IN" dirty="0"/>
              <a:t>Reaction media for ALL steps can be single phase (easy-to-pump/handle)</a:t>
            </a:r>
          </a:p>
          <a:p>
            <a:pPr lvl="1"/>
            <a:r>
              <a:rPr lang="en-IN" dirty="0"/>
              <a:t>Higher heat transfer area for easier management of reaction heat and reaction temperature</a:t>
            </a:r>
          </a:p>
          <a:p>
            <a:pPr lvl="1"/>
            <a:r>
              <a:rPr lang="en-IN" dirty="0"/>
              <a:t>Smaller reactor volume ensures less quantity of energetic species in reaction zone, at a time</a:t>
            </a:r>
          </a:p>
          <a:p>
            <a:pPr lvl="1"/>
            <a:r>
              <a:rPr lang="en-IN" dirty="0"/>
              <a:t>Enables safe synthesis of substituted triazoles, without the need to use expensive Pd-Catalysis</a:t>
            </a:r>
          </a:p>
          <a:p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140EA-ED48-1DFE-595C-F82B75F7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36F82-3FAC-48CA-8698-FA9906E76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878DF-2B44-2301-F448-73540389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B2B405-13EB-3985-8978-997A33499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16" y="1293079"/>
            <a:ext cx="8856984" cy="12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65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BB15-92CF-4A56-A435-D8ACE327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Future Development Plan</a:t>
            </a:r>
            <a:br>
              <a:rPr lang="en-IN" dirty="0"/>
            </a:br>
            <a:r>
              <a:rPr lang="en-IN" dirty="0"/>
              <a:t>- Telescopic Synthesis of various Pyridazines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EBCE0-C6CD-A132-5D87-CBD71D2AA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3429000"/>
            <a:ext cx="9211644" cy="2804160"/>
          </a:xfrm>
        </p:spPr>
        <p:txBody>
          <a:bodyPr>
            <a:normAutofit fontScale="62500" lnSpcReduction="20000"/>
          </a:bodyPr>
          <a:lstStyle/>
          <a:p>
            <a:r>
              <a:rPr lang="en-IN" dirty="0"/>
              <a:t>Pyridazine synthesis involves the handling of hydrazine hydrate or (un)substituted </a:t>
            </a:r>
            <a:r>
              <a:rPr lang="en-IN" dirty="0" err="1"/>
              <a:t>hydrazines</a:t>
            </a:r>
            <a:endParaRPr lang="en-IN" dirty="0"/>
          </a:p>
          <a:p>
            <a:endParaRPr lang="en-IN" dirty="0"/>
          </a:p>
          <a:p>
            <a:r>
              <a:rPr lang="en-IN" dirty="0"/>
              <a:t>Entire synthesis – from amine precursor to pyridazine derivative) – can be done in FLOW</a:t>
            </a:r>
          </a:p>
          <a:p>
            <a:pPr lvl="1"/>
            <a:r>
              <a:rPr lang="en-IN" dirty="0"/>
              <a:t>Diazotization + reduction can be a fully aqueous system</a:t>
            </a:r>
          </a:p>
          <a:p>
            <a:pPr lvl="1"/>
            <a:r>
              <a:rPr lang="en-IN" dirty="0">
                <a:solidFill>
                  <a:srgbClr val="80C535"/>
                </a:solidFill>
              </a:rPr>
              <a:t>Diazotization + downstream chemistry has already been implemented in FLOW at a commercial-scale by Inventys</a:t>
            </a:r>
          </a:p>
          <a:p>
            <a:endParaRPr lang="en-IN" dirty="0"/>
          </a:p>
          <a:p>
            <a:r>
              <a:rPr lang="en-IN" dirty="0"/>
              <a:t>Continuous manufacturing approach is preferred because</a:t>
            </a:r>
          </a:p>
          <a:p>
            <a:pPr lvl="1"/>
            <a:r>
              <a:rPr lang="en-IN" dirty="0"/>
              <a:t>Reaction media for ALL steps can be single phase (easy-to-pump/handle)</a:t>
            </a:r>
          </a:p>
          <a:p>
            <a:pPr lvl="1"/>
            <a:r>
              <a:rPr lang="en-IN" dirty="0"/>
              <a:t>Higher heat transfer area for easier management of reaction heat and reaction temperature</a:t>
            </a:r>
          </a:p>
          <a:p>
            <a:pPr lvl="1"/>
            <a:r>
              <a:rPr lang="en-IN" dirty="0"/>
              <a:t>Smaller reactor volume ensures less quantity of </a:t>
            </a:r>
            <a:r>
              <a:rPr lang="en-IN" dirty="0" err="1"/>
              <a:t>Hydrazines</a:t>
            </a:r>
            <a:r>
              <a:rPr lang="en-IN" dirty="0"/>
              <a:t> in reaction zone (elevated temperature), at a time</a:t>
            </a:r>
          </a:p>
          <a:p>
            <a:pPr lvl="1"/>
            <a:endParaRPr lang="en-IN" dirty="0"/>
          </a:p>
          <a:p>
            <a:endParaRPr lang="en-I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FEE74-ECE5-B1E3-4D1B-BE773A41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E4C40-509A-E02B-7C9B-102E7F845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DC95-E48B-F1D4-1933-64FB42F9C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105FFD-35A2-80B0-C00A-F257A3232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42" y="1268760"/>
            <a:ext cx="866422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3960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EA7F-20D6-5540-F80C-FE02361AB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Chemistry Equipment – Lab Scale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4F56E-3D39-096C-6A3E-C17697DCA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Plate Microreactor</a:t>
            </a:r>
          </a:p>
          <a:p>
            <a:pPr lvl="1"/>
            <a:r>
              <a:rPr lang="en-US" dirty="0"/>
              <a:t>High heat transfer area </a:t>
            </a:r>
            <a:r>
              <a:rPr lang="en-US" dirty="0">
                <a:sym typeface="Wingdings" panose="05000000000000000000" pitchFamily="2" charset="2"/>
              </a:rPr>
              <a:t> for highly endo/exothermic reactions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Liquid or Liquid-Liquid reactions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Limited Flowrate</a:t>
            </a:r>
            <a:endParaRPr lang="en-US" dirty="0"/>
          </a:p>
          <a:p>
            <a:r>
              <a:rPr lang="en-US" dirty="0"/>
              <a:t>Slurry Flow Reactor</a:t>
            </a:r>
          </a:p>
          <a:p>
            <a:pPr lvl="1"/>
            <a:r>
              <a:rPr lang="en-US" dirty="0"/>
              <a:t>Liquid-Solid reactions</a:t>
            </a:r>
          </a:p>
          <a:p>
            <a:pPr lvl="2"/>
            <a:r>
              <a:rPr lang="en-US" dirty="0"/>
              <a:t>With high solid content (&gt;30%)</a:t>
            </a:r>
          </a:p>
          <a:p>
            <a:pPr lvl="2"/>
            <a:r>
              <a:rPr lang="en-US" dirty="0"/>
              <a:t>Fast-settling suspensions are amenable to operation </a:t>
            </a:r>
          </a:p>
          <a:p>
            <a:pPr lvl="1"/>
            <a:r>
              <a:rPr lang="en-US" dirty="0"/>
              <a:t>Axial utility temperature control (along reaction coordinate)</a:t>
            </a:r>
          </a:p>
          <a:p>
            <a:pPr lvl="1"/>
            <a:r>
              <a:rPr lang="en-US" dirty="0"/>
              <a:t>Limited heat transfer area</a:t>
            </a:r>
          </a:p>
          <a:p>
            <a:r>
              <a:rPr lang="en-US" dirty="0"/>
              <a:t>Pinched Tube Reactor</a:t>
            </a:r>
          </a:p>
          <a:p>
            <a:pPr lvl="1"/>
            <a:r>
              <a:rPr lang="en-US" dirty="0"/>
              <a:t>Liquid, Liquid-Liquid, Liquid-Solid reactions</a:t>
            </a:r>
          </a:p>
          <a:p>
            <a:pPr lvl="2"/>
            <a:r>
              <a:rPr lang="en-US" dirty="0"/>
              <a:t>With low solid content (&lt;10%)</a:t>
            </a:r>
          </a:p>
          <a:p>
            <a:pPr lvl="2"/>
            <a:r>
              <a:rPr lang="en-US" dirty="0"/>
              <a:t>Uniform, slow-setting settling suspension required</a:t>
            </a:r>
          </a:p>
          <a:p>
            <a:pPr lvl="1"/>
            <a:r>
              <a:rPr lang="en-US" dirty="0"/>
              <a:t>Mass-transfer limited reactions </a:t>
            </a:r>
            <a:r>
              <a:rPr lang="en-US" dirty="0">
                <a:sym typeface="Wingdings" panose="05000000000000000000" pitchFamily="2" charset="2"/>
              </a:rPr>
              <a:t> divots (pinch) in tube design increase turbulence/mixing</a:t>
            </a:r>
            <a:endParaRPr lang="en-US" dirty="0"/>
          </a:p>
          <a:p>
            <a:r>
              <a:rPr lang="en-US" dirty="0"/>
              <a:t>Continuous Hydrogenator (Fixed Bed Reactor)</a:t>
            </a:r>
          </a:p>
          <a:p>
            <a:pPr lvl="1"/>
            <a:r>
              <a:rPr lang="en-US" dirty="0"/>
              <a:t>Gas-Solid, Gas-Liquid-Solid reactions</a:t>
            </a:r>
          </a:p>
          <a:p>
            <a:r>
              <a:rPr lang="en-US" dirty="0"/>
              <a:t>PFR specially designed </a:t>
            </a:r>
          </a:p>
          <a:p>
            <a:pPr lvl="1"/>
            <a:r>
              <a:rPr lang="en-US" dirty="0"/>
              <a:t>Liquid – solid reaction</a:t>
            </a:r>
          </a:p>
          <a:p>
            <a:pPr lvl="1"/>
            <a:r>
              <a:rPr lang="en-US" dirty="0"/>
              <a:t>Liquid – Gas reaction </a:t>
            </a:r>
          </a:p>
          <a:p>
            <a:pPr lvl="1"/>
            <a:r>
              <a:rPr lang="en-US" dirty="0"/>
              <a:t>Liquid – liquid biphasic reaction </a:t>
            </a:r>
          </a:p>
          <a:p>
            <a:r>
              <a:rPr lang="en-US" dirty="0"/>
              <a:t>Several self-fabricated flow reactors</a:t>
            </a:r>
          </a:p>
          <a:p>
            <a:pPr lvl="1"/>
            <a:r>
              <a:rPr lang="en-US" dirty="0"/>
              <a:t>SS PFR</a:t>
            </a:r>
          </a:p>
          <a:p>
            <a:pPr lvl="1"/>
            <a:r>
              <a:rPr lang="en-US" dirty="0"/>
              <a:t>PFA PFR</a:t>
            </a:r>
          </a:p>
          <a:p>
            <a:pPr marL="0" indent="0">
              <a:buNone/>
            </a:pPr>
            <a:endParaRPr lang="en-IN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0A2D35-B512-0548-F012-732CC42EBA8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IN" dirty="0"/>
              <a:t>Pump Types Available (for a range of flow rates)</a:t>
            </a:r>
          </a:p>
          <a:p>
            <a:pPr lvl="1"/>
            <a:r>
              <a:rPr lang="en-IN" dirty="0"/>
              <a:t>10 µL – 10 mL/min</a:t>
            </a:r>
          </a:p>
          <a:p>
            <a:pPr lvl="2"/>
            <a:r>
              <a:rPr lang="en-IN" dirty="0"/>
              <a:t>Syringe Pump</a:t>
            </a:r>
          </a:p>
          <a:p>
            <a:pPr lvl="3"/>
            <a:r>
              <a:rPr lang="en-IN" dirty="0"/>
              <a:t>Pressure Rating = Atmospheric</a:t>
            </a:r>
          </a:p>
          <a:p>
            <a:pPr lvl="1"/>
            <a:r>
              <a:rPr lang="en-IN" dirty="0"/>
              <a:t>0 – 30 mL/min</a:t>
            </a:r>
          </a:p>
          <a:p>
            <a:pPr lvl="2"/>
            <a:r>
              <a:rPr lang="en-IN" dirty="0"/>
              <a:t>Reciprocating Pump</a:t>
            </a:r>
          </a:p>
          <a:p>
            <a:pPr lvl="3"/>
            <a:r>
              <a:rPr lang="en-IN" dirty="0"/>
              <a:t>Pressure Rating = 5 kg/cm2</a:t>
            </a:r>
          </a:p>
          <a:p>
            <a:pPr lvl="3"/>
            <a:r>
              <a:rPr lang="en-IN" dirty="0"/>
              <a:t>MOC = PTFE </a:t>
            </a:r>
          </a:p>
          <a:p>
            <a:pPr lvl="1"/>
            <a:r>
              <a:rPr lang="en-IN" dirty="0"/>
              <a:t>0 - 50 mL/min</a:t>
            </a:r>
          </a:p>
          <a:p>
            <a:pPr lvl="2"/>
            <a:r>
              <a:rPr lang="en-IN" dirty="0"/>
              <a:t>Reciprocating Pump</a:t>
            </a:r>
          </a:p>
          <a:p>
            <a:pPr lvl="3"/>
            <a:r>
              <a:rPr lang="en-IN" dirty="0"/>
              <a:t>Pressure Rating = 100 kg/cm2</a:t>
            </a:r>
          </a:p>
          <a:p>
            <a:pPr lvl="3"/>
            <a:r>
              <a:rPr lang="en-IN" dirty="0"/>
              <a:t>MOC = Hastelloy </a:t>
            </a:r>
          </a:p>
          <a:p>
            <a:pPr lvl="1"/>
            <a:r>
              <a:rPr lang="en-IN" dirty="0"/>
              <a:t>0 – 100 mL/min</a:t>
            </a:r>
          </a:p>
          <a:p>
            <a:pPr lvl="2"/>
            <a:r>
              <a:rPr lang="en-IN" dirty="0"/>
              <a:t>Reciprocating Pump</a:t>
            </a:r>
          </a:p>
          <a:p>
            <a:pPr lvl="3"/>
            <a:r>
              <a:rPr lang="en-IN" dirty="0"/>
              <a:t>Pressure Rating = 100 kg/cm2</a:t>
            </a:r>
          </a:p>
          <a:p>
            <a:pPr lvl="3"/>
            <a:r>
              <a:rPr lang="en-IN" dirty="0"/>
              <a:t>MOC = Hastelloy </a:t>
            </a:r>
          </a:p>
          <a:p>
            <a:pPr lvl="1"/>
            <a:r>
              <a:rPr lang="en-IN" dirty="0"/>
              <a:t>0 – 1000 mL/min</a:t>
            </a:r>
          </a:p>
          <a:p>
            <a:pPr lvl="2"/>
            <a:r>
              <a:rPr lang="en-IN" dirty="0"/>
              <a:t>Peristaltic Pump</a:t>
            </a:r>
          </a:p>
          <a:p>
            <a:pPr lvl="3"/>
            <a:r>
              <a:rPr lang="en-IN" dirty="0"/>
              <a:t>Pressure Rating = Atmospheric</a:t>
            </a:r>
          </a:p>
          <a:p>
            <a:r>
              <a:rPr lang="en-IN" dirty="0"/>
              <a:t>Utility Systems</a:t>
            </a:r>
          </a:p>
          <a:p>
            <a:pPr lvl="1"/>
            <a:r>
              <a:rPr lang="en-IN" dirty="0"/>
              <a:t>Maximum Temperature = 500</a:t>
            </a:r>
            <a:r>
              <a:rPr lang="en-IN" baseline="30000" dirty="0"/>
              <a:t>o</a:t>
            </a:r>
            <a:r>
              <a:rPr lang="en-IN" dirty="0"/>
              <a:t>C (electric)</a:t>
            </a:r>
          </a:p>
          <a:p>
            <a:pPr lvl="1"/>
            <a:r>
              <a:rPr lang="en-IN" dirty="0"/>
              <a:t>Maximum Temperature = 160</a:t>
            </a:r>
            <a:r>
              <a:rPr lang="en-IN" baseline="30000" dirty="0"/>
              <a:t>o</a:t>
            </a:r>
            <a:r>
              <a:rPr lang="en-IN" dirty="0"/>
              <a:t>C (fluid)</a:t>
            </a:r>
          </a:p>
          <a:p>
            <a:pPr lvl="1"/>
            <a:r>
              <a:rPr lang="en-IN" dirty="0"/>
              <a:t>Minimum Temperature = -40</a:t>
            </a:r>
            <a:r>
              <a:rPr lang="en-IN" baseline="30000" dirty="0"/>
              <a:t>o</a:t>
            </a:r>
            <a:r>
              <a:rPr lang="en-IN" dirty="0"/>
              <a:t>C (fluid)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F5319-3B00-C19A-80F1-ACEF48B2D8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4DCDA-8B20-5138-D5DA-1B1FE65E3D1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95128-4057-5BDB-0096-968464646F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4153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96B28-99B1-452B-948F-B0C76148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4495800" cy="5282837"/>
          </a:xfrm>
        </p:spPr>
        <p:txBody>
          <a:bodyPr>
            <a:normAutofit fontScale="77500" lnSpcReduction="20000"/>
          </a:bodyPr>
          <a:lstStyle/>
          <a:p>
            <a:r>
              <a:rPr lang="en-US" sz="2500" dirty="0"/>
              <a:t>Chemistry done so far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Aromatic Nitration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Sulfonyl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azide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preparation /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Azide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transfer reagents  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Halex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reaction 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Hydrazide preparation </a:t>
            </a:r>
          </a:p>
          <a:p>
            <a:r>
              <a:rPr lang="en-US" dirty="0"/>
              <a:t>Equipment details</a:t>
            </a:r>
          </a:p>
          <a:p>
            <a:pPr lvl="1"/>
            <a:r>
              <a:rPr lang="en-US" dirty="0"/>
              <a:t>MOC- Hastelloy</a:t>
            </a:r>
          </a:p>
          <a:p>
            <a:pPr lvl="1"/>
            <a:r>
              <a:rPr lang="en-US" dirty="0"/>
              <a:t>Large Heat transfer area</a:t>
            </a:r>
          </a:p>
          <a:p>
            <a:pPr lvl="2"/>
            <a:r>
              <a:rPr lang="en-US" dirty="0"/>
              <a:t>Fine control of process temperature </a:t>
            </a:r>
          </a:p>
          <a:p>
            <a:pPr lvl="1"/>
            <a:r>
              <a:rPr lang="en-US" dirty="0"/>
              <a:t>Enhanced Mixing </a:t>
            </a:r>
          </a:p>
          <a:p>
            <a:pPr lvl="2"/>
            <a:r>
              <a:rPr lang="en-US" dirty="0"/>
              <a:t>No limitation of mass transfer  </a:t>
            </a:r>
          </a:p>
          <a:p>
            <a:pPr lvl="1"/>
            <a:r>
              <a:rPr lang="en-US" dirty="0"/>
              <a:t>Volume- 12ml</a:t>
            </a:r>
          </a:p>
          <a:p>
            <a:pPr lvl="1"/>
            <a:r>
              <a:rPr lang="en-US" dirty="0"/>
              <a:t>Operating Range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-30°C to 200 °C.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Pressure up to 20bar.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Output-0.006 to 0.5 Kg/Hr. </a:t>
            </a:r>
          </a:p>
          <a:p>
            <a:r>
              <a:rPr lang="en-US" dirty="0"/>
              <a:t>Preferred for highly energetic or mass transfer limited process</a:t>
            </a:r>
          </a:p>
          <a:p>
            <a:r>
              <a:rPr lang="en-US" dirty="0"/>
              <a:t>Location – R&amp;D Lab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9ABA6-FB7C-4F33-9519-88F5C249E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3C00-ECDD-4C85-A382-EA4DCBB7C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8A3C-E6AD-43A4-8BA7-E1E60E58D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11F0B-518C-4F7E-813D-2DD7A390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Plate Microreactor  - Lab scale </a:t>
            </a:r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78A18-FB56-4A2F-BDD2-BDAB2D4D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19806"/>
            <a:ext cx="472688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5404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D22D1-FB7D-49FB-8618-DFA4C145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Flow Chemistry – At Commercial Scale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F5DCFD-3DA2-4561-BE6C-4A8BC726F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4333C-07D1-4A4F-8FF2-AD9D505B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A0733-D6F0-4158-BE8B-7B5611999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D5F6D-2C72-4F7C-9C15-DCAF3A12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979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96B28-99B1-452B-948F-B0C76148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4495800" cy="533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Chemistry done so far </a:t>
            </a:r>
          </a:p>
          <a:p>
            <a:pPr lvl="1"/>
            <a:r>
              <a:rPr lang="en-US" dirty="0"/>
              <a:t>Diazotization reaction </a:t>
            </a:r>
          </a:p>
          <a:p>
            <a:pPr lvl="1"/>
            <a:r>
              <a:rPr lang="en-US" dirty="0" err="1"/>
              <a:t>Mesylation</a:t>
            </a:r>
            <a:r>
              <a:rPr lang="en-US" dirty="0"/>
              <a:t> reaction </a:t>
            </a:r>
          </a:p>
          <a:p>
            <a:pPr lvl="1"/>
            <a:r>
              <a:rPr lang="en-US" dirty="0" err="1"/>
              <a:t>Nitrosation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Pyrimidine synthesis </a:t>
            </a:r>
          </a:p>
          <a:p>
            <a:r>
              <a:rPr lang="en-US" dirty="0"/>
              <a:t>Equipment Details </a:t>
            </a:r>
          </a:p>
          <a:p>
            <a:pPr lvl="1"/>
            <a:r>
              <a:rPr lang="en-US" dirty="0"/>
              <a:t>MOC- Hastelloy</a:t>
            </a:r>
          </a:p>
          <a:p>
            <a:pPr lvl="1"/>
            <a:r>
              <a:rPr lang="en-US" dirty="0"/>
              <a:t>Volume- 50ml X 5 cell</a:t>
            </a:r>
          </a:p>
          <a:p>
            <a:pPr lvl="1"/>
            <a:r>
              <a:rPr lang="en-US" dirty="0"/>
              <a:t>Operating Range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-20°C to 200 °C.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Pressure up to 20 bar.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Output-0.06 to 25 Kg/Hr.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Preferred for solid formation during reaction or in feed </a:t>
            </a:r>
          </a:p>
          <a:p>
            <a:r>
              <a:rPr lang="en-US" dirty="0"/>
              <a:t>Location – R&amp;D Lab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9ABA6-FB7C-4F33-9519-88F5C249E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3C00-ECDD-4C85-A382-EA4DCBB7C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8A3C-E6AD-43A4-8BA7-E1E60E58D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11F0B-518C-4F7E-813D-2DD7A390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Slurry Flow reactor – Lab scale  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B64E70-E39C-4072-97D1-3A9F1114A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24" y="1371600"/>
            <a:ext cx="397224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8606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96B28-99B1-452B-948F-B0C76148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4495800" cy="528283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Chemistry Done So far </a:t>
            </a:r>
          </a:p>
          <a:p>
            <a:pPr lvl="1"/>
            <a:r>
              <a:rPr lang="en-US" dirty="0" err="1"/>
              <a:t>Halex</a:t>
            </a:r>
            <a:r>
              <a:rPr lang="en-US" dirty="0"/>
              <a:t> reaction scale up </a:t>
            </a:r>
          </a:p>
          <a:p>
            <a:pPr lvl="1"/>
            <a:r>
              <a:rPr lang="en-US" dirty="0"/>
              <a:t>Sulfonyl </a:t>
            </a:r>
            <a:r>
              <a:rPr lang="en-US" dirty="0" err="1"/>
              <a:t>azide</a:t>
            </a:r>
            <a:r>
              <a:rPr lang="en-US" dirty="0"/>
              <a:t> scale up </a:t>
            </a:r>
          </a:p>
          <a:p>
            <a:pPr lvl="1"/>
            <a:r>
              <a:rPr lang="en-US" dirty="0"/>
              <a:t>Tetrazole synthesis </a:t>
            </a:r>
          </a:p>
          <a:p>
            <a:pPr lvl="1"/>
            <a:r>
              <a:rPr lang="en-US" dirty="0"/>
              <a:t>Oxidation using Hydrogen peroxide or sodium hypochlorite</a:t>
            </a:r>
          </a:p>
          <a:p>
            <a:pPr lvl="1"/>
            <a:r>
              <a:rPr lang="en-US" dirty="0"/>
              <a:t>Reduction Nitro/</a:t>
            </a:r>
            <a:r>
              <a:rPr lang="en-US" dirty="0" err="1"/>
              <a:t>azide</a:t>
            </a:r>
            <a:r>
              <a:rPr lang="en-US" dirty="0"/>
              <a:t> using </a:t>
            </a:r>
            <a:r>
              <a:rPr lang="en-IN" dirty="0"/>
              <a:t>sulphide reagents </a:t>
            </a:r>
          </a:p>
          <a:p>
            <a:pPr lvl="1"/>
            <a:r>
              <a:rPr lang="en-US" dirty="0"/>
              <a:t>B</a:t>
            </a:r>
            <a:r>
              <a:rPr lang="en-IN" dirty="0" err="1"/>
              <a:t>utyl</a:t>
            </a:r>
            <a:r>
              <a:rPr lang="en-IN" dirty="0"/>
              <a:t> lithium reaction</a:t>
            </a:r>
            <a:endParaRPr lang="en-US" dirty="0"/>
          </a:p>
          <a:p>
            <a:r>
              <a:rPr lang="en-US" dirty="0"/>
              <a:t>Equipment Details </a:t>
            </a:r>
          </a:p>
          <a:p>
            <a:pPr lvl="1"/>
            <a:r>
              <a:rPr lang="en-US" dirty="0"/>
              <a:t>MOC- Hastelloy</a:t>
            </a:r>
          </a:p>
          <a:p>
            <a:pPr lvl="1"/>
            <a:r>
              <a:rPr lang="en-US" dirty="0"/>
              <a:t>Volume- 100ml</a:t>
            </a:r>
          </a:p>
          <a:p>
            <a:pPr lvl="1"/>
            <a:r>
              <a:rPr lang="en-US" dirty="0"/>
              <a:t>Enhanced Mixing </a:t>
            </a:r>
          </a:p>
          <a:p>
            <a:pPr lvl="2"/>
            <a:r>
              <a:rPr lang="en-US" dirty="0"/>
              <a:t>No limitation of mass transfer</a:t>
            </a:r>
          </a:p>
          <a:p>
            <a:pPr lvl="1"/>
            <a:r>
              <a:rPr lang="en-US" dirty="0"/>
              <a:t>Operating Range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-40°C to 250 °C.</a:t>
            </a:r>
          </a:p>
          <a:p>
            <a:pPr lvl="2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Pressure up to 50bar.</a:t>
            </a:r>
          </a:p>
          <a:p>
            <a:r>
              <a:rPr lang="en-US" dirty="0"/>
              <a:t>Preferred for biphasic reactions liquid-liquid and Liquid-gas</a:t>
            </a:r>
          </a:p>
          <a:p>
            <a:r>
              <a:rPr lang="en-US" dirty="0"/>
              <a:t>Location – R&amp;D Lab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IN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9ABA6-FB7C-4F33-9519-88F5C249E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3C00-ECDD-4C85-A382-EA4DCBB7C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8A3C-E6AD-43A4-8BA7-E1E60E58D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11F0B-518C-4F7E-813D-2DD7A390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Pinch Tube Reactor – Lab scale or kilo scale 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EE87E-8D68-4A47-8C53-52F4A4CF5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47" y="1730375"/>
            <a:ext cx="376665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0648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96B28-99B1-452B-948F-B0C76148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4495800" cy="5334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Chemistry Done So far</a:t>
            </a:r>
          </a:p>
          <a:p>
            <a:pPr lvl="1"/>
            <a:r>
              <a:rPr lang="en-US" dirty="0"/>
              <a:t>Hydrogenation </a:t>
            </a:r>
          </a:p>
          <a:p>
            <a:pPr lvl="1"/>
            <a:r>
              <a:rPr lang="en-US" dirty="0"/>
              <a:t>Nitrile synthesis by thermal dehydration </a:t>
            </a:r>
          </a:p>
          <a:p>
            <a:pPr lvl="1"/>
            <a:r>
              <a:rPr lang="en-US" dirty="0" err="1"/>
              <a:t>Amidation</a:t>
            </a:r>
            <a:r>
              <a:rPr lang="en-US" dirty="0"/>
              <a:t>  </a:t>
            </a:r>
          </a:p>
          <a:p>
            <a:r>
              <a:rPr lang="en-US" dirty="0"/>
              <a:t>Equipment details </a:t>
            </a:r>
          </a:p>
          <a:p>
            <a:pPr lvl="1"/>
            <a:r>
              <a:rPr lang="en-US" dirty="0"/>
              <a:t>MOC- </a:t>
            </a:r>
            <a:r>
              <a:rPr lang="en-IN" dirty="0"/>
              <a:t>Inconel</a:t>
            </a:r>
            <a:endParaRPr lang="en-US" dirty="0"/>
          </a:p>
          <a:p>
            <a:pPr lvl="1"/>
            <a:r>
              <a:rPr lang="en-US" dirty="0"/>
              <a:t>Volume- 500ml </a:t>
            </a:r>
            <a:r>
              <a:rPr lang="en-US" sz="1000" dirty="0"/>
              <a:t>(catalyst cavity)</a:t>
            </a:r>
            <a:endParaRPr lang="en-US" dirty="0"/>
          </a:p>
          <a:p>
            <a:pPr lvl="1"/>
            <a:r>
              <a:rPr lang="en-US" dirty="0"/>
              <a:t>Operating Range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35°C to 500 °C.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Pressure up to 50 bar.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Output- 0.1 to 3.0 Kg/Hr.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Preferred for Liquid-gas; Gas-gas high temperature reaction</a:t>
            </a:r>
          </a:p>
          <a:p>
            <a:r>
              <a:rPr lang="en-US" dirty="0"/>
              <a:t>Location – R&amp;D Terrace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9ABA6-FB7C-4F33-9519-88F5C249E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3C00-ECDD-4C85-A382-EA4DCBB7C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8A3C-E6AD-43A4-8BA7-E1E60E58D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11F0B-518C-4F7E-813D-2DD7A390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Bed Reactor – Lab Scale or Kilo scale 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5CBEE-7906-4049-960E-18610512F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600200"/>
            <a:ext cx="3555266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6820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B96B28-99B1-452B-948F-B0C761488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4495800" cy="5334000"/>
          </a:xfrm>
        </p:spPr>
        <p:txBody>
          <a:bodyPr>
            <a:normAutofit/>
          </a:bodyPr>
          <a:lstStyle/>
          <a:p>
            <a:r>
              <a:rPr lang="en-US" dirty="0"/>
              <a:t>Chemistry Done so far</a:t>
            </a:r>
          </a:p>
          <a:p>
            <a:pPr lvl="1"/>
            <a:r>
              <a:rPr lang="en-US" dirty="0" err="1"/>
              <a:t>Bromination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Chlorination </a:t>
            </a:r>
          </a:p>
          <a:p>
            <a:r>
              <a:rPr lang="en-US" dirty="0"/>
              <a:t>Equipment Details </a:t>
            </a:r>
          </a:p>
          <a:p>
            <a:pPr lvl="1"/>
            <a:r>
              <a:rPr lang="en-US" dirty="0"/>
              <a:t>MOC- PFA and SS</a:t>
            </a:r>
          </a:p>
          <a:p>
            <a:pPr lvl="1"/>
            <a:r>
              <a:rPr lang="en-US" dirty="0"/>
              <a:t>Volume- 2 to 10ml</a:t>
            </a:r>
          </a:p>
          <a:p>
            <a:pPr lvl="1"/>
            <a:r>
              <a:rPr lang="en-US" dirty="0"/>
              <a:t>Operating Range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	RT°C to 80 °C.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	Pressure up to 10 bar.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Output- 0.02 to 0.6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Ltr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/Hr.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Preferred for Photo-chemical reactions  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Location – R&amp;D Lab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9ABA6-FB7C-4F33-9519-88F5C249E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3C00-ECDD-4C85-A382-EA4DCBB7C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8A3C-E6AD-43A4-8BA7-E1E60E58D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11F0B-518C-4F7E-813D-2DD7A390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 Chemical PFR – lab scale</a:t>
            </a:r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5C8271-5E37-4D9A-9ADF-518388329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621" y="1333500"/>
            <a:ext cx="3664037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8219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9ABA6-FB7C-4F33-9519-88F5C249E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3C00-ECDD-4C85-A382-EA4DCBB7C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8A3C-E6AD-43A4-8BA7-E1E60E58D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11F0B-518C-4F7E-813D-2DD7A390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 Reactor / equipment (s)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691E3E-C5BD-429F-A7C7-DC462AB72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99" y="1295400"/>
            <a:ext cx="2591901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78D51F-C033-4709-9013-E9B819026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295400"/>
            <a:ext cx="2865255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BC3B20-B59E-4411-AC2D-143F8ACE4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295400"/>
            <a:ext cx="2538310" cy="3657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CF806A-5AD9-4C27-A7E2-A1D41A7D7740}"/>
              </a:ext>
            </a:extLst>
          </p:cNvPr>
          <p:cNvSpPr txBox="1"/>
          <p:nvPr/>
        </p:nvSpPr>
        <p:spPr>
          <a:xfrm>
            <a:off x="570399" y="5257800"/>
            <a:ext cx="224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Extraction Column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6D248-9FD0-4F17-AA8A-3CA0EE3E7E3F}"/>
              </a:ext>
            </a:extLst>
          </p:cNvPr>
          <p:cNvSpPr txBox="1"/>
          <p:nvPr/>
        </p:nvSpPr>
        <p:spPr>
          <a:xfrm>
            <a:off x="3581400" y="5285343"/>
            <a:ext cx="224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CSTR Cascade </a:t>
            </a:r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DD6C6D-1B89-4656-A1B8-85A4ADA6AD67}"/>
              </a:ext>
            </a:extLst>
          </p:cNvPr>
          <p:cNvSpPr txBox="1"/>
          <p:nvPr/>
        </p:nvSpPr>
        <p:spPr>
          <a:xfrm>
            <a:off x="6962751" y="5285343"/>
            <a:ext cx="2249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ATFE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81562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9ABA6-FB7C-4F33-9519-88F5C249EED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83C00-ECDD-4C85-A382-EA4DCBB7C0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88A3C-E6AD-43A4-8BA7-E1E60E58DD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911F0B-518C-4F7E-813D-2DD7A3900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In-house designed &amp; Fabricated CSTR’s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B5BD4B-A8BB-4A88-82CA-343B4B8F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009976"/>
            <a:ext cx="8442578" cy="313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609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9E99A-2729-4E40-9EA7-7715AD17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dirty="0"/>
              <a:t>Timeline &amp; Scaleup – Piloting / Flow Chemistry adoption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8932B-0B57-4107-8C9C-72E45A305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recommend that we always start production using Multipurpose capacity </a:t>
            </a:r>
          </a:p>
          <a:p>
            <a:pPr lvl="1"/>
            <a:r>
              <a:rPr lang="en-US" dirty="0"/>
              <a:t>Say for two years</a:t>
            </a:r>
          </a:p>
          <a:p>
            <a:pPr lvl="1"/>
            <a:r>
              <a:rPr lang="en-US" dirty="0"/>
              <a:t>To understand the intricacies of the process</a:t>
            </a:r>
          </a:p>
          <a:p>
            <a:pPr lvl="1"/>
            <a:r>
              <a:rPr lang="en-US" dirty="0"/>
              <a:t>Some cases we could also directly start with flow chemistry </a:t>
            </a:r>
          </a:p>
          <a:p>
            <a:pPr lvl="1"/>
            <a:endParaRPr lang="en-US" dirty="0"/>
          </a:p>
          <a:p>
            <a:r>
              <a:rPr lang="en-US" dirty="0"/>
              <a:t>In parallel, work on converting selected operations to the flow process and to dedicated capacities </a:t>
            </a:r>
          </a:p>
          <a:p>
            <a:r>
              <a:rPr lang="en-US" dirty="0"/>
              <a:t>Typical timeline for flow chemistry  </a:t>
            </a:r>
          </a:p>
          <a:p>
            <a:pPr lvl="1"/>
            <a:r>
              <a:rPr lang="en-US" dirty="0"/>
              <a:t>Lab adoption: 2-4 months</a:t>
            </a:r>
          </a:p>
          <a:p>
            <a:pPr lvl="2"/>
            <a:r>
              <a:rPr lang="en-US" dirty="0"/>
              <a:t>Conversion to Flow: additional 2-4 months (wherever applicable)</a:t>
            </a:r>
          </a:p>
          <a:p>
            <a:pPr lvl="1"/>
            <a:r>
              <a:rPr lang="en-US" dirty="0"/>
              <a:t>Pilot Scale up: 3-9 months (depending on hardware requirements)</a:t>
            </a:r>
          </a:p>
          <a:p>
            <a:pPr lvl="1"/>
            <a:r>
              <a:rPr lang="en-US" dirty="0"/>
              <a:t>Commercialization: 3-15 months (depending on hardware requirements)</a:t>
            </a:r>
          </a:p>
          <a:p>
            <a:pPr lvl="1"/>
            <a:endParaRPr lang="en-US" dirty="0"/>
          </a:p>
          <a:p>
            <a:r>
              <a:rPr lang="en-US" dirty="0"/>
              <a:t>We can run 3-6 flow chemistry &amp; 12 batch chemistry projects in parallel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4EA6C-BC6B-4782-BE6D-D51B9D79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4BE1A-CBD1-478F-B68A-D3AC1C6F8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CF2AA-E628-464E-A5A1-FFCD086A6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8961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3B479E-362C-1800-1457-E7C3601E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Catalytic Thermal Dehydration – 3,000MT/yr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E803BE-E36F-BD7A-81BB-139C03D8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862" y="1976844"/>
            <a:ext cx="9211644" cy="1127696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Low yielding, equipment heavy process (very high </a:t>
            </a:r>
            <a:r>
              <a:rPr lang="en-US" dirty="0" err="1">
                <a:solidFill>
                  <a:srgbClr val="FF0000"/>
                </a:solidFill>
              </a:rPr>
              <a:t>CapEx</a:t>
            </a:r>
            <a:r>
              <a:rPr lang="en-US" dirty="0">
                <a:solidFill>
                  <a:srgbClr val="FF0000"/>
                </a:solidFill>
              </a:rPr>
              <a:t>) in batch</a:t>
            </a:r>
          </a:p>
          <a:p>
            <a:pPr lvl="1"/>
            <a:r>
              <a:rPr lang="en-US" dirty="0"/>
              <a:t>High temperature operation with moderately acidic process species</a:t>
            </a:r>
          </a:p>
          <a:p>
            <a:pPr lvl="1"/>
            <a:r>
              <a:rPr lang="en-US" dirty="0"/>
              <a:t>Batch process suffers from low selectivity and limited conversion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Completely infeasible in batch</a:t>
            </a:r>
          </a:p>
          <a:p>
            <a:r>
              <a:rPr lang="en-IN" dirty="0">
                <a:solidFill>
                  <a:srgbClr val="80C535"/>
                </a:solidFill>
              </a:rPr>
              <a:t>Implemented series of fixed bed, catalytic tubular reactors in continuous operation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Using in-house engineering design and automation capabilities</a:t>
            </a:r>
          </a:p>
          <a:p>
            <a:pPr lvl="1"/>
            <a:endParaRPr lang="en-IN" dirty="0">
              <a:solidFill>
                <a:srgbClr val="80C535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873F7-B5FE-E7DB-FB4A-B041E3AD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7803E-4328-FE2A-9DDB-D93499E07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CC7A4-D415-900B-E08A-3C92C95F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189E96-8AF4-95F3-9C58-E1A467E32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25562"/>
            <a:ext cx="7338529" cy="7702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F7F6E3-6861-C31D-5216-B3C06A8C69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963018"/>
              </p:ext>
            </p:extLst>
          </p:nvPr>
        </p:nvGraphicFramePr>
        <p:xfrm>
          <a:off x="609600" y="3200400"/>
          <a:ext cx="7658099" cy="2886727"/>
        </p:xfrm>
        <a:graphic>
          <a:graphicData uri="http://schemas.openxmlformats.org/drawingml/2006/table">
            <a:tbl>
              <a:tblPr/>
              <a:tblGrid>
                <a:gridCol w="1588699">
                  <a:extLst>
                    <a:ext uri="{9D8B030D-6E8A-4147-A177-3AD203B41FA5}">
                      <a16:colId xmlns:a16="http://schemas.microsoft.com/office/drawing/2014/main" val="1191216942"/>
                    </a:ext>
                  </a:extLst>
                </a:gridCol>
                <a:gridCol w="6069400">
                  <a:extLst>
                    <a:ext uri="{9D8B030D-6E8A-4147-A177-3AD203B41FA5}">
                      <a16:colId xmlns:a16="http://schemas.microsoft.com/office/drawing/2014/main" val="65358195"/>
                    </a:ext>
                  </a:extLst>
                </a:gridCol>
              </a:tblGrid>
              <a:tr h="36562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Continuous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460729"/>
                  </a:ext>
                </a:extLst>
              </a:tr>
              <a:tr h="36562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Four 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proprietary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fixed bed catalytic tubular reactors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4666733"/>
                  </a:ext>
                </a:extLst>
              </a:tr>
              <a:tr h="41176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Conversion (AcOH)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96%+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237616"/>
                  </a:ext>
                </a:extLst>
              </a:tr>
              <a:tr h="534368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Sustainability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 Carbon Economy = 1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 Only major effluent = Water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 Powered by renewable fuel (biomass)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5247687"/>
                  </a:ext>
                </a:extLst>
              </a:tr>
              <a:tr h="36562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Throughput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 MT/day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066673"/>
                  </a:ext>
                </a:extLst>
              </a:tr>
              <a:tr h="365620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Temperature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360</a:t>
                      </a:r>
                      <a:r>
                        <a:rPr lang="en-IN" sz="11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</a:t>
                      </a:r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2870521"/>
                  </a:ext>
                </a:extLst>
              </a:tr>
              <a:tr h="47811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Work-Up / Isolation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 Continuous Distillation Columns (in series)</a:t>
                      </a:r>
                      <a:b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Operated in fully automated manner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436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46895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6C4F12-25D8-45DD-9763-FF288D3F9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Nitrile Synthesis </a:t>
            </a:r>
          </a:p>
          <a:p>
            <a:endParaRPr lang="en-US" dirty="0"/>
          </a:p>
          <a:p>
            <a:r>
              <a:rPr lang="en-US" dirty="0"/>
              <a:t>Plant 2C</a:t>
            </a:r>
          </a:p>
          <a:p>
            <a:pPr lvl="1"/>
            <a:r>
              <a:rPr lang="en-US" dirty="0"/>
              <a:t>Fixed Bed Catalytic Reactors in Series</a:t>
            </a:r>
          </a:p>
          <a:p>
            <a:pPr lvl="2"/>
            <a:r>
              <a:rPr lang="en-US" dirty="0"/>
              <a:t>HE5-13, HE5-14, HE5-15, HE5-16</a:t>
            </a:r>
          </a:p>
          <a:p>
            <a:pPr lvl="2"/>
            <a:r>
              <a:rPr lang="en-US" dirty="0"/>
              <a:t>SS316L </a:t>
            </a:r>
          </a:p>
          <a:p>
            <a:pPr lvl="2"/>
            <a:r>
              <a:rPr lang="en-US" dirty="0"/>
              <a:t>Catalyst Volume 3,600 lit</a:t>
            </a:r>
            <a:endParaRPr lang="en-US" baseline="30000" dirty="0"/>
          </a:p>
          <a:p>
            <a:pPr lvl="2"/>
            <a:r>
              <a:rPr lang="en-US" dirty="0"/>
              <a:t>Up to 360°C</a:t>
            </a:r>
          </a:p>
          <a:p>
            <a:pPr lvl="2"/>
            <a:r>
              <a:rPr lang="en-US" dirty="0"/>
              <a:t>Up to 2.0Kg/cm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5 Continuous Distillation Systems </a:t>
            </a:r>
          </a:p>
          <a:p>
            <a:pPr lvl="2"/>
            <a:r>
              <a:rPr lang="en-US" dirty="0"/>
              <a:t>C5-210C, C5-601, C5-602, C5-58, C5-20</a:t>
            </a:r>
          </a:p>
          <a:p>
            <a:pPr lvl="2"/>
            <a:r>
              <a:rPr lang="en-US" dirty="0"/>
              <a:t>Up to 140°C</a:t>
            </a:r>
          </a:p>
          <a:p>
            <a:pPr lvl="2"/>
            <a:r>
              <a:rPr lang="en-US" dirty="0"/>
              <a:t>Pressure 1 to 4 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DCS controlled</a:t>
            </a:r>
          </a:p>
          <a:p>
            <a:pPr lvl="2"/>
            <a:r>
              <a:rPr lang="en-US" dirty="0"/>
              <a:t>Start up</a:t>
            </a:r>
          </a:p>
          <a:p>
            <a:pPr lvl="2"/>
            <a:r>
              <a:rPr lang="en-US" dirty="0"/>
              <a:t>Shut down</a:t>
            </a:r>
          </a:p>
          <a:p>
            <a:pPr lvl="2"/>
            <a:r>
              <a:rPr lang="en-US" dirty="0"/>
              <a:t>Continuous Operations</a:t>
            </a:r>
          </a:p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35D7-1726-4E0E-839A-97298AA23F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3 months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3 months </a:t>
            </a:r>
          </a:p>
          <a:p>
            <a:pPr lvl="2"/>
            <a:r>
              <a:rPr lang="en-US" dirty="0"/>
              <a:t>Lab process optimization</a:t>
            </a:r>
          </a:p>
          <a:p>
            <a:pPr lvl="1"/>
            <a:r>
              <a:rPr lang="en-US" dirty="0"/>
              <a:t>1 year </a:t>
            </a:r>
          </a:p>
          <a:p>
            <a:pPr lvl="2"/>
            <a:r>
              <a:rPr lang="en-US" dirty="0"/>
              <a:t>Dedicated Pilot Scale up</a:t>
            </a:r>
          </a:p>
          <a:p>
            <a:pPr lvl="1"/>
            <a:r>
              <a:rPr lang="en-US" dirty="0"/>
              <a:t>2 years </a:t>
            </a:r>
          </a:p>
          <a:p>
            <a:pPr lvl="2"/>
            <a:r>
              <a:rPr lang="en-US" dirty="0"/>
              <a:t>Commercialization </a:t>
            </a:r>
          </a:p>
          <a:p>
            <a:pPr lvl="3"/>
            <a:r>
              <a:rPr lang="en-US" dirty="0"/>
              <a:t>3 MT/day – 6 months</a:t>
            </a:r>
          </a:p>
          <a:p>
            <a:pPr lvl="3"/>
            <a:r>
              <a:rPr lang="en-US" dirty="0"/>
              <a:t>6 MT/day – 6 months </a:t>
            </a:r>
          </a:p>
          <a:p>
            <a:pPr lvl="3"/>
            <a:r>
              <a:rPr lang="en-US" dirty="0"/>
              <a:t>10 MT/day – 12 months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6FE3B-13B7-46C3-84C5-5FBBB50F0E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128A-7E8B-408D-9284-6578400DDD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20F9A-5A58-44A8-A3DE-A950E0096A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432613-65C2-48BD-A116-1305942F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Catalytic Thermal Dehydration – 3,000MT/yr</a:t>
            </a:r>
          </a:p>
        </p:txBody>
      </p:sp>
    </p:spTree>
    <p:extLst>
      <p:ext uri="{BB962C8B-B14F-4D97-AF65-F5344CB8AC3E}">
        <p14:creationId xmlns:p14="http://schemas.microsoft.com/office/powerpoint/2010/main" val="15507055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93B479E-362C-1800-1457-E7C3601E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Oxidative Rearrangement – 360MT/yr</a:t>
            </a:r>
            <a:endParaRPr lang="en-IN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E803BE-E36F-BD7A-81BB-139C03D8C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183199"/>
            <a:ext cx="9211644" cy="1127696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Highly exothermic reaction</a:t>
            </a:r>
          </a:p>
          <a:p>
            <a:pPr lvl="1"/>
            <a:r>
              <a:rPr lang="en-US" dirty="0"/>
              <a:t>Batch operation required large volume of solvent as heat sink</a:t>
            </a:r>
          </a:p>
          <a:p>
            <a:pPr lvl="1"/>
            <a:r>
              <a:rPr lang="en-US" dirty="0"/>
              <a:t>Non-uniform temperature profile in reactor resulted in impurity formation</a:t>
            </a:r>
          </a:p>
          <a:p>
            <a:r>
              <a:rPr lang="en-IN" dirty="0">
                <a:solidFill>
                  <a:srgbClr val="80C535"/>
                </a:solidFill>
              </a:rPr>
              <a:t>Implemented PFR system for continuous operation</a:t>
            </a:r>
          </a:p>
          <a:p>
            <a:pPr lvl="1"/>
            <a:r>
              <a:rPr lang="en-IN" dirty="0"/>
              <a:t>Higher surface </a:t>
            </a:r>
            <a:r>
              <a:rPr lang="en-IN" dirty="0" err="1"/>
              <a:t>area:volume</a:t>
            </a:r>
            <a:r>
              <a:rPr lang="en-IN" dirty="0"/>
              <a:t> ratio </a:t>
            </a:r>
            <a:r>
              <a:rPr lang="en-IN" dirty="0">
                <a:sym typeface="Wingdings" panose="05000000000000000000" pitchFamily="2" charset="2"/>
              </a:rPr>
              <a:t> better heat transfer + uniformity in temperature profile</a:t>
            </a:r>
            <a:endParaRPr lang="en-IN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4873F7-B5FE-E7DB-FB4A-B041E3AD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67803E-4328-FE2A-9DDB-D93499E07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CC7A4-D415-900B-E08A-3C92C95F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FFDA0-C7BC-63A3-3257-19BD17CA7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6305"/>
            <a:ext cx="6019800" cy="112769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7D5CDF-FCEB-DE77-E4A9-0B6C2C746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059813"/>
              </p:ext>
            </p:extLst>
          </p:nvPr>
        </p:nvGraphicFramePr>
        <p:xfrm>
          <a:off x="609600" y="3429000"/>
          <a:ext cx="7658099" cy="2600325"/>
        </p:xfrm>
        <a:graphic>
          <a:graphicData uri="http://schemas.openxmlformats.org/drawingml/2006/table">
            <a:tbl>
              <a:tblPr/>
              <a:tblGrid>
                <a:gridCol w="1588699">
                  <a:extLst>
                    <a:ext uri="{9D8B030D-6E8A-4147-A177-3AD203B41FA5}">
                      <a16:colId xmlns:a16="http://schemas.microsoft.com/office/drawing/2014/main" val="3570649238"/>
                    </a:ext>
                  </a:extLst>
                </a:gridCol>
                <a:gridCol w="3034700">
                  <a:extLst>
                    <a:ext uri="{9D8B030D-6E8A-4147-A177-3AD203B41FA5}">
                      <a16:colId xmlns:a16="http://schemas.microsoft.com/office/drawing/2014/main" val="2644839741"/>
                    </a:ext>
                  </a:extLst>
                </a:gridCol>
                <a:gridCol w="3034700">
                  <a:extLst>
                    <a:ext uri="{9D8B030D-6E8A-4147-A177-3AD203B41FA5}">
                      <a16:colId xmlns:a16="http://schemas.microsoft.com/office/drawing/2014/main" val="229558977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Batch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Continuous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11901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 x 6000L MSGL Reactors (12000L total)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34L Plug Flow Reactor </a:t>
                      </a:r>
                    </a:p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(Shell &amp; Tube heat exchanger)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39936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Reactor Volume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Reduced by factor of 170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1953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Utility Consumption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Reduced by factor of 110 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(utility flow, utility type, solvent recovery costs)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8753428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Throughput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Increased by factor of 15</a:t>
                      </a: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(reduced reaction time, work-up time)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96789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Operating Temperature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0-5</a:t>
                      </a:r>
                      <a:r>
                        <a:rPr lang="en-IN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15-20</a:t>
                      </a:r>
                      <a:r>
                        <a:rPr lang="en-IN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</a:t>
                      </a:r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 (easier operation)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782260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Product Purity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99%+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84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907856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6C4F12-25D8-45DD-9763-FF288D3F9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Hoffmann reaction</a:t>
            </a:r>
          </a:p>
          <a:p>
            <a:endParaRPr lang="en-US" dirty="0"/>
          </a:p>
          <a:p>
            <a:r>
              <a:rPr lang="en-US" dirty="0"/>
              <a:t>Plant 1A</a:t>
            </a:r>
          </a:p>
          <a:p>
            <a:pPr lvl="1"/>
            <a:r>
              <a:rPr lang="en-US" dirty="0"/>
              <a:t>Plug Flow Reactor</a:t>
            </a:r>
          </a:p>
          <a:p>
            <a:pPr lvl="2"/>
            <a:r>
              <a:rPr lang="en-US" dirty="0"/>
              <a:t>PFRHE-10</a:t>
            </a:r>
          </a:p>
          <a:p>
            <a:pPr lvl="2"/>
            <a:r>
              <a:rPr lang="en-US" dirty="0"/>
              <a:t>VCR-01B, VCR-01C, VCR-01D</a:t>
            </a:r>
          </a:p>
          <a:p>
            <a:pPr lvl="2"/>
            <a:r>
              <a:rPr lang="en-US" dirty="0"/>
              <a:t>SS316L </a:t>
            </a:r>
          </a:p>
          <a:p>
            <a:pPr lvl="2"/>
            <a:r>
              <a:rPr lang="en-US" dirty="0"/>
              <a:t>34 Lit</a:t>
            </a:r>
            <a:endParaRPr lang="en-US" baseline="30000" dirty="0"/>
          </a:p>
          <a:p>
            <a:pPr lvl="2"/>
            <a:r>
              <a:rPr lang="en-US" dirty="0"/>
              <a:t>Operating range 	</a:t>
            </a:r>
          </a:p>
          <a:p>
            <a:pPr lvl="2"/>
            <a:r>
              <a:rPr lang="en-US" dirty="0"/>
              <a:t>-5°C to 100°C</a:t>
            </a:r>
          </a:p>
          <a:p>
            <a:pPr lvl="2"/>
            <a:r>
              <a:rPr lang="en-US" dirty="0"/>
              <a:t>Up to 2.0Kg/cm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35D7-1726-4E0E-839A-97298AA23F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3 months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6FE3B-13B7-46C3-84C5-5FBBB50F0E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128A-7E8B-408D-9284-6578400DDD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20F9A-5A58-44A8-A3DE-A950E0096A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432613-65C2-48BD-A116-1305942F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59627"/>
            <a:r>
              <a:rPr lang="en-US" dirty="0"/>
              <a:t>Oxidative Rearrangement – 360MT/yr</a:t>
            </a:r>
            <a:endParaRPr lang="en-US" kern="1200" dirty="0">
              <a:solidFill>
                <a:schemeClr val="dk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7706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22E998-6521-419C-8BA4-9C379CF47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Diazotization &amp; Hydrolysis – 150 MT/yr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C55B42-6198-4A34-9E15-C8FBA2287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332" y="2284232"/>
            <a:ext cx="9211644" cy="1144768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Product highly prone to side reactions in Hydrolysis reaction medium</a:t>
            </a:r>
          </a:p>
          <a:p>
            <a:pPr lvl="1"/>
            <a:r>
              <a:rPr lang="en-US" dirty="0"/>
              <a:t>Batch operation required large volume of solvent to dilute reaction medium and reduce rate of side reactions</a:t>
            </a:r>
          </a:p>
          <a:p>
            <a:pPr lvl="2"/>
            <a:r>
              <a:rPr lang="en-US" dirty="0"/>
              <a:t>Ether formation, C-X bond hydrolysis, Nitration</a:t>
            </a:r>
          </a:p>
          <a:p>
            <a:r>
              <a:rPr lang="en-IN" dirty="0">
                <a:solidFill>
                  <a:srgbClr val="80C535"/>
                </a:solidFill>
              </a:rPr>
              <a:t>Implemented cascade of CSTRs for both reactions and work-up</a:t>
            </a:r>
          </a:p>
          <a:p>
            <a:pPr lvl="1"/>
            <a:r>
              <a:rPr lang="en-IN" dirty="0"/>
              <a:t>Prompt removal of product from reaction system reduced side reactions and increased yield</a:t>
            </a:r>
          </a:p>
          <a:p>
            <a:pPr lvl="1"/>
            <a:r>
              <a:rPr lang="en-IN" dirty="0"/>
              <a:t>Reduced solvent requirement </a:t>
            </a:r>
            <a:r>
              <a:rPr lang="en-IN" dirty="0">
                <a:sym typeface="Wingdings" panose="05000000000000000000" pitchFamily="2" charset="2"/>
              </a:rPr>
              <a:t> Increased throughput + reduced utility load</a:t>
            </a:r>
            <a:endParaRPr lang="en-IN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712A-ADAF-4CAB-ABE6-914A25758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4553B-521F-493F-A75D-D4356A5C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B448C-4330-4643-A5C2-23615993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8DAE5D-4534-4460-B1BA-7A037829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4" y="1114097"/>
            <a:ext cx="8077200" cy="95708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28898A8-0B4C-303A-7F27-FEBD44778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350784"/>
              </p:ext>
            </p:extLst>
          </p:nvPr>
        </p:nvGraphicFramePr>
        <p:xfrm>
          <a:off x="967654" y="3613674"/>
          <a:ext cx="7746999" cy="2228850"/>
        </p:xfrm>
        <a:graphic>
          <a:graphicData uri="http://schemas.openxmlformats.org/drawingml/2006/table">
            <a:tbl>
              <a:tblPr/>
              <a:tblGrid>
                <a:gridCol w="1589372">
                  <a:extLst>
                    <a:ext uri="{9D8B030D-6E8A-4147-A177-3AD203B41FA5}">
                      <a16:colId xmlns:a16="http://schemas.microsoft.com/office/drawing/2014/main" val="2777340716"/>
                    </a:ext>
                  </a:extLst>
                </a:gridCol>
                <a:gridCol w="3121641">
                  <a:extLst>
                    <a:ext uri="{9D8B030D-6E8A-4147-A177-3AD203B41FA5}">
                      <a16:colId xmlns:a16="http://schemas.microsoft.com/office/drawing/2014/main" val="758472672"/>
                    </a:ext>
                  </a:extLst>
                </a:gridCol>
                <a:gridCol w="3035986">
                  <a:extLst>
                    <a:ext uri="{9D8B030D-6E8A-4147-A177-3AD203B41FA5}">
                      <a16:colId xmlns:a16="http://schemas.microsoft.com/office/drawing/2014/main" val="2275356335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System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Batch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AE9F8"/>
                          </a:highlight>
                          <a:latin typeface="Verdana" panose="020B0604030504040204" pitchFamily="34" charset="0"/>
                        </a:rPr>
                        <a:t>Continuous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3812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Setup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 individual reactors (MSGL, SS316L)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PFR (Graphite Shell &amp; Tube Heat Ex.) </a:t>
                      </a:r>
                    </a:p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&amp; Reactive Distillation (MSGL)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2029219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Reactor Volumes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4000L - 12000L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100L - 500L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73988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Utility Consumption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Reduced by factor of 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72007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Reaction Throughput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Increased by factor of 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45415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l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Yield (isolated)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&lt;60%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92-94%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3377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206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6C4F12-25D8-45DD-9763-FF288D3F9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Aniline </a:t>
            </a:r>
            <a:r>
              <a:rPr lang="en-US" dirty="0">
                <a:sym typeface="Wingdings" panose="05000000000000000000" pitchFamily="2" charset="2"/>
              </a:rPr>
              <a:t> Phenol</a:t>
            </a:r>
            <a:r>
              <a:rPr lang="en-US" dirty="0"/>
              <a:t> </a:t>
            </a:r>
          </a:p>
          <a:p>
            <a:r>
              <a:rPr lang="en-US" dirty="0"/>
              <a:t>Pilot Plant</a:t>
            </a:r>
          </a:p>
          <a:p>
            <a:pPr lvl="1"/>
            <a:r>
              <a:rPr lang="en-US" dirty="0"/>
              <a:t>PFR for Diazotization  </a:t>
            </a:r>
          </a:p>
          <a:p>
            <a:pPr lvl="2"/>
            <a:r>
              <a:rPr lang="en-US" dirty="0"/>
              <a:t>RHEP-105</a:t>
            </a:r>
          </a:p>
          <a:p>
            <a:pPr lvl="2"/>
            <a:r>
              <a:rPr lang="en-US" dirty="0"/>
              <a:t>Graphite</a:t>
            </a:r>
          </a:p>
          <a:p>
            <a:pPr lvl="2"/>
            <a:r>
              <a:rPr lang="en-US" dirty="0"/>
              <a:t>30 lit</a:t>
            </a:r>
            <a:endParaRPr lang="en-US" baseline="30000" dirty="0"/>
          </a:p>
          <a:p>
            <a:pPr lvl="2"/>
            <a:r>
              <a:rPr lang="en-US" dirty="0"/>
              <a:t>-5 to 30°C</a:t>
            </a:r>
          </a:p>
          <a:p>
            <a:pPr lvl="2"/>
            <a:r>
              <a:rPr lang="en-US" dirty="0"/>
              <a:t>Up to 2.0Kg/cm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Continuous Reactive Distillation  </a:t>
            </a:r>
          </a:p>
          <a:p>
            <a:pPr lvl="2"/>
            <a:r>
              <a:rPr lang="en-US" dirty="0"/>
              <a:t>RK-101</a:t>
            </a:r>
          </a:p>
          <a:p>
            <a:pPr lvl="2"/>
            <a:r>
              <a:rPr lang="en-US" dirty="0"/>
              <a:t>MSGL</a:t>
            </a:r>
          </a:p>
          <a:p>
            <a:pPr lvl="2"/>
            <a:r>
              <a:rPr lang="en-US" dirty="0"/>
              <a:t>650 Lit</a:t>
            </a:r>
            <a:endParaRPr lang="en-US" baseline="30000" dirty="0">
              <a:highlight>
                <a:srgbClr val="FFFF00"/>
              </a:highlight>
            </a:endParaRPr>
          </a:p>
          <a:p>
            <a:pPr lvl="2"/>
            <a:r>
              <a:rPr lang="en-US" dirty="0"/>
              <a:t>100 to 150°C</a:t>
            </a:r>
          </a:p>
          <a:p>
            <a:pPr lvl="2"/>
            <a:r>
              <a:rPr lang="en-US" dirty="0"/>
              <a:t>Atmospheric</a:t>
            </a:r>
            <a:endParaRPr lang="en-US" baseline="30000" dirty="0"/>
          </a:p>
          <a:p>
            <a:endParaRPr lang="en-US" dirty="0"/>
          </a:p>
          <a:p>
            <a:endParaRPr lang="en-US" dirty="0"/>
          </a:p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35D7-1726-4E0E-839A-97298AA23F7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Development Timeline</a:t>
            </a:r>
          </a:p>
          <a:p>
            <a:pPr lvl="1"/>
            <a:r>
              <a:rPr lang="en-US" dirty="0"/>
              <a:t>1 month</a:t>
            </a:r>
          </a:p>
          <a:p>
            <a:pPr lvl="2"/>
            <a:r>
              <a:rPr lang="en-US" dirty="0"/>
              <a:t>Process Feasibility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Process Optimization </a:t>
            </a:r>
          </a:p>
          <a:p>
            <a:pPr lvl="1"/>
            <a:r>
              <a:rPr lang="en-US" dirty="0"/>
              <a:t>3 month</a:t>
            </a:r>
          </a:p>
          <a:p>
            <a:pPr lvl="2"/>
            <a:r>
              <a:rPr lang="en-US" dirty="0"/>
              <a:t>Pilot Scale up</a:t>
            </a:r>
          </a:p>
          <a:p>
            <a:pPr lvl="1"/>
            <a:r>
              <a:rPr lang="en-US" dirty="0"/>
              <a:t>6 months </a:t>
            </a:r>
          </a:p>
          <a:p>
            <a:pPr lvl="2"/>
            <a:r>
              <a:rPr lang="en-US" dirty="0"/>
              <a:t>Commercialization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6FE3B-13B7-46C3-84C5-5FBBB50F0E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2024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128A-7E8B-408D-9284-6578400DDD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79646">
                    <a:lumMod val="75000"/>
                  </a:srgbClr>
                </a:solidFill>
              </a:rPr>
              <a:t>COMPANY CONFIDENTIAL</a:t>
            </a:r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20F9A-5A58-44A8-A3DE-A950E0096A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8B18B0-18E5-4EFD-9313-EA08739BD0D8}" type="slidenum">
              <a:rPr lang="en-US" smtClean="0">
                <a:solidFill>
                  <a:srgbClr val="F79646">
                    <a:lumMod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srgbClr val="F79646">
                  <a:lumMod val="75000"/>
                </a:srgbClr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432613-65C2-48BD-A116-1305942F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859627"/>
            <a:r>
              <a:rPr lang="en-US" dirty="0"/>
              <a:t>Diazotization &amp; Hydrolysis – 150 MT/yr</a:t>
            </a:r>
            <a:endParaRPr lang="en-US" kern="1200" dirty="0">
              <a:solidFill>
                <a:schemeClr val="dk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055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InventyS_MultiGrou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L2003">
      <a:majorFont>
        <a:latin typeface="Neuropolitic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917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L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L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L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Template Inventys 2024" id="{6228E2CE-E294-4BB2-8977-206BCA95D2DE}" vid="{83FAAA0C-1F90-44C2-84DE-65A00C7535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 Inventys 2024</Template>
  <TotalTime>741</TotalTime>
  <Words>2964</Words>
  <Application>Microsoft Office PowerPoint</Application>
  <PresentationFormat>A4 Paper (210x297 mm)</PresentationFormat>
  <Paragraphs>723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Microsoft Sans Serif</vt:lpstr>
      <vt:lpstr>Neuropolitical</vt:lpstr>
      <vt:lpstr>Tahoma</vt:lpstr>
      <vt:lpstr>Times New Roman</vt:lpstr>
      <vt:lpstr>Verdana</vt:lpstr>
      <vt:lpstr>Wingdings</vt:lpstr>
      <vt:lpstr>InventyS_MultiGroup</vt:lpstr>
      <vt:lpstr>Flow Chemistry @ Inventys  Commercialized Applications &amp; Under Development / Scaleup</vt:lpstr>
      <vt:lpstr>Continuous Chemistry at Inventys</vt:lpstr>
      <vt:lpstr>Flow Chemistry – At Commercial Scale</vt:lpstr>
      <vt:lpstr>Catalytic Thermal Dehydration – 3,000MT/yr</vt:lpstr>
      <vt:lpstr>Catalytic Thermal Dehydration – 3,000MT/yr</vt:lpstr>
      <vt:lpstr>Oxidative Rearrangement – 360MT/yr</vt:lpstr>
      <vt:lpstr>Oxidative Rearrangement – 360MT/yr</vt:lpstr>
      <vt:lpstr>Diazotization &amp; Hydrolysis – 150 MT/yr</vt:lpstr>
      <vt:lpstr>Diazotization &amp; Hydrolysis – 150 MT/yr</vt:lpstr>
      <vt:lpstr>Mattox Rearrangement + Acetal Formation – 240MT/yr</vt:lpstr>
      <vt:lpstr>Mattox Rearrangement + Acetal Formation – 240MT/yr</vt:lpstr>
      <vt:lpstr>Flow Chemistry – At Pilot Scale</vt:lpstr>
      <vt:lpstr>Fluorination by Substitution – 10 MT/yr (Pilot)</vt:lpstr>
      <vt:lpstr>Fluorination by Substitution – 10 MT/yr (Pilot)</vt:lpstr>
      <vt:lpstr>Azidation + Lithiation – 5 MT/yr (Pilot)</vt:lpstr>
      <vt:lpstr>Azidation + Lithiation – 5 MT/yr (Pilot)</vt:lpstr>
      <vt:lpstr>Nitration – 5 MT/yr (Pilot)</vt:lpstr>
      <vt:lpstr>Nitration – 5 MT/yr (Pilot)</vt:lpstr>
      <vt:lpstr>Pyrimidine Synthesis Telescopic Cyclization + Nitrosation – 10 MT/yr (Pilot)</vt:lpstr>
      <vt:lpstr>Pyrimidine Synthesis Telescopic Cyclization + Nitrosation – 10 MT/yr (Pilot)</vt:lpstr>
      <vt:lpstr>Halogenation – 25 MT/yr (Pilot)</vt:lpstr>
      <vt:lpstr>Halogenation – 25 MT/yr (Pilot)</vt:lpstr>
      <vt:lpstr>PowerPoint Presentation</vt:lpstr>
      <vt:lpstr>Solvent Recovery System – 50 MT/yr</vt:lpstr>
      <vt:lpstr>Flow Chemistry – At Laboratory Scale</vt:lpstr>
      <vt:lpstr>Future Development Plan - Telescopic Synthesis of (un)substituted 1,2,3-Triazoles</vt:lpstr>
      <vt:lpstr>Future Development Plan - Telescopic Synthesis of various Pyridazines</vt:lpstr>
      <vt:lpstr>Flow Chemistry Equipment – Lab Scale</vt:lpstr>
      <vt:lpstr>Plate Microreactor  - Lab scale </vt:lpstr>
      <vt:lpstr>Slurry Flow reactor – Lab scale  </vt:lpstr>
      <vt:lpstr>Pinch Tube Reactor – Lab scale or kilo scale </vt:lpstr>
      <vt:lpstr>Fixed Bed Reactor – Lab Scale or Kilo scale </vt:lpstr>
      <vt:lpstr>Photo Chemical PFR – lab scale</vt:lpstr>
      <vt:lpstr>Miscellaneous Reactor / equipment (s)</vt:lpstr>
      <vt:lpstr>In-house designed &amp; Fabricated CSTR’s</vt:lpstr>
      <vt:lpstr>Timeline &amp; Scaleup – Piloting / Flow Chemistry adoption</vt:lpstr>
    </vt:vector>
  </TitlesOfParts>
  <Company>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chemistry @ Inventys</dc:title>
  <dc:creator>Dr Deepak Birewar</dc:creator>
  <cp:lastModifiedBy>Dr Deepak Birewar</cp:lastModifiedBy>
  <cp:revision>120</cp:revision>
  <cp:lastPrinted>2024-11-10T12:41:28Z</cp:lastPrinted>
  <dcterms:created xsi:type="dcterms:W3CDTF">2024-01-31T06:54:22Z</dcterms:created>
  <dcterms:modified xsi:type="dcterms:W3CDTF">2024-11-13T06:23:40Z</dcterms:modified>
</cp:coreProperties>
</file>