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8288000" cy="10287000"/>
  <p:notesSz cx="6858000" cy="9144000"/>
  <p:embeddedFontLst>
    <p:embeddedFont>
      <p:font typeface="Poppins" charset="1" panose="00000500000000000000"/>
      <p:regular r:id="rId33"/>
    </p:embeddedFont>
    <p:embeddedFont>
      <p:font typeface="Poppins Bold" charset="1" panose="00000800000000000000"/>
      <p:regular r:id="rId34"/>
    </p:embeddedFont>
    <p:embeddedFont>
      <p:font typeface="Aileron Bold" charset="1" panose="00000800000000000000"/>
      <p:regular r:id="rId35"/>
    </p:embeddedFont>
    <p:embeddedFont>
      <p:font typeface="Montserrat Bold" charset="1" panose="00000800000000000000"/>
      <p:regular r:id="rId36"/>
    </p:embeddedFont>
    <p:embeddedFont>
      <p:font typeface="Montserrat Semi-Bold" charset="1" panose="00000700000000000000"/>
      <p:regular r:id="rId37"/>
    </p:embeddedFont>
    <p:embeddedFont>
      <p:font typeface="Poppins Light" charset="1" panose="00000400000000000000"/>
      <p:regular r:id="rId38"/>
    </p:embeddedFont>
    <p:embeddedFont>
      <p:font typeface="Public Sans" charset="1" panose="00000000000000000000"/>
      <p:regular r:id="rId39"/>
    </p:embeddedFont>
    <p:embeddedFont>
      <p:font typeface="Public Sans Bold" charset="1" panose="00000000000000000000"/>
      <p:regular r:id="rId40"/>
    </p:embeddedFont>
    <p:embeddedFont>
      <p:font typeface="Atkinson Hyperlegible Bold" charset="1" panose="00000000000000000000"/>
      <p:regular r:id="rId41"/>
    </p:embeddedFont>
    <p:embeddedFont>
      <p:font typeface="Atkinson Hyperlegible" charset="1" panose="00000000000000000000"/>
      <p:regular r:id="rId42"/>
    </p:embeddedFont>
    <p:embeddedFont>
      <p:font typeface="Canva Sans Bold" charset="1" panose="020B0803030501040103"/>
      <p:regular r:id="rId43"/>
    </p:embeddedFont>
    <p:embeddedFont>
      <p:font typeface="Canva Sans" charset="1" panose="020B0503030501040103"/>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png" Type="http://schemas.openxmlformats.org/officeDocument/2006/relationships/image"/><Relationship Id="rId4" Target="../media/image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5.png" Type="http://schemas.openxmlformats.org/officeDocument/2006/relationships/image"/><Relationship Id="rId11" Target="../media/image66.png" Type="http://schemas.openxmlformats.org/officeDocument/2006/relationships/image"/><Relationship Id="rId12" Target="../media/image67.png" Type="http://schemas.openxmlformats.org/officeDocument/2006/relationships/image"/><Relationship Id="rId13" Target="../media/image68.png" Type="http://schemas.openxmlformats.org/officeDocument/2006/relationships/image"/><Relationship Id="rId14" Target="../media/image69.svg" Type="http://schemas.openxmlformats.org/officeDocument/2006/relationships/image"/><Relationship Id="rId15" Target="../media/image70.png" Type="http://schemas.openxmlformats.org/officeDocument/2006/relationships/image"/><Relationship Id="rId16" Target="../media/image71.svg" Type="http://schemas.openxmlformats.org/officeDocument/2006/relationships/image"/><Relationship Id="rId17" Target="../media/image72.png" Type="http://schemas.openxmlformats.org/officeDocument/2006/relationships/image"/><Relationship Id="rId18" Target="../media/image73.png" Type="http://schemas.openxmlformats.org/officeDocument/2006/relationships/image"/><Relationship Id="rId19" Target="../media/image74.svg" Type="http://schemas.openxmlformats.org/officeDocument/2006/relationships/image"/><Relationship Id="rId2" Target="../media/image57.png" Type="http://schemas.openxmlformats.org/officeDocument/2006/relationships/image"/><Relationship Id="rId20" Target="../media/image75.png" Type="http://schemas.openxmlformats.org/officeDocument/2006/relationships/image"/><Relationship Id="rId21" Target="../media/image76.svg" Type="http://schemas.openxmlformats.org/officeDocument/2006/relationships/image"/><Relationship Id="rId22" Target="../media/image77.png" Type="http://schemas.openxmlformats.org/officeDocument/2006/relationships/image"/><Relationship Id="rId23" Target="../media/image78.svg" Type="http://schemas.openxmlformats.org/officeDocument/2006/relationships/image"/><Relationship Id="rId24" Target="../media/image79.png" Type="http://schemas.openxmlformats.org/officeDocument/2006/relationships/image"/><Relationship Id="rId25" Target="../media/image80.svg" Type="http://schemas.openxmlformats.org/officeDocument/2006/relationships/image"/><Relationship Id="rId26" Target="../media/image81.png" Type="http://schemas.openxmlformats.org/officeDocument/2006/relationships/image"/><Relationship Id="rId27" Target="../media/image82.svg" Type="http://schemas.openxmlformats.org/officeDocument/2006/relationships/image"/><Relationship Id="rId28" Target="../media/image4.png" Type="http://schemas.openxmlformats.org/officeDocument/2006/relationships/image"/><Relationship Id="rId3" Target="../media/image58.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 Id="rId6" Target="../media/image61.png" Type="http://schemas.openxmlformats.org/officeDocument/2006/relationships/image"/><Relationship Id="rId7" Target="../media/image62.svg" Type="http://schemas.openxmlformats.org/officeDocument/2006/relationships/image"/><Relationship Id="rId8" Target="../media/image63.png" Type="http://schemas.openxmlformats.org/officeDocument/2006/relationships/image"/><Relationship Id="rId9" Target="../media/image6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1.svg" Type="http://schemas.openxmlformats.org/officeDocument/2006/relationships/image"/><Relationship Id="rId11" Target="../media/image4.png" Type="http://schemas.openxmlformats.org/officeDocument/2006/relationships/image"/><Relationship Id="rId2" Target="../media/image83.png" Type="http://schemas.openxmlformats.org/officeDocument/2006/relationships/imag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88.png" Type="http://schemas.openxmlformats.org/officeDocument/2006/relationships/image"/><Relationship Id="rId8" Target="../media/image89.svg" Type="http://schemas.openxmlformats.org/officeDocument/2006/relationships/image"/><Relationship Id="rId9" Target="../media/image9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2.jpeg" Type="http://schemas.openxmlformats.org/officeDocument/2006/relationships/image"/><Relationship Id="rId3" Target="../media/image93.png" Type="http://schemas.openxmlformats.org/officeDocument/2006/relationships/image"/><Relationship Id="rId4" Target="../media/image94.png" Type="http://schemas.openxmlformats.org/officeDocument/2006/relationships/image"/><Relationship Id="rId5" Target="../media/image95.png" Type="http://schemas.openxmlformats.org/officeDocument/2006/relationships/image"/><Relationship Id="rId6" Target="../media/image96.png" Type="http://schemas.openxmlformats.org/officeDocument/2006/relationships/image"/><Relationship Id="rId7" Target="../media/image97.png" Type="http://schemas.openxmlformats.org/officeDocument/2006/relationships/image"/><Relationship Id="rId8" Target="../media/image3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 Id="rId3" Target="../media/image99.png" Type="http://schemas.openxmlformats.org/officeDocument/2006/relationships/image"/><Relationship Id="rId4" Target="../media/image100.svg" Type="http://schemas.openxmlformats.org/officeDocument/2006/relationships/image"/><Relationship Id="rId5" Target="../media/image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 Id="rId3" Target="../media/image102.svg" Type="http://schemas.openxmlformats.org/officeDocument/2006/relationships/image"/><Relationship Id="rId4" Target="../media/image99.png" Type="http://schemas.openxmlformats.org/officeDocument/2006/relationships/image"/><Relationship Id="rId5" Target="../media/image100.svg" Type="http://schemas.openxmlformats.org/officeDocument/2006/relationships/image"/><Relationship Id="rId6" Target="../media/image103.jpeg" Type="http://schemas.openxmlformats.org/officeDocument/2006/relationships/image"/><Relationship Id="rId7" Target="../media/image4.png" Type="http://schemas.openxmlformats.org/officeDocument/2006/relationships/image"/><Relationship Id="rId8" Target="../media/image10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5.png" Type="http://schemas.openxmlformats.org/officeDocument/2006/relationships/image"/><Relationship Id="rId3" Target="../media/image106.svg" Type="http://schemas.openxmlformats.org/officeDocument/2006/relationships/image"/><Relationship Id="rId4" Target="../media/image3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07.png" Type="http://schemas.openxmlformats.org/officeDocument/2006/relationships/image"/><Relationship Id="rId4" Target="../media/image108.svg" Type="http://schemas.openxmlformats.org/officeDocument/2006/relationships/image"/><Relationship Id="rId5" Target="../media/image109.png" Type="http://schemas.openxmlformats.org/officeDocument/2006/relationships/image"/><Relationship Id="rId6" Target="../media/image110.svg" Type="http://schemas.openxmlformats.org/officeDocument/2006/relationships/image"/><Relationship Id="rId7" Target="../media/image111.png" Type="http://schemas.openxmlformats.org/officeDocument/2006/relationships/image"/><Relationship Id="rId8" Target="../media/image112.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114.png" Type="http://schemas.openxmlformats.org/officeDocument/2006/relationships/image"/><Relationship Id="rId4" Target="../media/image115.png" Type="http://schemas.openxmlformats.org/officeDocument/2006/relationships/image"/><Relationship Id="rId5" Target="../media/image116.svg" Type="http://schemas.openxmlformats.org/officeDocument/2006/relationships/image"/><Relationship Id="rId6" Target="../media/image117.png" Type="http://schemas.openxmlformats.org/officeDocument/2006/relationships/image"/><Relationship Id="rId7"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4.png" Type="http://schemas.openxmlformats.org/officeDocument/2006/relationships/image"/><Relationship Id="rId11" Target="../media/image125.svg" Type="http://schemas.openxmlformats.org/officeDocument/2006/relationships/image"/><Relationship Id="rId12" Target="../media/image126.png" Type="http://schemas.openxmlformats.org/officeDocument/2006/relationships/image"/><Relationship Id="rId13" Target="../media/image127.svg" Type="http://schemas.openxmlformats.org/officeDocument/2006/relationships/image"/><Relationship Id="rId14" Target="../media/image4.png" Type="http://schemas.openxmlformats.org/officeDocument/2006/relationships/image"/><Relationship Id="rId2" Target="../media/image101.png" Type="http://schemas.openxmlformats.org/officeDocument/2006/relationships/image"/><Relationship Id="rId3" Target="../media/image102.svg" Type="http://schemas.openxmlformats.org/officeDocument/2006/relationships/image"/><Relationship Id="rId4" Target="../media/image118.png" Type="http://schemas.openxmlformats.org/officeDocument/2006/relationships/image"/><Relationship Id="rId5" Target="../media/image119.svg" Type="http://schemas.openxmlformats.org/officeDocument/2006/relationships/image"/><Relationship Id="rId6" Target="../media/image120.png" Type="http://schemas.openxmlformats.org/officeDocument/2006/relationships/image"/><Relationship Id="rId7" Target="../media/image121.svg" Type="http://schemas.openxmlformats.org/officeDocument/2006/relationships/image"/><Relationship Id="rId8" Target="../media/image122.png" Type="http://schemas.openxmlformats.org/officeDocument/2006/relationships/image"/><Relationship Id="rId9" Target="../media/image12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100.svg" Type="http://schemas.openxmlformats.org/officeDocument/2006/relationships/image"/><Relationship Id="rId4" Target="../media/image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8.jpeg" Type="http://schemas.openxmlformats.org/officeDocument/2006/relationships/image"/><Relationship Id="rId3" Target="../media/image129.png" Type="http://schemas.openxmlformats.org/officeDocument/2006/relationships/image"/><Relationship Id="rId4" Target="../media/image130.svg" Type="http://schemas.openxmlformats.org/officeDocument/2006/relationships/image"/><Relationship Id="rId5" Target="../media/image131.png" Type="http://schemas.openxmlformats.org/officeDocument/2006/relationships/image"/><Relationship Id="rId6" Target="../media/image132.svg" Type="http://schemas.openxmlformats.org/officeDocument/2006/relationships/image"/><Relationship Id="rId7" Target="../media/image133.png" Type="http://schemas.openxmlformats.org/officeDocument/2006/relationships/image"/><Relationship Id="rId8" Target="../media/image134.svg" Type="http://schemas.openxmlformats.org/officeDocument/2006/relationships/image"/><Relationship Id="rId9" Target="../media/image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100.svg" Type="http://schemas.openxmlformats.org/officeDocument/2006/relationships/image"/><Relationship Id="rId4" Target="../media/image135.jpeg" Type="http://schemas.openxmlformats.org/officeDocument/2006/relationships/image"/><Relationship Id="rId5" Target="../media/image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100.svg" Type="http://schemas.openxmlformats.org/officeDocument/2006/relationships/image"/><Relationship Id="rId4" Target="../media/image136.jpeg" Type="http://schemas.openxmlformats.org/officeDocument/2006/relationships/image"/><Relationship Id="rId5" Target="../media/image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5.png" Type="http://schemas.openxmlformats.org/officeDocument/2006/relationships/image"/><Relationship Id="rId11" Target="../media/image146.png" Type="http://schemas.openxmlformats.org/officeDocument/2006/relationships/image"/><Relationship Id="rId12" Target="../media/image147.png" Type="http://schemas.openxmlformats.org/officeDocument/2006/relationships/image"/><Relationship Id="rId13" Target="../media/image148.png" Type="http://schemas.openxmlformats.org/officeDocument/2006/relationships/image"/><Relationship Id="rId14" Target="../media/image149.png" Type="http://schemas.openxmlformats.org/officeDocument/2006/relationships/image"/><Relationship Id="rId15" Target="../media/image150.png" Type="http://schemas.openxmlformats.org/officeDocument/2006/relationships/image"/><Relationship Id="rId16" Target="../media/image151.png" Type="http://schemas.openxmlformats.org/officeDocument/2006/relationships/image"/><Relationship Id="rId17" Target="../media/image152.png" Type="http://schemas.openxmlformats.org/officeDocument/2006/relationships/image"/><Relationship Id="rId18" Target="../media/image32.png" Type="http://schemas.openxmlformats.org/officeDocument/2006/relationships/image"/><Relationship Id="rId19" Target="../media/image153.png" Type="http://schemas.openxmlformats.org/officeDocument/2006/relationships/image"/><Relationship Id="rId2" Target="../media/image137.png" Type="http://schemas.openxmlformats.org/officeDocument/2006/relationships/image"/><Relationship Id="rId20" Target="../media/image154.png" Type="http://schemas.openxmlformats.org/officeDocument/2006/relationships/image"/><Relationship Id="rId21" Target="../media/image155.png" Type="http://schemas.openxmlformats.org/officeDocument/2006/relationships/image"/><Relationship Id="rId22" Target="../media/image156.png" Type="http://schemas.openxmlformats.org/officeDocument/2006/relationships/image"/><Relationship Id="rId23" Target="../media/image157.png" Type="http://schemas.openxmlformats.org/officeDocument/2006/relationships/image"/><Relationship Id="rId24" Target="../media/image158.png" Type="http://schemas.openxmlformats.org/officeDocument/2006/relationships/image"/><Relationship Id="rId25" Target="../media/image159.png" Type="http://schemas.openxmlformats.org/officeDocument/2006/relationships/image"/><Relationship Id="rId3" Target="../media/image138.png" Type="http://schemas.openxmlformats.org/officeDocument/2006/relationships/image"/><Relationship Id="rId4" Target="../media/image139.png" Type="http://schemas.openxmlformats.org/officeDocument/2006/relationships/image"/><Relationship Id="rId5" Target="../media/image140.png" Type="http://schemas.openxmlformats.org/officeDocument/2006/relationships/image"/><Relationship Id="rId6" Target="../media/image141.png" Type="http://schemas.openxmlformats.org/officeDocument/2006/relationships/image"/><Relationship Id="rId7" Target="../media/image142.png" Type="http://schemas.openxmlformats.org/officeDocument/2006/relationships/image"/><Relationship Id="rId8" Target="../media/image143.png" Type="http://schemas.openxmlformats.org/officeDocument/2006/relationships/image"/><Relationship Id="rId9" Target="../media/image14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6.png" Type="http://schemas.openxmlformats.org/officeDocument/2006/relationships/image"/><Relationship Id="rId11" Target="../media/image167.png" Type="http://schemas.openxmlformats.org/officeDocument/2006/relationships/image"/><Relationship Id="rId12" Target="../media/image168.jpeg" Type="http://schemas.openxmlformats.org/officeDocument/2006/relationships/image"/><Relationship Id="rId13" Target="../media/image169.png" Type="http://schemas.openxmlformats.org/officeDocument/2006/relationships/image"/><Relationship Id="rId14" Target="../media/image4.png" Type="http://schemas.openxmlformats.org/officeDocument/2006/relationships/image"/><Relationship Id="rId2" Target="../media/image99.png" Type="http://schemas.openxmlformats.org/officeDocument/2006/relationships/image"/><Relationship Id="rId3" Target="../media/image100.svg" Type="http://schemas.openxmlformats.org/officeDocument/2006/relationships/image"/><Relationship Id="rId4" Target="../media/image160.png" Type="http://schemas.openxmlformats.org/officeDocument/2006/relationships/image"/><Relationship Id="rId5" Target="../media/image161.svg" Type="http://schemas.openxmlformats.org/officeDocument/2006/relationships/image"/><Relationship Id="rId6" Target="../media/image162.png" Type="http://schemas.openxmlformats.org/officeDocument/2006/relationships/image"/><Relationship Id="rId7" Target="../media/image163.png" Type="http://schemas.openxmlformats.org/officeDocument/2006/relationships/image"/><Relationship Id="rId8" Target="../media/image164.svg" Type="http://schemas.openxmlformats.org/officeDocument/2006/relationships/image"/><Relationship Id="rId9" Target="../media/image165.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100.svg" Type="http://schemas.openxmlformats.org/officeDocument/2006/relationships/image"/><Relationship Id="rId4" Target="../media/image103.jpeg" Type="http://schemas.openxmlformats.org/officeDocument/2006/relationships/image"/><Relationship Id="rId5"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1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2" Target="../media/image18.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4.png" Type="http://schemas.openxmlformats.org/officeDocument/2006/relationships/image"/><Relationship Id="rId9" Target="../media/image2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15" Target="../media/image46.svg" Type="http://schemas.openxmlformats.org/officeDocument/2006/relationships/image"/><Relationship Id="rId16" Target="../media/image47.png" Type="http://schemas.openxmlformats.org/officeDocument/2006/relationships/image"/><Relationship Id="rId17" Target="../media/image48.svg" Type="http://schemas.openxmlformats.org/officeDocument/2006/relationships/image"/><Relationship Id="rId18" Target="../media/image4.png" Type="http://schemas.openxmlformats.org/officeDocument/2006/relationships/image"/><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7.png" Type="http://schemas.openxmlformats.org/officeDocument/2006/relationships/image"/><Relationship Id="rId7" Target="../media/image38.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50.svg" Type="http://schemas.openxmlformats.org/officeDocument/2006/relationships/image"/><Relationship Id="rId4"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svg" Type="http://schemas.openxmlformats.org/officeDocument/2006/relationships/image"/><Relationship Id="rId4" Target="../media/image53.png" Type="http://schemas.openxmlformats.org/officeDocument/2006/relationships/image"/><Relationship Id="rId5" Target="../media/image54.svg" Type="http://schemas.openxmlformats.org/officeDocument/2006/relationships/image"/><Relationship Id="rId6"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grpSp>
        <p:nvGrpSpPr>
          <p:cNvPr name="Group 2" id="2"/>
          <p:cNvGrpSpPr/>
          <p:nvPr/>
        </p:nvGrpSpPr>
        <p:grpSpPr>
          <a:xfrm rot="0">
            <a:off x="10603345" y="-1899572"/>
            <a:ext cx="7211277" cy="10151137"/>
            <a:chOff x="0" y="0"/>
            <a:chExt cx="698500" cy="983261"/>
          </a:xfrm>
        </p:grpSpPr>
        <p:sp>
          <p:nvSpPr>
            <p:cNvPr name="Freeform 3" id="3"/>
            <p:cNvSpPr/>
            <p:nvPr/>
          </p:nvSpPr>
          <p:spPr>
            <a:xfrm flipH="false" flipV="false" rot="0">
              <a:off x="0" y="3543"/>
              <a:ext cx="698500" cy="976175"/>
            </a:xfrm>
            <a:custGeom>
              <a:avLst/>
              <a:gdLst/>
              <a:ahLst/>
              <a:cxnLst/>
              <a:rect r="r" b="b" t="t" l="l"/>
              <a:pathLst>
                <a:path h="976175" w="698500">
                  <a:moveTo>
                    <a:pt x="365199" y="5737"/>
                  </a:moveTo>
                  <a:lnTo>
                    <a:pt x="682551" y="190377"/>
                  </a:lnTo>
                  <a:cubicBezTo>
                    <a:pt x="692425" y="196123"/>
                    <a:pt x="698500" y="206685"/>
                    <a:pt x="698500" y="218109"/>
                  </a:cubicBezTo>
                  <a:lnTo>
                    <a:pt x="698500" y="758066"/>
                  </a:lnTo>
                  <a:cubicBezTo>
                    <a:pt x="698500" y="769490"/>
                    <a:pt x="692425" y="780053"/>
                    <a:pt x="682551" y="785798"/>
                  </a:cubicBezTo>
                  <a:lnTo>
                    <a:pt x="365199" y="970439"/>
                  </a:lnTo>
                  <a:cubicBezTo>
                    <a:pt x="355340" y="976175"/>
                    <a:pt x="343160" y="976175"/>
                    <a:pt x="333301" y="970439"/>
                  </a:cubicBezTo>
                  <a:lnTo>
                    <a:pt x="15949" y="785798"/>
                  </a:lnTo>
                  <a:cubicBezTo>
                    <a:pt x="6075" y="780053"/>
                    <a:pt x="0" y="769490"/>
                    <a:pt x="0" y="758066"/>
                  </a:cubicBezTo>
                  <a:lnTo>
                    <a:pt x="0" y="218109"/>
                  </a:lnTo>
                  <a:cubicBezTo>
                    <a:pt x="0" y="206685"/>
                    <a:pt x="6075" y="196123"/>
                    <a:pt x="15949" y="190377"/>
                  </a:cubicBezTo>
                  <a:lnTo>
                    <a:pt x="333301" y="5737"/>
                  </a:lnTo>
                  <a:cubicBezTo>
                    <a:pt x="343160" y="0"/>
                    <a:pt x="355340" y="0"/>
                    <a:pt x="365199" y="5737"/>
                  </a:cubicBezTo>
                  <a:close/>
                </a:path>
              </a:pathLst>
            </a:custGeom>
            <a:gradFill rotWithShape="true">
              <a:gsLst>
                <a:gs pos="0">
                  <a:srgbClr val="0E1729">
                    <a:alpha val="100000"/>
                  </a:srgbClr>
                </a:gs>
                <a:gs pos="100000">
                  <a:srgbClr val="1750C2">
                    <a:alpha val="100000"/>
                  </a:srgbClr>
                </a:gs>
              </a:gsLst>
              <a:path path="circle">
                <a:fillToRect l="0" r="100000" t="0" b="100000"/>
              </a:path>
              <a:tileRect r="0" l="-100000" b="0" t="-100000"/>
            </a:gradFill>
          </p:spPr>
        </p:sp>
        <p:sp>
          <p:nvSpPr>
            <p:cNvPr name="TextBox 4" id="4"/>
            <p:cNvSpPr txBox="true"/>
            <p:nvPr/>
          </p:nvSpPr>
          <p:spPr>
            <a:xfrm>
              <a:off x="0" y="82550"/>
              <a:ext cx="698500" cy="76101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4208984" y="852716"/>
            <a:ext cx="7211277" cy="10151137"/>
            <a:chOff x="0" y="0"/>
            <a:chExt cx="698500" cy="983261"/>
          </a:xfrm>
        </p:grpSpPr>
        <p:sp>
          <p:nvSpPr>
            <p:cNvPr name="Freeform 6" id="6"/>
            <p:cNvSpPr/>
            <p:nvPr/>
          </p:nvSpPr>
          <p:spPr>
            <a:xfrm flipH="false" flipV="false" rot="0">
              <a:off x="0" y="3543"/>
              <a:ext cx="698500" cy="976175"/>
            </a:xfrm>
            <a:custGeom>
              <a:avLst/>
              <a:gdLst/>
              <a:ahLst/>
              <a:cxnLst/>
              <a:rect r="r" b="b" t="t" l="l"/>
              <a:pathLst>
                <a:path h="976175" w="698500">
                  <a:moveTo>
                    <a:pt x="365199" y="5737"/>
                  </a:moveTo>
                  <a:lnTo>
                    <a:pt x="682551" y="190377"/>
                  </a:lnTo>
                  <a:cubicBezTo>
                    <a:pt x="692425" y="196123"/>
                    <a:pt x="698500" y="206685"/>
                    <a:pt x="698500" y="218109"/>
                  </a:cubicBezTo>
                  <a:lnTo>
                    <a:pt x="698500" y="758066"/>
                  </a:lnTo>
                  <a:cubicBezTo>
                    <a:pt x="698500" y="769490"/>
                    <a:pt x="692425" y="780053"/>
                    <a:pt x="682551" y="785798"/>
                  </a:cubicBezTo>
                  <a:lnTo>
                    <a:pt x="365199" y="970439"/>
                  </a:lnTo>
                  <a:cubicBezTo>
                    <a:pt x="355340" y="976175"/>
                    <a:pt x="343160" y="976175"/>
                    <a:pt x="333301" y="970439"/>
                  </a:cubicBezTo>
                  <a:lnTo>
                    <a:pt x="15949" y="785798"/>
                  </a:lnTo>
                  <a:cubicBezTo>
                    <a:pt x="6075" y="780053"/>
                    <a:pt x="0" y="769490"/>
                    <a:pt x="0" y="758066"/>
                  </a:cubicBezTo>
                  <a:lnTo>
                    <a:pt x="0" y="218109"/>
                  </a:lnTo>
                  <a:cubicBezTo>
                    <a:pt x="0" y="206685"/>
                    <a:pt x="6075" y="196123"/>
                    <a:pt x="15949" y="190377"/>
                  </a:cubicBezTo>
                  <a:lnTo>
                    <a:pt x="333301" y="5737"/>
                  </a:lnTo>
                  <a:cubicBezTo>
                    <a:pt x="343160" y="0"/>
                    <a:pt x="355340" y="0"/>
                    <a:pt x="365199" y="5737"/>
                  </a:cubicBezTo>
                  <a:close/>
                </a:path>
              </a:pathLst>
            </a:custGeom>
            <a:solidFill>
              <a:srgbClr val="9EC948"/>
            </a:solidFill>
          </p:spPr>
        </p:sp>
        <p:sp>
          <p:nvSpPr>
            <p:cNvPr name="TextBox 7" id="7"/>
            <p:cNvSpPr txBox="true"/>
            <p:nvPr/>
          </p:nvSpPr>
          <p:spPr>
            <a:xfrm>
              <a:off x="0" y="82550"/>
              <a:ext cx="698500" cy="761011"/>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0043643" y="3858344"/>
            <a:ext cx="4160436" cy="5856544"/>
            <a:chOff x="0" y="0"/>
            <a:chExt cx="698500" cy="983261"/>
          </a:xfrm>
        </p:grpSpPr>
        <p:sp>
          <p:nvSpPr>
            <p:cNvPr name="Freeform 9" id="9"/>
            <p:cNvSpPr/>
            <p:nvPr/>
          </p:nvSpPr>
          <p:spPr>
            <a:xfrm flipH="false" flipV="false" rot="0">
              <a:off x="0" y="6142"/>
              <a:ext cx="698500" cy="970978"/>
            </a:xfrm>
            <a:custGeom>
              <a:avLst/>
              <a:gdLst/>
              <a:ahLst/>
              <a:cxnLst/>
              <a:rect r="r" b="b" t="t" l="l"/>
              <a:pathLst>
                <a:path h="970978" w="698500">
                  <a:moveTo>
                    <a:pt x="376895" y="9942"/>
                  </a:moveTo>
                  <a:lnTo>
                    <a:pt x="670855" y="180974"/>
                  </a:lnTo>
                  <a:cubicBezTo>
                    <a:pt x="687971" y="190932"/>
                    <a:pt x="698500" y="209240"/>
                    <a:pt x="698500" y="229041"/>
                  </a:cubicBezTo>
                  <a:lnTo>
                    <a:pt x="698500" y="741936"/>
                  </a:lnTo>
                  <a:cubicBezTo>
                    <a:pt x="698500" y="761737"/>
                    <a:pt x="687971" y="780045"/>
                    <a:pt x="670855" y="790003"/>
                  </a:cubicBezTo>
                  <a:lnTo>
                    <a:pt x="376895" y="961035"/>
                  </a:lnTo>
                  <a:cubicBezTo>
                    <a:pt x="359806" y="970978"/>
                    <a:pt x="338694" y="970978"/>
                    <a:pt x="321605" y="961035"/>
                  </a:cubicBezTo>
                  <a:lnTo>
                    <a:pt x="27645" y="790003"/>
                  </a:lnTo>
                  <a:cubicBezTo>
                    <a:pt x="10529" y="780045"/>
                    <a:pt x="0" y="761737"/>
                    <a:pt x="0" y="741936"/>
                  </a:cubicBezTo>
                  <a:lnTo>
                    <a:pt x="0" y="229041"/>
                  </a:lnTo>
                  <a:cubicBezTo>
                    <a:pt x="0" y="209240"/>
                    <a:pt x="10529" y="190932"/>
                    <a:pt x="27645" y="180974"/>
                  </a:cubicBezTo>
                  <a:lnTo>
                    <a:pt x="321605" y="9942"/>
                  </a:lnTo>
                  <a:cubicBezTo>
                    <a:pt x="338694" y="0"/>
                    <a:pt x="359806" y="0"/>
                    <a:pt x="376895" y="9942"/>
                  </a:cubicBezTo>
                  <a:close/>
                </a:path>
              </a:pathLst>
            </a:custGeom>
            <a:solidFill>
              <a:srgbClr val="F6B330">
                <a:alpha val="80000"/>
              </a:srgbClr>
            </a:solidFill>
          </p:spPr>
        </p:sp>
        <p:sp>
          <p:nvSpPr>
            <p:cNvPr name="TextBox 10" id="10"/>
            <p:cNvSpPr txBox="true"/>
            <p:nvPr/>
          </p:nvSpPr>
          <p:spPr>
            <a:xfrm>
              <a:off x="0" y="82550"/>
              <a:ext cx="698500" cy="761011"/>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9484007" y="-3994226"/>
            <a:ext cx="8371644" cy="9693884"/>
            <a:chOff x="0" y="0"/>
            <a:chExt cx="701935" cy="812800"/>
          </a:xfrm>
        </p:grpSpPr>
        <p:sp>
          <p:nvSpPr>
            <p:cNvPr name="Freeform 12" id="12"/>
            <p:cNvSpPr/>
            <p:nvPr/>
          </p:nvSpPr>
          <p:spPr>
            <a:xfrm flipH="false" flipV="false" rot="0">
              <a:off x="0" y="3038"/>
              <a:ext cx="701935" cy="806725"/>
            </a:xfrm>
            <a:custGeom>
              <a:avLst/>
              <a:gdLst/>
              <a:ahLst/>
              <a:cxnLst/>
              <a:rect r="r" b="b" t="t" l="l"/>
              <a:pathLst>
                <a:path h="806725" w="701935">
                  <a:moveTo>
                    <a:pt x="364723" y="4926"/>
                  </a:moveTo>
                  <a:lnTo>
                    <a:pt x="688179" y="192198"/>
                  </a:lnTo>
                  <a:cubicBezTo>
                    <a:pt x="696693" y="197127"/>
                    <a:pt x="701935" y="206219"/>
                    <a:pt x="701935" y="216057"/>
                  </a:cubicBezTo>
                  <a:lnTo>
                    <a:pt x="701935" y="590667"/>
                  </a:lnTo>
                  <a:cubicBezTo>
                    <a:pt x="701935" y="600505"/>
                    <a:pt x="696693" y="609597"/>
                    <a:pt x="688179" y="614526"/>
                  </a:cubicBezTo>
                  <a:lnTo>
                    <a:pt x="364723" y="801798"/>
                  </a:lnTo>
                  <a:cubicBezTo>
                    <a:pt x="356214" y="806724"/>
                    <a:pt x="345720" y="806724"/>
                    <a:pt x="337212" y="801798"/>
                  </a:cubicBezTo>
                  <a:lnTo>
                    <a:pt x="13755" y="614526"/>
                  </a:lnTo>
                  <a:cubicBezTo>
                    <a:pt x="5242" y="609597"/>
                    <a:pt x="0" y="600505"/>
                    <a:pt x="0" y="590667"/>
                  </a:cubicBezTo>
                  <a:lnTo>
                    <a:pt x="0" y="216057"/>
                  </a:lnTo>
                  <a:cubicBezTo>
                    <a:pt x="0" y="206219"/>
                    <a:pt x="5242" y="197127"/>
                    <a:pt x="13755" y="192198"/>
                  </a:cubicBezTo>
                  <a:lnTo>
                    <a:pt x="337212" y="4926"/>
                  </a:lnTo>
                  <a:cubicBezTo>
                    <a:pt x="345720" y="0"/>
                    <a:pt x="356214" y="0"/>
                    <a:pt x="364723" y="4926"/>
                  </a:cubicBezTo>
                  <a:close/>
                </a:path>
              </a:pathLst>
            </a:custGeom>
            <a:blipFill>
              <a:blip r:embed="rId2"/>
              <a:stretch>
                <a:fillRect l="-32249" t="-530" r="-73782" b="-617"/>
              </a:stretch>
            </a:blipFill>
            <a:ln w="19050" cap="sq">
              <a:solidFill>
                <a:srgbClr val="9EC948"/>
              </a:solidFill>
              <a:prstDash val="solid"/>
              <a:miter/>
            </a:ln>
          </p:spPr>
        </p:sp>
      </p:grpSp>
      <p:grpSp>
        <p:nvGrpSpPr>
          <p:cNvPr name="Group 13" id="13"/>
          <p:cNvGrpSpPr/>
          <p:nvPr/>
        </p:nvGrpSpPr>
        <p:grpSpPr>
          <a:xfrm rot="0">
            <a:off x="1483954" y="8189433"/>
            <a:ext cx="2962631" cy="880347"/>
            <a:chOff x="0" y="0"/>
            <a:chExt cx="780281" cy="231861"/>
          </a:xfrm>
        </p:grpSpPr>
        <p:sp>
          <p:nvSpPr>
            <p:cNvPr name="Freeform 14" id="14"/>
            <p:cNvSpPr/>
            <p:nvPr/>
          </p:nvSpPr>
          <p:spPr>
            <a:xfrm flipH="false" flipV="false" rot="0">
              <a:off x="0" y="0"/>
              <a:ext cx="780281" cy="231861"/>
            </a:xfrm>
            <a:custGeom>
              <a:avLst/>
              <a:gdLst/>
              <a:ahLst/>
              <a:cxnLst/>
              <a:rect r="r" b="b" t="t" l="l"/>
              <a:pathLst>
                <a:path h="231861" w="780281">
                  <a:moveTo>
                    <a:pt x="115930" y="0"/>
                  </a:moveTo>
                  <a:lnTo>
                    <a:pt x="664351" y="0"/>
                  </a:lnTo>
                  <a:cubicBezTo>
                    <a:pt x="695098" y="0"/>
                    <a:pt x="724585" y="12214"/>
                    <a:pt x="746326" y="33955"/>
                  </a:cubicBezTo>
                  <a:cubicBezTo>
                    <a:pt x="768067" y="55696"/>
                    <a:pt x="780281" y="85184"/>
                    <a:pt x="780281" y="115930"/>
                  </a:cubicBezTo>
                  <a:lnTo>
                    <a:pt x="780281" y="115930"/>
                  </a:lnTo>
                  <a:cubicBezTo>
                    <a:pt x="780281" y="179957"/>
                    <a:pt x="728378" y="231861"/>
                    <a:pt x="664351" y="231861"/>
                  </a:cubicBezTo>
                  <a:lnTo>
                    <a:pt x="115930" y="231861"/>
                  </a:lnTo>
                  <a:cubicBezTo>
                    <a:pt x="85184" y="231861"/>
                    <a:pt x="55696" y="219647"/>
                    <a:pt x="33955" y="197906"/>
                  </a:cubicBezTo>
                  <a:cubicBezTo>
                    <a:pt x="12214" y="176164"/>
                    <a:pt x="0" y="146677"/>
                    <a:pt x="0" y="115930"/>
                  </a:cubicBezTo>
                  <a:lnTo>
                    <a:pt x="0" y="115930"/>
                  </a:lnTo>
                  <a:cubicBezTo>
                    <a:pt x="0" y="85184"/>
                    <a:pt x="12214" y="55696"/>
                    <a:pt x="33955" y="33955"/>
                  </a:cubicBezTo>
                  <a:cubicBezTo>
                    <a:pt x="55696" y="12214"/>
                    <a:pt x="85184" y="0"/>
                    <a:pt x="115930" y="0"/>
                  </a:cubicBezTo>
                  <a:close/>
                </a:path>
              </a:pathLst>
            </a:custGeom>
            <a:solidFill>
              <a:srgbClr val="8DC63F"/>
            </a:solidFill>
          </p:spPr>
        </p:sp>
        <p:sp>
          <p:nvSpPr>
            <p:cNvPr name="TextBox 15" id="15"/>
            <p:cNvSpPr txBox="true"/>
            <p:nvPr/>
          </p:nvSpPr>
          <p:spPr>
            <a:xfrm>
              <a:off x="0" y="-57150"/>
              <a:ext cx="780281" cy="289011"/>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Get Started</a:t>
              </a:r>
            </a:p>
          </p:txBody>
        </p:sp>
      </p:grpSp>
      <p:sp>
        <p:nvSpPr>
          <p:cNvPr name="Freeform 16" id="16"/>
          <p:cNvSpPr/>
          <p:nvPr/>
        </p:nvSpPr>
        <p:spPr>
          <a:xfrm flipH="false" flipV="false" rot="0">
            <a:off x="6591902" y="8629606"/>
            <a:ext cx="1686517" cy="279042"/>
          </a:xfrm>
          <a:custGeom>
            <a:avLst/>
            <a:gdLst/>
            <a:ahLst/>
            <a:cxnLst/>
            <a:rect r="r" b="b" t="t" l="l"/>
            <a:pathLst>
              <a:path h="279042" w="1686517">
                <a:moveTo>
                  <a:pt x="0" y="0"/>
                </a:moveTo>
                <a:lnTo>
                  <a:pt x="1686518" y="0"/>
                </a:lnTo>
                <a:lnTo>
                  <a:pt x="1686518" y="279042"/>
                </a:lnTo>
                <a:lnTo>
                  <a:pt x="0" y="279042"/>
                </a:lnTo>
                <a:lnTo>
                  <a:pt x="0" y="0"/>
                </a:lnTo>
                <a:close/>
              </a:path>
            </a:pathLst>
          </a:custGeom>
          <a:blipFill>
            <a:blip r:embed="rId3">
              <a:alphaModFix amt="55000"/>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1266207" y="361858"/>
            <a:ext cx="4221208" cy="2814139"/>
          </a:xfrm>
          <a:custGeom>
            <a:avLst/>
            <a:gdLst/>
            <a:ahLst/>
            <a:cxnLst/>
            <a:rect r="r" b="b" t="t" l="l"/>
            <a:pathLst>
              <a:path h="2814139" w="4221208">
                <a:moveTo>
                  <a:pt x="0" y="0"/>
                </a:moveTo>
                <a:lnTo>
                  <a:pt x="4221208" y="0"/>
                </a:lnTo>
                <a:lnTo>
                  <a:pt x="4221208" y="2814139"/>
                </a:lnTo>
                <a:lnTo>
                  <a:pt x="0" y="2814139"/>
                </a:lnTo>
                <a:lnTo>
                  <a:pt x="0" y="0"/>
                </a:lnTo>
                <a:close/>
              </a:path>
            </a:pathLst>
          </a:custGeom>
          <a:blipFill>
            <a:blip r:embed="rId5"/>
            <a:stretch>
              <a:fillRect l="0" t="0" r="0" b="0"/>
            </a:stretch>
          </a:blipFill>
        </p:spPr>
      </p:sp>
      <p:sp>
        <p:nvSpPr>
          <p:cNvPr name="TextBox 18" id="18"/>
          <p:cNvSpPr txBox="true"/>
          <p:nvPr/>
        </p:nvSpPr>
        <p:spPr>
          <a:xfrm rot="0">
            <a:off x="1483954" y="4152796"/>
            <a:ext cx="10639907" cy="1775489"/>
          </a:xfrm>
          <a:prstGeom prst="rect">
            <a:avLst/>
          </a:prstGeom>
        </p:spPr>
        <p:txBody>
          <a:bodyPr anchor="t" rtlCol="false" tIns="0" lIns="0" bIns="0" rIns="0">
            <a:spAutoFit/>
          </a:bodyPr>
          <a:lstStyle/>
          <a:p>
            <a:pPr algn="l">
              <a:lnSpc>
                <a:spcPts val="6599"/>
              </a:lnSpc>
            </a:pPr>
            <a:r>
              <a:rPr lang="en-US" b="true" sz="6534" spc="-248">
                <a:solidFill>
                  <a:srgbClr val="F8F9F9"/>
                </a:solidFill>
                <a:latin typeface="Poppins Bold"/>
                <a:ea typeface="Poppins Bold"/>
                <a:cs typeface="Poppins Bold"/>
                <a:sym typeface="Poppins Bold"/>
              </a:rPr>
              <a:t>CAPABILITIES</a:t>
            </a:r>
          </a:p>
          <a:p>
            <a:pPr algn="l">
              <a:lnSpc>
                <a:spcPts val="6599"/>
              </a:lnSpc>
            </a:pPr>
            <a:r>
              <a:rPr lang="en-US" b="true" sz="6534" spc="-248">
                <a:solidFill>
                  <a:srgbClr val="F8F9F9"/>
                </a:solidFill>
                <a:latin typeface="Poppins Bold"/>
                <a:ea typeface="Poppins Bold"/>
                <a:cs typeface="Poppins Bold"/>
                <a:sym typeface="Poppins Bold"/>
              </a:rPr>
              <a:t>OVERVIEW</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TextBox 2" id="2"/>
          <p:cNvSpPr txBox="true"/>
          <p:nvPr/>
        </p:nvSpPr>
        <p:spPr>
          <a:xfrm rot="0">
            <a:off x="532301" y="421712"/>
            <a:ext cx="10373653" cy="901774"/>
          </a:xfrm>
          <a:prstGeom prst="rect">
            <a:avLst/>
          </a:prstGeom>
        </p:spPr>
        <p:txBody>
          <a:bodyPr anchor="t" rtlCol="false" tIns="0" lIns="0" bIns="0" rIns="0">
            <a:spAutoFit/>
          </a:bodyPr>
          <a:lstStyle/>
          <a:p>
            <a:pPr algn="l">
              <a:lnSpc>
                <a:spcPts val="7000"/>
              </a:lnSpc>
              <a:spcBef>
                <a:spcPct val="0"/>
              </a:spcBef>
            </a:pPr>
            <a:r>
              <a:rPr lang="en-US" b="true" sz="5000">
                <a:solidFill>
                  <a:srgbClr val="FFFFFF"/>
                </a:solidFill>
                <a:latin typeface="Poppins Bold"/>
                <a:ea typeface="Poppins Bold"/>
                <a:cs typeface="Poppins Bold"/>
                <a:sym typeface="Poppins Bold"/>
              </a:rPr>
              <a:t>Technology: </a:t>
            </a:r>
            <a:r>
              <a:rPr lang="en-US" b="true" sz="5000">
                <a:solidFill>
                  <a:srgbClr val="9EC948"/>
                </a:solidFill>
                <a:latin typeface="Poppins Bold"/>
                <a:ea typeface="Poppins Bold"/>
                <a:cs typeface="Poppins Bold"/>
                <a:sym typeface="Poppins Bold"/>
              </a:rPr>
              <a:t>Flow Chemistry</a:t>
            </a:r>
          </a:p>
        </p:txBody>
      </p:sp>
      <p:grpSp>
        <p:nvGrpSpPr>
          <p:cNvPr name="Group 3" id="3"/>
          <p:cNvGrpSpPr/>
          <p:nvPr/>
        </p:nvGrpSpPr>
        <p:grpSpPr>
          <a:xfrm rot="0">
            <a:off x="408528" y="1876449"/>
            <a:ext cx="17298881" cy="7962384"/>
            <a:chOff x="0" y="0"/>
            <a:chExt cx="23065175" cy="10616512"/>
          </a:xfrm>
        </p:grpSpPr>
        <p:grpSp>
          <p:nvGrpSpPr>
            <p:cNvPr name="Group 4" id="4"/>
            <p:cNvGrpSpPr/>
            <p:nvPr/>
          </p:nvGrpSpPr>
          <p:grpSpPr>
            <a:xfrm rot="0">
              <a:off x="0" y="0"/>
              <a:ext cx="23065175" cy="10616512"/>
              <a:chOff x="0" y="0"/>
              <a:chExt cx="4529447" cy="2084828"/>
            </a:xfrm>
          </p:grpSpPr>
          <p:sp>
            <p:nvSpPr>
              <p:cNvPr name="Freeform 5" id="5"/>
              <p:cNvSpPr/>
              <p:nvPr/>
            </p:nvSpPr>
            <p:spPr>
              <a:xfrm flipH="false" flipV="false" rot="0">
                <a:off x="0" y="0"/>
                <a:ext cx="4529448" cy="2084829"/>
              </a:xfrm>
              <a:custGeom>
                <a:avLst/>
                <a:gdLst/>
                <a:ahLst/>
                <a:cxnLst/>
                <a:rect r="r" b="b" t="t" l="l"/>
                <a:pathLst>
                  <a:path h="2084829" w="4529448">
                    <a:moveTo>
                      <a:pt x="0" y="0"/>
                    </a:moveTo>
                    <a:lnTo>
                      <a:pt x="4529448" y="0"/>
                    </a:lnTo>
                    <a:lnTo>
                      <a:pt x="4529448" y="2084829"/>
                    </a:lnTo>
                    <a:lnTo>
                      <a:pt x="0" y="2084829"/>
                    </a:lnTo>
                    <a:close/>
                  </a:path>
                </a:pathLst>
              </a:custGeom>
              <a:solidFill>
                <a:srgbClr val="FFFFFF"/>
              </a:solidFill>
            </p:spPr>
          </p:sp>
          <p:sp>
            <p:nvSpPr>
              <p:cNvPr name="TextBox 6" id="6"/>
              <p:cNvSpPr txBox="true"/>
              <p:nvPr/>
            </p:nvSpPr>
            <p:spPr>
              <a:xfrm>
                <a:off x="0" y="-57150"/>
                <a:ext cx="4529447" cy="2141978"/>
              </a:xfrm>
              <a:prstGeom prst="rect">
                <a:avLst/>
              </a:prstGeom>
            </p:spPr>
            <p:txBody>
              <a:bodyPr anchor="ctr" rtlCol="false" tIns="50800" lIns="50800" bIns="50800" rIns="50800"/>
              <a:lstStyle/>
              <a:p>
                <a:pPr algn="ctr">
                  <a:lnSpc>
                    <a:spcPts val="2660"/>
                  </a:lnSpc>
                </a:pPr>
              </a:p>
            </p:txBody>
          </p:sp>
        </p:grpSp>
        <p:sp>
          <p:nvSpPr>
            <p:cNvPr name="TextBox 7" id="7"/>
            <p:cNvSpPr txBox="true"/>
            <p:nvPr/>
          </p:nvSpPr>
          <p:spPr>
            <a:xfrm rot="0">
              <a:off x="956149" y="720266"/>
              <a:ext cx="3341698" cy="455557"/>
            </a:xfrm>
            <a:prstGeom prst="rect">
              <a:avLst/>
            </a:prstGeom>
          </p:spPr>
          <p:txBody>
            <a:bodyPr anchor="t" rtlCol="false" tIns="0" lIns="0" bIns="0" rIns="0">
              <a:spAutoFit/>
            </a:bodyPr>
            <a:lstStyle/>
            <a:p>
              <a:pPr algn="ctr">
                <a:lnSpc>
                  <a:spcPts val="2816"/>
                </a:lnSpc>
                <a:spcBef>
                  <a:spcPct val="0"/>
                </a:spcBef>
              </a:pPr>
              <a:r>
                <a:rPr lang="en-US" b="true" sz="2011">
                  <a:solidFill>
                    <a:srgbClr val="9EC948"/>
                  </a:solidFill>
                  <a:latin typeface="Poppins Bold"/>
                  <a:ea typeface="Poppins Bold"/>
                  <a:cs typeface="Poppins Bold"/>
                  <a:sym typeface="Poppins Bold"/>
                </a:rPr>
                <a:t>Inventys Approach</a:t>
              </a:r>
            </a:p>
          </p:txBody>
        </p:sp>
        <p:sp>
          <p:nvSpPr>
            <p:cNvPr name="TextBox 8" id="8"/>
            <p:cNvSpPr txBox="true"/>
            <p:nvPr/>
          </p:nvSpPr>
          <p:spPr>
            <a:xfrm rot="0">
              <a:off x="956139" y="4521135"/>
              <a:ext cx="7649181" cy="455557"/>
            </a:xfrm>
            <a:prstGeom prst="rect">
              <a:avLst/>
            </a:prstGeom>
          </p:spPr>
          <p:txBody>
            <a:bodyPr anchor="t" rtlCol="false" tIns="0" lIns="0" bIns="0" rIns="0">
              <a:spAutoFit/>
            </a:bodyPr>
            <a:lstStyle/>
            <a:p>
              <a:pPr algn="ctr">
                <a:lnSpc>
                  <a:spcPts val="2816"/>
                </a:lnSpc>
                <a:spcBef>
                  <a:spcPct val="0"/>
                </a:spcBef>
              </a:pPr>
              <a:r>
                <a:rPr lang="en-US" b="true" sz="2011">
                  <a:solidFill>
                    <a:srgbClr val="9EC948"/>
                  </a:solidFill>
                  <a:latin typeface="Poppins Bold"/>
                  <a:ea typeface="Poppins Bold"/>
                  <a:cs typeface="Poppins Bold"/>
                  <a:sym typeface="Poppins Bold"/>
                </a:rPr>
                <a:t>Safer &amp; Efficient Manufacturing by Inventys</a:t>
              </a:r>
              <a:r>
                <a:rPr lang="en-US" b="true" sz="2011">
                  <a:solidFill>
                    <a:srgbClr val="9EC948"/>
                  </a:solidFill>
                  <a:latin typeface="Poppins Bold"/>
                  <a:ea typeface="Poppins Bold"/>
                  <a:cs typeface="Poppins Bold"/>
                  <a:sym typeface="Poppins Bold"/>
                </a:rPr>
                <a:t> </a:t>
              </a:r>
            </a:p>
          </p:txBody>
        </p:sp>
        <p:sp>
          <p:nvSpPr>
            <p:cNvPr name="TextBox 9" id="9"/>
            <p:cNvSpPr txBox="true"/>
            <p:nvPr/>
          </p:nvSpPr>
          <p:spPr>
            <a:xfrm rot="0">
              <a:off x="956059" y="1366860"/>
              <a:ext cx="10917956" cy="2143272"/>
            </a:xfrm>
            <a:prstGeom prst="rect">
              <a:avLst/>
            </a:prstGeom>
          </p:spPr>
          <p:txBody>
            <a:bodyPr anchor="t" rtlCol="false" tIns="0" lIns="0" bIns="0" rIns="0">
              <a:spAutoFit/>
            </a:bodyPr>
            <a:lstStyle/>
            <a:p>
              <a:pPr algn="l" marL="325754" indent="-162877" lvl="1">
                <a:lnSpc>
                  <a:spcPts val="2112"/>
                </a:lnSpc>
                <a:buFont typeface="Arial"/>
                <a:buChar char="•"/>
              </a:pPr>
              <a:r>
                <a:rPr lang="en-US" sz="1508">
                  <a:solidFill>
                    <a:srgbClr val="000000"/>
                  </a:solidFill>
                  <a:latin typeface="Poppins"/>
                  <a:ea typeface="Poppins"/>
                  <a:cs typeface="Poppins"/>
                  <a:sym typeface="Poppins"/>
                </a:rPr>
                <a:t>Mastery over flow chemistry makes manufacturing safer, efficient, and creates less waste. Significantly lowering environmental impact.</a:t>
              </a:r>
            </a:p>
            <a:p>
              <a:pPr algn="l" marL="325754" indent="-162877" lvl="1">
                <a:lnSpc>
                  <a:spcPts val="2112"/>
                </a:lnSpc>
                <a:buFont typeface="Arial"/>
                <a:buChar char="•"/>
              </a:pPr>
              <a:r>
                <a:rPr lang="en-US" sz="1508">
                  <a:solidFill>
                    <a:srgbClr val="000000"/>
                  </a:solidFill>
                  <a:latin typeface="Poppins"/>
                  <a:ea typeface="Poppins"/>
                  <a:cs typeface="Poppins"/>
                  <a:sym typeface="Poppins"/>
                </a:rPr>
                <a:t>Focus on deep backward integration coupled with an excellent safety culture Inventys offers stable supply.</a:t>
              </a:r>
            </a:p>
            <a:p>
              <a:pPr algn="l" marL="325754" indent="-162877" lvl="1">
                <a:lnSpc>
                  <a:spcPts val="2112"/>
                </a:lnSpc>
                <a:buFont typeface="Arial"/>
                <a:buChar char="•"/>
              </a:pPr>
              <a:r>
                <a:rPr lang="en-US" sz="1508">
                  <a:solidFill>
                    <a:srgbClr val="000000"/>
                  </a:solidFill>
                  <a:latin typeface="Poppins"/>
                  <a:ea typeface="Poppins"/>
                  <a:cs typeface="Poppins"/>
                  <a:sym typeface="Poppins"/>
                </a:rPr>
                <a:t>Demonstrated commitment to sustainability (&gt;51% energy from renewable source with NET ZERO carbon addition) - SINCE LAST 12 years! </a:t>
              </a:r>
            </a:p>
          </p:txBody>
        </p:sp>
        <p:sp>
          <p:nvSpPr>
            <p:cNvPr name="Freeform 10" id="10"/>
            <p:cNvSpPr/>
            <p:nvPr/>
          </p:nvSpPr>
          <p:spPr>
            <a:xfrm flipH="false" flipV="false" rot="0">
              <a:off x="12771112" y="496251"/>
              <a:ext cx="9906076" cy="4330969"/>
            </a:xfrm>
            <a:custGeom>
              <a:avLst/>
              <a:gdLst/>
              <a:ahLst/>
              <a:cxnLst/>
              <a:rect r="r" b="b" t="t" l="l"/>
              <a:pathLst>
                <a:path h="4330969" w="9906076">
                  <a:moveTo>
                    <a:pt x="0" y="0"/>
                  </a:moveTo>
                  <a:lnTo>
                    <a:pt x="9906077" y="0"/>
                  </a:lnTo>
                  <a:lnTo>
                    <a:pt x="9906077" y="4330968"/>
                  </a:lnTo>
                  <a:lnTo>
                    <a:pt x="0" y="4330968"/>
                  </a:lnTo>
                  <a:lnTo>
                    <a:pt x="0" y="0"/>
                  </a:lnTo>
                  <a:close/>
                </a:path>
              </a:pathLst>
            </a:custGeom>
            <a:blipFill>
              <a:blip r:embed="rId2"/>
              <a:stretch>
                <a:fillRect l="-1284" t="0" r="-1284" b="0"/>
              </a:stretch>
            </a:blipFill>
          </p:spPr>
        </p:sp>
        <p:sp>
          <p:nvSpPr>
            <p:cNvPr name="TextBox 11" id="11"/>
            <p:cNvSpPr txBox="true"/>
            <p:nvPr/>
          </p:nvSpPr>
          <p:spPr>
            <a:xfrm rot="0">
              <a:off x="956059" y="5361724"/>
              <a:ext cx="10473707" cy="3932227"/>
            </a:xfrm>
            <a:prstGeom prst="rect">
              <a:avLst/>
            </a:prstGeom>
          </p:spPr>
          <p:txBody>
            <a:bodyPr anchor="t" rtlCol="false" tIns="0" lIns="0" bIns="0" rIns="0">
              <a:spAutoFit/>
            </a:bodyPr>
            <a:lstStyle/>
            <a:p>
              <a:pPr algn="l" marL="325754" indent="-162877" lvl="1">
                <a:lnSpc>
                  <a:spcPts val="2112"/>
                </a:lnSpc>
                <a:buFont typeface="Arial"/>
                <a:buChar char="•"/>
              </a:pPr>
              <a:r>
                <a:rPr lang="en-US" sz="1508">
                  <a:solidFill>
                    <a:srgbClr val="000000"/>
                  </a:solidFill>
                  <a:latin typeface="Poppins"/>
                  <a:ea typeface="Poppins"/>
                  <a:cs typeface="Poppins"/>
                  <a:sym typeface="Poppins"/>
                </a:rPr>
                <a:t>Inventys specializes in creating </a:t>
              </a:r>
              <a:r>
                <a:rPr lang="en-US" b="true" sz="1508">
                  <a:solidFill>
                    <a:srgbClr val="000000"/>
                  </a:solidFill>
                  <a:latin typeface="Poppins Bold"/>
                  <a:ea typeface="Poppins Bold"/>
                  <a:cs typeface="Poppins Bold"/>
                  <a:sym typeface="Poppins Bold"/>
                </a:rPr>
                <a:t>safer &amp; more efficient manufacturing plant design &amp; process implementation </a:t>
              </a:r>
              <a:r>
                <a:rPr lang="en-US" sz="1508">
                  <a:solidFill>
                    <a:srgbClr val="000000"/>
                  </a:solidFill>
                  <a:latin typeface="Poppins"/>
                  <a:ea typeface="Poppins"/>
                  <a:cs typeface="Poppins"/>
                  <a:sym typeface="Poppins"/>
                </a:rPr>
                <a:t>from lab processes</a:t>
              </a:r>
              <a:r>
                <a:rPr lang="en-US" b="true" sz="1508">
                  <a:solidFill>
                    <a:srgbClr val="000000"/>
                  </a:solidFill>
                  <a:latin typeface="Poppins Bold"/>
                  <a:ea typeface="Poppins Bold"/>
                  <a:cs typeface="Poppins Bold"/>
                  <a:sym typeface="Poppins Bold"/>
                </a:rPr>
                <a:t>– </a:t>
              </a:r>
              <a:r>
                <a:rPr lang="en-US" sz="1508">
                  <a:solidFill>
                    <a:srgbClr val="000000"/>
                  </a:solidFill>
                  <a:latin typeface="Poppins"/>
                  <a:ea typeface="Poppins"/>
                  <a:cs typeface="Poppins"/>
                  <a:sym typeface="Poppins"/>
                </a:rPr>
                <a:t>to significantly reduce </a:t>
              </a:r>
              <a:r>
                <a:rPr lang="en-US" b="true" sz="1508">
                  <a:solidFill>
                    <a:srgbClr val="000000"/>
                  </a:solidFill>
                  <a:latin typeface="Poppins Bold"/>
                  <a:ea typeface="Poppins Bold"/>
                  <a:cs typeface="Poppins Bold"/>
                  <a:sym typeface="Poppins Bold"/>
                </a:rPr>
                <a:t>environmental impact.</a:t>
              </a:r>
              <a:r>
                <a:rPr lang="en-US" sz="1508">
                  <a:solidFill>
                    <a:srgbClr val="000000"/>
                  </a:solidFill>
                  <a:latin typeface="Poppins"/>
                  <a:ea typeface="Poppins"/>
                  <a:cs typeface="Poppins"/>
                  <a:sym typeface="Poppins"/>
                </a:rPr>
                <a:t> Inventys has succeeded – in some cases – in reducing </a:t>
              </a:r>
              <a:r>
                <a:rPr lang="en-US" b="true" sz="1508">
                  <a:solidFill>
                    <a:srgbClr val="000000"/>
                  </a:solidFill>
                  <a:latin typeface="Poppins Bold"/>
                  <a:ea typeface="Poppins Bold"/>
                  <a:cs typeface="Poppins Bold"/>
                  <a:sym typeface="Poppins Bold"/>
                </a:rPr>
                <a:t>energy</a:t>
              </a:r>
              <a:r>
                <a:rPr lang="en-US" sz="1508">
                  <a:solidFill>
                    <a:srgbClr val="000000"/>
                  </a:solidFill>
                  <a:latin typeface="Poppins"/>
                  <a:ea typeface="Poppins"/>
                  <a:cs typeface="Poppins"/>
                  <a:sym typeface="Poppins"/>
                </a:rPr>
                <a:t> costs as well as</a:t>
              </a:r>
              <a:r>
                <a:rPr lang="en-US" b="true" sz="1508">
                  <a:solidFill>
                    <a:srgbClr val="000000"/>
                  </a:solidFill>
                  <a:latin typeface="Poppins Bold"/>
                  <a:ea typeface="Poppins Bold"/>
                  <a:cs typeface="Poppins Bold"/>
                  <a:sym typeface="Poppins Bold"/>
                </a:rPr>
                <a:t> solvent </a:t>
              </a:r>
              <a:r>
                <a:rPr lang="en-US" sz="1508">
                  <a:solidFill>
                    <a:srgbClr val="000000"/>
                  </a:solidFill>
                  <a:latin typeface="Poppins"/>
                  <a:ea typeface="Poppins"/>
                  <a:cs typeface="Poppins"/>
                  <a:sym typeface="Poppins"/>
                </a:rPr>
                <a:t>usage - by more than </a:t>
              </a:r>
              <a:r>
                <a:rPr lang="en-US" b="true" sz="1508">
                  <a:solidFill>
                    <a:srgbClr val="000000"/>
                  </a:solidFill>
                  <a:latin typeface="Poppins Bold"/>
                  <a:ea typeface="Poppins Bold"/>
                  <a:cs typeface="Poppins Bold"/>
                  <a:sym typeface="Poppins Bold"/>
                </a:rPr>
                <a:t>90%!</a:t>
              </a:r>
            </a:p>
            <a:p>
              <a:pPr algn="l" marL="325754" indent="-162877" lvl="1">
                <a:lnSpc>
                  <a:spcPts val="2112"/>
                </a:lnSpc>
                <a:buFont typeface="Arial"/>
                <a:buChar char="•"/>
              </a:pPr>
              <a:r>
                <a:rPr lang="en-US" sz="1508">
                  <a:solidFill>
                    <a:srgbClr val="000000"/>
                  </a:solidFill>
                  <a:latin typeface="Poppins"/>
                  <a:ea typeface="Poppins"/>
                  <a:cs typeface="Poppins"/>
                  <a:sym typeface="Poppins"/>
                </a:rPr>
                <a:t>Inventys offers unmatched expertise in </a:t>
              </a:r>
              <a:r>
                <a:rPr lang="en-US" b="true" sz="1508">
                  <a:solidFill>
                    <a:srgbClr val="000000"/>
                  </a:solidFill>
                  <a:latin typeface="Poppins Bold"/>
                  <a:ea typeface="Poppins Bold"/>
                  <a:cs typeface="Poppins Bold"/>
                  <a:sym typeface="Poppins Bold"/>
                </a:rPr>
                <a:t>scale-up studies</a:t>
              </a:r>
              <a:r>
                <a:rPr lang="en-US" sz="1508">
                  <a:solidFill>
                    <a:srgbClr val="000000"/>
                  </a:solidFill>
                  <a:latin typeface="Poppins"/>
                  <a:ea typeface="Poppins"/>
                  <a:cs typeface="Poppins"/>
                  <a:sym typeface="Poppins"/>
                </a:rPr>
                <a:t> and </a:t>
              </a:r>
              <a:r>
                <a:rPr lang="en-US" b="true" sz="1508">
                  <a:solidFill>
                    <a:srgbClr val="000000"/>
                  </a:solidFill>
                  <a:latin typeface="Poppins Bold"/>
                  <a:ea typeface="Poppins Bold"/>
                  <a:cs typeface="Poppins Bold"/>
                  <a:sym typeface="Poppins Bold"/>
                </a:rPr>
                <a:t>process intensification.</a:t>
              </a:r>
              <a:r>
                <a:rPr lang="en-US" sz="1508">
                  <a:solidFill>
                    <a:srgbClr val="000000"/>
                  </a:solidFill>
                  <a:latin typeface="Poppins"/>
                  <a:ea typeface="Poppins"/>
                  <a:cs typeface="Poppins"/>
                  <a:sym typeface="Poppins"/>
                </a:rPr>
                <a:t> For example, during the last 24 months Inventys teams scaled up 18 different products. Some with as many as </a:t>
              </a:r>
              <a:r>
                <a:rPr lang="en-US" b="true" sz="1508">
                  <a:solidFill>
                    <a:srgbClr val="000000"/>
                  </a:solidFill>
                  <a:latin typeface="Poppins Bold"/>
                  <a:ea typeface="Poppins Bold"/>
                  <a:cs typeface="Poppins Bold"/>
                  <a:sym typeface="Poppins Bold"/>
                </a:rPr>
                <a:t>14 chemical transformations. </a:t>
              </a:r>
            </a:p>
            <a:p>
              <a:pPr algn="l" marL="325754" indent="-162877" lvl="1">
                <a:lnSpc>
                  <a:spcPts val="2112"/>
                </a:lnSpc>
                <a:buFont typeface="Arial"/>
                <a:buChar char="•"/>
              </a:pPr>
              <a:r>
                <a:rPr lang="en-US" sz="1508">
                  <a:solidFill>
                    <a:srgbClr val="000000"/>
                  </a:solidFill>
                  <a:latin typeface="Poppins"/>
                  <a:ea typeface="Poppins"/>
                  <a:cs typeface="Poppins"/>
                  <a:sym typeface="Poppins"/>
                </a:rPr>
                <a:t>Using state-of-the-art DCS controlled manufacturing facilities, a highly qualified team, highly evolved </a:t>
              </a:r>
              <a:r>
                <a:rPr lang="en-US" b="true" sz="1508">
                  <a:solidFill>
                    <a:srgbClr val="000000"/>
                  </a:solidFill>
                  <a:latin typeface="Poppins Bold"/>
                  <a:ea typeface="Poppins Bold"/>
                  <a:cs typeface="Poppins Bold"/>
                  <a:sym typeface="Poppins Bold"/>
                </a:rPr>
                <a:t>Process Hazard Analysis </a:t>
              </a:r>
              <a:r>
                <a:rPr lang="en-US" sz="1508">
                  <a:solidFill>
                    <a:srgbClr val="000000"/>
                  </a:solidFill>
                  <a:latin typeface="Poppins"/>
                  <a:ea typeface="Poppins"/>
                  <a:cs typeface="Poppins"/>
                  <a:sym typeface="Poppins"/>
                </a:rPr>
                <a:t>methodologies along with strong Process Engineering skills, Inventys stands at the forefront of process innovation and </a:t>
              </a:r>
              <a:r>
                <a:rPr lang="en-US" b="true" sz="1508">
                  <a:solidFill>
                    <a:srgbClr val="000000"/>
                  </a:solidFill>
                  <a:latin typeface="Poppins Bold"/>
                  <a:ea typeface="Poppins Bold"/>
                  <a:cs typeface="Poppins Bold"/>
                  <a:sym typeface="Poppins Bold"/>
                </a:rPr>
                <a:t>safe</a:t>
              </a:r>
              <a:r>
                <a:rPr lang="en-US" sz="1508">
                  <a:solidFill>
                    <a:srgbClr val="000000"/>
                  </a:solidFill>
                  <a:latin typeface="Poppins"/>
                  <a:ea typeface="Poppins"/>
                  <a:cs typeface="Poppins"/>
                  <a:sym typeface="Poppins"/>
                </a:rPr>
                <a:t> chemical manufacturing.</a:t>
              </a:r>
            </a:p>
          </p:txBody>
        </p:sp>
        <p:sp>
          <p:nvSpPr>
            <p:cNvPr name="Freeform 12" id="12"/>
            <p:cNvSpPr/>
            <p:nvPr/>
          </p:nvSpPr>
          <p:spPr>
            <a:xfrm flipH="false" flipV="false" rot="0">
              <a:off x="13695227" y="5101882"/>
              <a:ext cx="8057846" cy="5057505"/>
            </a:xfrm>
            <a:custGeom>
              <a:avLst/>
              <a:gdLst/>
              <a:ahLst/>
              <a:cxnLst/>
              <a:rect r="r" b="b" t="t" l="l"/>
              <a:pathLst>
                <a:path h="5057505" w="8057846">
                  <a:moveTo>
                    <a:pt x="0" y="0"/>
                  </a:moveTo>
                  <a:lnTo>
                    <a:pt x="8057847" y="0"/>
                  </a:lnTo>
                  <a:lnTo>
                    <a:pt x="8057847" y="5057504"/>
                  </a:lnTo>
                  <a:lnTo>
                    <a:pt x="0" y="5057504"/>
                  </a:lnTo>
                  <a:lnTo>
                    <a:pt x="0" y="0"/>
                  </a:lnTo>
                  <a:close/>
                </a:path>
              </a:pathLst>
            </a:custGeom>
            <a:blipFill>
              <a:blip r:embed="rId3"/>
              <a:stretch>
                <a:fillRect l="0" t="-4655" r="0" b="-4202"/>
              </a:stretch>
            </a:blipFill>
          </p:spPr>
        </p:sp>
      </p:grpSp>
      <p:sp>
        <p:nvSpPr>
          <p:cNvPr name="Freeform 13" id="13"/>
          <p:cNvSpPr/>
          <p:nvPr/>
        </p:nvSpPr>
        <p:spPr>
          <a:xfrm flipH="false" flipV="false" rot="0">
            <a:off x="15434709" y="0"/>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grpSp>
        <p:nvGrpSpPr>
          <p:cNvPr name="Group 2" id="2"/>
          <p:cNvGrpSpPr/>
          <p:nvPr/>
        </p:nvGrpSpPr>
        <p:grpSpPr>
          <a:xfrm rot="0">
            <a:off x="362874" y="1953354"/>
            <a:ext cx="17562251" cy="8215869"/>
            <a:chOff x="0" y="0"/>
            <a:chExt cx="23416335" cy="10954492"/>
          </a:xfrm>
        </p:grpSpPr>
        <p:grpSp>
          <p:nvGrpSpPr>
            <p:cNvPr name="Group 3" id="3"/>
            <p:cNvGrpSpPr/>
            <p:nvPr/>
          </p:nvGrpSpPr>
          <p:grpSpPr>
            <a:xfrm rot="0">
              <a:off x="0" y="0"/>
              <a:ext cx="23416335" cy="10479244"/>
              <a:chOff x="0" y="0"/>
              <a:chExt cx="4529447" cy="2027012"/>
            </a:xfrm>
          </p:grpSpPr>
          <p:sp>
            <p:nvSpPr>
              <p:cNvPr name="Freeform 4" id="4"/>
              <p:cNvSpPr/>
              <p:nvPr/>
            </p:nvSpPr>
            <p:spPr>
              <a:xfrm flipH="false" flipV="false" rot="0">
                <a:off x="0" y="0"/>
                <a:ext cx="4529448" cy="2027012"/>
              </a:xfrm>
              <a:custGeom>
                <a:avLst/>
                <a:gdLst/>
                <a:ahLst/>
                <a:cxnLst/>
                <a:rect r="r" b="b" t="t" l="l"/>
                <a:pathLst>
                  <a:path h="2027012" w="4529448">
                    <a:moveTo>
                      <a:pt x="0" y="0"/>
                    </a:moveTo>
                    <a:lnTo>
                      <a:pt x="4529448" y="0"/>
                    </a:lnTo>
                    <a:lnTo>
                      <a:pt x="4529448" y="2027012"/>
                    </a:lnTo>
                    <a:lnTo>
                      <a:pt x="0" y="2027012"/>
                    </a:lnTo>
                    <a:close/>
                  </a:path>
                </a:pathLst>
              </a:custGeom>
              <a:solidFill>
                <a:srgbClr val="FFFFFF"/>
              </a:solidFill>
            </p:spPr>
          </p:sp>
          <p:sp>
            <p:nvSpPr>
              <p:cNvPr name="TextBox 5" id="5"/>
              <p:cNvSpPr txBox="true"/>
              <p:nvPr/>
            </p:nvSpPr>
            <p:spPr>
              <a:xfrm>
                <a:off x="0" y="-57150"/>
                <a:ext cx="4529447" cy="2084162"/>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970520" y="2056355"/>
              <a:ext cx="4344626" cy="2165852"/>
              <a:chOff x="0" y="0"/>
              <a:chExt cx="841025" cy="419262"/>
            </a:xfrm>
          </p:grpSpPr>
          <p:sp>
            <p:nvSpPr>
              <p:cNvPr name="Freeform 7" id="7"/>
              <p:cNvSpPr/>
              <p:nvPr/>
            </p:nvSpPr>
            <p:spPr>
              <a:xfrm flipH="false" flipV="false" rot="0">
                <a:off x="0" y="0"/>
                <a:ext cx="841026" cy="419262"/>
              </a:xfrm>
              <a:custGeom>
                <a:avLst/>
                <a:gdLst/>
                <a:ahLst/>
                <a:cxnLst/>
                <a:rect r="r" b="b" t="t" l="l"/>
                <a:pathLst>
                  <a:path h="419262" w="841026">
                    <a:moveTo>
                      <a:pt x="84421" y="0"/>
                    </a:moveTo>
                    <a:lnTo>
                      <a:pt x="756604" y="0"/>
                    </a:lnTo>
                    <a:cubicBezTo>
                      <a:pt x="803229" y="0"/>
                      <a:pt x="841026" y="37797"/>
                      <a:pt x="841026" y="84421"/>
                    </a:cubicBezTo>
                    <a:lnTo>
                      <a:pt x="841026" y="334841"/>
                    </a:lnTo>
                    <a:cubicBezTo>
                      <a:pt x="841026" y="381466"/>
                      <a:pt x="803229" y="419262"/>
                      <a:pt x="756604" y="419262"/>
                    </a:cubicBezTo>
                    <a:lnTo>
                      <a:pt x="84421" y="419262"/>
                    </a:lnTo>
                    <a:cubicBezTo>
                      <a:pt x="37797" y="419262"/>
                      <a:pt x="0" y="381466"/>
                      <a:pt x="0" y="334841"/>
                    </a:cubicBezTo>
                    <a:lnTo>
                      <a:pt x="0" y="84421"/>
                    </a:lnTo>
                    <a:cubicBezTo>
                      <a:pt x="0" y="37797"/>
                      <a:pt x="37797" y="0"/>
                      <a:pt x="84421" y="0"/>
                    </a:cubicBezTo>
                    <a:close/>
                  </a:path>
                </a:pathLst>
              </a:custGeom>
              <a:solidFill>
                <a:srgbClr val="FFDE59"/>
              </a:solidFill>
              <a:ln cap="rnd">
                <a:noFill/>
                <a:prstDash val="solid"/>
                <a:round/>
              </a:ln>
            </p:spPr>
          </p:sp>
          <p:sp>
            <p:nvSpPr>
              <p:cNvPr name="TextBox 8" id="8"/>
              <p:cNvSpPr txBox="true"/>
              <p:nvPr/>
            </p:nvSpPr>
            <p:spPr>
              <a:xfrm>
                <a:off x="0" y="-38100"/>
                <a:ext cx="841025" cy="457362"/>
              </a:xfrm>
              <a:prstGeom prst="rect">
                <a:avLst/>
              </a:prstGeom>
            </p:spPr>
            <p:txBody>
              <a:bodyPr anchor="ctr" rtlCol="false" tIns="78560" lIns="78560" bIns="78560" rIns="78560"/>
              <a:lstStyle/>
              <a:p>
                <a:pPr algn="ctr">
                  <a:lnSpc>
                    <a:spcPts val="2058"/>
                  </a:lnSpc>
                </a:pPr>
              </a:p>
            </p:txBody>
          </p:sp>
        </p:grpSp>
        <p:sp>
          <p:nvSpPr>
            <p:cNvPr name="Freeform 9" id="9"/>
            <p:cNvSpPr/>
            <p:nvPr/>
          </p:nvSpPr>
          <p:spPr>
            <a:xfrm flipH="false" flipV="false" rot="0">
              <a:off x="2918359" y="2202828"/>
              <a:ext cx="482141" cy="720591"/>
            </a:xfrm>
            <a:custGeom>
              <a:avLst/>
              <a:gdLst/>
              <a:ahLst/>
              <a:cxnLst/>
              <a:rect r="r" b="b" t="t" l="l"/>
              <a:pathLst>
                <a:path h="720591" w="482141">
                  <a:moveTo>
                    <a:pt x="0" y="0"/>
                  </a:moveTo>
                  <a:lnTo>
                    <a:pt x="482141" y="0"/>
                  </a:lnTo>
                  <a:lnTo>
                    <a:pt x="482141" y="720591"/>
                  </a:lnTo>
                  <a:lnTo>
                    <a:pt x="0" y="7205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5725324" y="2091622"/>
              <a:ext cx="4344626" cy="2165852"/>
              <a:chOff x="0" y="0"/>
              <a:chExt cx="841025" cy="419262"/>
            </a:xfrm>
          </p:grpSpPr>
          <p:sp>
            <p:nvSpPr>
              <p:cNvPr name="Freeform 11" id="11"/>
              <p:cNvSpPr/>
              <p:nvPr/>
            </p:nvSpPr>
            <p:spPr>
              <a:xfrm flipH="false" flipV="false" rot="0">
                <a:off x="0" y="0"/>
                <a:ext cx="841026" cy="419262"/>
              </a:xfrm>
              <a:custGeom>
                <a:avLst/>
                <a:gdLst/>
                <a:ahLst/>
                <a:cxnLst/>
                <a:rect r="r" b="b" t="t" l="l"/>
                <a:pathLst>
                  <a:path h="419262" w="841026">
                    <a:moveTo>
                      <a:pt x="84421" y="0"/>
                    </a:moveTo>
                    <a:lnTo>
                      <a:pt x="756604" y="0"/>
                    </a:lnTo>
                    <a:cubicBezTo>
                      <a:pt x="803229" y="0"/>
                      <a:pt x="841026" y="37797"/>
                      <a:pt x="841026" y="84421"/>
                    </a:cubicBezTo>
                    <a:lnTo>
                      <a:pt x="841026" y="334841"/>
                    </a:lnTo>
                    <a:cubicBezTo>
                      <a:pt x="841026" y="381466"/>
                      <a:pt x="803229" y="419262"/>
                      <a:pt x="756604" y="419262"/>
                    </a:cubicBezTo>
                    <a:lnTo>
                      <a:pt x="84421" y="419262"/>
                    </a:lnTo>
                    <a:cubicBezTo>
                      <a:pt x="37797" y="419262"/>
                      <a:pt x="0" y="381466"/>
                      <a:pt x="0" y="334841"/>
                    </a:cubicBezTo>
                    <a:lnTo>
                      <a:pt x="0" y="84421"/>
                    </a:lnTo>
                    <a:cubicBezTo>
                      <a:pt x="0" y="37797"/>
                      <a:pt x="37797" y="0"/>
                      <a:pt x="84421" y="0"/>
                    </a:cubicBezTo>
                    <a:close/>
                  </a:path>
                </a:pathLst>
              </a:custGeom>
              <a:solidFill>
                <a:srgbClr val="5CE1E6"/>
              </a:solidFill>
              <a:ln cap="rnd">
                <a:noFill/>
                <a:prstDash val="solid"/>
                <a:round/>
              </a:ln>
            </p:spPr>
          </p:sp>
          <p:sp>
            <p:nvSpPr>
              <p:cNvPr name="TextBox 12" id="12"/>
              <p:cNvSpPr txBox="true"/>
              <p:nvPr/>
            </p:nvSpPr>
            <p:spPr>
              <a:xfrm>
                <a:off x="0" y="-38100"/>
                <a:ext cx="841025" cy="457362"/>
              </a:xfrm>
              <a:prstGeom prst="rect">
                <a:avLst/>
              </a:prstGeom>
            </p:spPr>
            <p:txBody>
              <a:bodyPr anchor="ctr" rtlCol="false" tIns="78560" lIns="78560" bIns="78560" rIns="78560"/>
              <a:lstStyle/>
              <a:p>
                <a:pPr algn="ctr">
                  <a:lnSpc>
                    <a:spcPts val="2058"/>
                  </a:lnSpc>
                </a:pPr>
              </a:p>
            </p:txBody>
          </p:sp>
        </p:grpSp>
        <p:sp>
          <p:nvSpPr>
            <p:cNvPr name="Freeform 13" id="13"/>
            <p:cNvSpPr/>
            <p:nvPr/>
          </p:nvSpPr>
          <p:spPr>
            <a:xfrm flipH="false" flipV="false" rot="0">
              <a:off x="7530493" y="2202828"/>
              <a:ext cx="869497" cy="695597"/>
            </a:xfrm>
            <a:custGeom>
              <a:avLst/>
              <a:gdLst/>
              <a:ahLst/>
              <a:cxnLst/>
              <a:rect r="r" b="b" t="t" l="l"/>
              <a:pathLst>
                <a:path h="695597" w="869497">
                  <a:moveTo>
                    <a:pt x="0" y="0"/>
                  </a:moveTo>
                  <a:lnTo>
                    <a:pt x="869497" y="0"/>
                  </a:lnTo>
                  <a:lnTo>
                    <a:pt x="869497" y="695597"/>
                  </a:lnTo>
                  <a:lnTo>
                    <a:pt x="0" y="6955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4" id="14"/>
            <p:cNvGrpSpPr/>
            <p:nvPr/>
          </p:nvGrpSpPr>
          <p:grpSpPr>
            <a:xfrm rot="0">
              <a:off x="10369361" y="2069869"/>
              <a:ext cx="4344626" cy="2165852"/>
              <a:chOff x="0" y="0"/>
              <a:chExt cx="841025" cy="419262"/>
            </a:xfrm>
          </p:grpSpPr>
          <p:sp>
            <p:nvSpPr>
              <p:cNvPr name="Freeform 15" id="15"/>
              <p:cNvSpPr/>
              <p:nvPr/>
            </p:nvSpPr>
            <p:spPr>
              <a:xfrm flipH="false" flipV="false" rot="0">
                <a:off x="0" y="0"/>
                <a:ext cx="841026" cy="419262"/>
              </a:xfrm>
              <a:custGeom>
                <a:avLst/>
                <a:gdLst/>
                <a:ahLst/>
                <a:cxnLst/>
                <a:rect r="r" b="b" t="t" l="l"/>
                <a:pathLst>
                  <a:path h="419262" w="841026">
                    <a:moveTo>
                      <a:pt x="84421" y="0"/>
                    </a:moveTo>
                    <a:lnTo>
                      <a:pt x="756604" y="0"/>
                    </a:lnTo>
                    <a:cubicBezTo>
                      <a:pt x="803229" y="0"/>
                      <a:pt x="841026" y="37797"/>
                      <a:pt x="841026" y="84421"/>
                    </a:cubicBezTo>
                    <a:lnTo>
                      <a:pt x="841026" y="334841"/>
                    </a:lnTo>
                    <a:cubicBezTo>
                      <a:pt x="841026" y="381466"/>
                      <a:pt x="803229" y="419262"/>
                      <a:pt x="756604" y="419262"/>
                    </a:cubicBezTo>
                    <a:lnTo>
                      <a:pt x="84421" y="419262"/>
                    </a:lnTo>
                    <a:cubicBezTo>
                      <a:pt x="37797" y="419262"/>
                      <a:pt x="0" y="381466"/>
                      <a:pt x="0" y="334841"/>
                    </a:cubicBezTo>
                    <a:lnTo>
                      <a:pt x="0" y="84421"/>
                    </a:lnTo>
                    <a:cubicBezTo>
                      <a:pt x="0" y="37797"/>
                      <a:pt x="37797" y="0"/>
                      <a:pt x="84421" y="0"/>
                    </a:cubicBezTo>
                    <a:close/>
                  </a:path>
                </a:pathLst>
              </a:custGeom>
              <a:solidFill>
                <a:srgbClr val="D2E3E8"/>
              </a:solidFill>
              <a:ln cap="rnd">
                <a:noFill/>
                <a:prstDash val="solid"/>
                <a:round/>
              </a:ln>
            </p:spPr>
          </p:sp>
          <p:sp>
            <p:nvSpPr>
              <p:cNvPr name="TextBox 16" id="16"/>
              <p:cNvSpPr txBox="true"/>
              <p:nvPr/>
            </p:nvSpPr>
            <p:spPr>
              <a:xfrm>
                <a:off x="0" y="-38100"/>
                <a:ext cx="841025" cy="457362"/>
              </a:xfrm>
              <a:prstGeom prst="rect">
                <a:avLst/>
              </a:prstGeom>
            </p:spPr>
            <p:txBody>
              <a:bodyPr anchor="ctr" rtlCol="false" tIns="78560" lIns="78560" bIns="78560" rIns="78560"/>
              <a:lstStyle/>
              <a:p>
                <a:pPr algn="ctr">
                  <a:lnSpc>
                    <a:spcPts val="2058"/>
                  </a:lnSpc>
                </a:pPr>
              </a:p>
            </p:txBody>
          </p:sp>
        </p:grpSp>
        <p:sp>
          <p:nvSpPr>
            <p:cNvPr name="TextBox 17" id="17"/>
            <p:cNvSpPr txBox="true"/>
            <p:nvPr/>
          </p:nvSpPr>
          <p:spPr>
            <a:xfrm rot="0">
              <a:off x="1526055" y="2950744"/>
              <a:ext cx="3322381" cy="555460"/>
            </a:xfrm>
            <a:prstGeom prst="rect">
              <a:avLst/>
            </a:prstGeom>
          </p:spPr>
          <p:txBody>
            <a:bodyPr anchor="t" rtlCol="false" tIns="0" lIns="0" bIns="0" rIns="0">
              <a:spAutoFit/>
            </a:bodyPr>
            <a:lstStyle/>
            <a:p>
              <a:pPr algn="l">
                <a:lnSpc>
                  <a:spcPts val="1624"/>
                </a:lnSpc>
              </a:pPr>
              <a:r>
                <a:rPr lang="en-US" sz="1624" spc="64">
                  <a:solidFill>
                    <a:srgbClr val="000000"/>
                  </a:solidFill>
                  <a:latin typeface="Atkinson Hyperlegible"/>
                  <a:ea typeface="Atkinson Hyperlegible"/>
                  <a:cs typeface="Atkinson Hyperlegible"/>
                  <a:sym typeface="Atkinson Hyperlegible"/>
                </a:rPr>
                <a:t>Exothermic reaction with</a:t>
              </a:r>
            </a:p>
            <a:p>
              <a:pPr algn="l">
                <a:lnSpc>
                  <a:spcPts val="1624"/>
                </a:lnSpc>
              </a:pPr>
              <a:r>
                <a:rPr lang="en-US" sz="1624" spc="64">
                  <a:solidFill>
                    <a:srgbClr val="000000"/>
                  </a:solidFill>
                  <a:latin typeface="Atkinson Hyperlegible"/>
                  <a:ea typeface="Atkinson Hyperlegible"/>
                  <a:cs typeface="Atkinson Hyperlegible"/>
                  <a:sym typeface="Atkinson Hyperlegible"/>
                </a:rPr>
                <a:t>run-away reaction hazard</a:t>
              </a:r>
            </a:p>
          </p:txBody>
        </p:sp>
        <p:sp>
          <p:nvSpPr>
            <p:cNvPr name="TextBox 18" id="18"/>
            <p:cNvSpPr txBox="true"/>
            <p:nvPr/>
          </p:nvSpPr>
          <p:spPr>
            <a:xfrm rot="0">
              <a:off x="6635372" y="3026180"/>
              <a:ext cx="2615881" cy="555460"/>
            </a:xfrm>
            <a:prstGeom prst="rect">
              <a:avLst/>
            </a:prstGeom>
          </p:spPr>
          <p:txBody>
            <a:bodyPr anchor="t" rtlCol="false" tIns="0" lIns="0" bIns="0" rIns="0">
              <a:spAutoFit/>
            </a:bodyPr>
            <a:lstStyle/>
            <a:p>
              <a:pPr algn="l">
                <a:lnSpc>
                  <a:spcPts val="1624"/>
                </a:lnSpc>
              </a:pPr>
              <a:r>
                <a:rPr lang="en-US" sz="1624" spc="64">
                  <a:solidFill>
                    <a:srgbClr val="000000"/>
                  </a:solidFill>
                  <a:latin typeface="Atkinson Hyperlegible"/>
                  <a:ea typeface="Atkinson Hyperlegible"/>
                  <a:cs typeface="Atkinson Hyperlegible"/>
                  <a:sym typeface="Atkinson Hyperlegible"/>
                </a:rPr>
                <a:t>Difficult to scale-up </a:t>
              </a:r>
            </a:p>
            <a:p>
              <a:pPr algn="ctr">
                <a:lnSpc>
                  <a:spcPts val="1624"/>
                </a:lnSpc>
              </a:pPr>
              <a:r>
                <a:rPr lang="en-US" sz="1624" spc="64">
                  <a:solidFill>
                    <a:srgbClr val="000000"/>
                  </a:solidFill>
                  <a:latin typeface="Atkinson Hyperlegible"/>
                  <a:ea typeface="Atkinson Hyperlegible"/>
                  <a:cs typeface="Atkinson Hyperlegible"/>
                  <a:sym typeface="Atkinson Hyperlegible"/>
                </a:rPr>
                <a:t>operations</a:t>
              </a:r>
            </a:p>
          </p:txBody>
        </p:sp>
        <p:sp>
          <p:nvSpPr>
            <p:cNvPr name="TextBox 19" id="19"/>
            <p:cNvSpPr txBox="true"/>
            <p:nvPr/>
          </p:nvSpPr>
          <p:spPr>
            <a:xfrm rot="0">
              <a:off x="11025240" y="3012136"/>
              <a:ext cx="3159481" cy="555460"/>
            </a:xfrm>
            <a:prstGeom prst="rect">
              <a:avLst/>
            </a:prstGeom>
          </p:spPr>
          <p:txBody>
            <a:bodyPr anchor="t" rtlCol="false" tIns="0" lIns="0" bIns="0" rIns="0">
              <a:spAutoFit/>
            </a:bodyPr>
            <a:lstStyle/>
            <a:p>
              <a:pPr algn="ctr">
                <a:lnSpc>
                  <a:spcPts val="1624"/>
                </a:lnSpc>
              </a:pPr>
              <a:r>
                <a:rPr lang="en-US" sz="1624" spc="64">
                  <a:solidFill>
                    <a:srgbClr val="000000"/>
                  </a:solidFill>
                  <a:latin typeface="Atkinson Hyperlegible"/>
                  <a:ea typeface="Atkinson Hyperlegible"/>
                  <a:cs typeface="Atkinson Hyperlegible"/>
                  <a:sym typeface="Atkinson Hyperlegible"/>
                </a:rPr>
                <a:t>Stabilizing the process to plant scale</a:t>
              </a:r>
            </a:p>
          </p:txBody>
        </p:sp>
        <p:sp>
          <p:nvSpPr>
            <p:cNvPr name="AutoShape 20" id="20"/>
            <p:cNvSpPr/>
            <p:nvPr/>
          </p:nvSpPr>
          <p:spPr>
            <a:xfrm>
              <a:off x="4191382" y="3778729"/>
              <a:ext cx="7278153" cy="0"/>
            </a:xfrm>
            <a:prstGeom prst="line">
              <a:avLst/>
            </a:prstGeom>
            <a:ln cap="flat" w="73176">
              <a:solidFill>
                <a:srgbClr val="000000"/>
              </a:solidFill>
              <a:prstDash val="solid"/>
              <a:headEnd type="none" len="sm" w="sm"/>
              <a:tailEnd type="none" len="sm" w="sm"/>
            </a:ln>
          </p:spPr>
        </p:sp>
        <p:sp>
          <p:nvSpPr>
            <p:cNvPr name="Freeform 21" id="21"/>
            <p:cNvSpPr/>
            <p:nvPr/>
          </p:nvSpPr>
          <p:spPr>
            <a:xfrm flipH="false" flipV="false" rot="0">
              <a:off x="11469535" y="3567597"/>
              <a:ext cx="1486299" cy="422265"/>
            </a:xfrm>
            <a:custGeom>
              <a:avLst/>
              <a:gdLst/>
              <a:ahLst/>
              <a:cxnLst/>
              <a:rect r="r" b="b" t="t" l="l"/>
              <a:pathLst>
                <a:path h="422265" w="1486299">
                  <a:moveTo>
                    <a:pt x="0" y="0"/>
                  </a:moveTo>
                  <a:lnTo>
                    <a:pt x="1486299" y="0"/>
                  </a:lnTo>
                  <a:lnTo>
                    <a:pt x="1486299" y="422265"/>
                  </a:lnTo>
                  <a:lnTo>
                    <a:pt x="0" y="422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10800000">
              <a:off x="2705082" y="3567597"/>
              <a:ext cx="1486299" cy="422265"/>
            </a:xfrm>
            <a:custGeom>
              <a:avLst/>
              <a:gdLst/>
              <a:ahLst/>
              <a:cxnLst/>
              <a:rect r="r" b="b" t="t" l="l"/>
              <a:pathLst>
                <a:path h="422265" w="1486299">
                  <a:moveTo>
                    <a:pt x="0" y="0"/>
                  </a:moveTo>
                  <a:lnTo>
                    <a:pt x="1486300" y="0"/>
                  </a:lnTo>
                  <a:lnTo>
                    <a:pt x="1486300" y="422265"/>
                  </a:lnTo>
                  <a:lnTo>
                    <a:pt x="0" y="422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0">
              <a:off x="662347" y="5735218"/>
              <a:ext cx="15230413" cy="3735660"/>
            </a:xfrm>
            <a:custGeom>
              <a:avLst/>
              <a:gdLst/>
              <a:ahLst/>
              <a:cxnLst/>
              <a:rect r="r" b="b" t="t" l="l"/>
              <a:pathLst>
                <a:path h="3735660" w="15230413">
                  <a:moveTo>
                    <a:pt x="0" y="0"/>
                  </a:moveTo>
                  <a:lnTo>
                    <a:pt x="15230414" y="0"/>
                  </a:lnTo>
                  <a:lnTo>
                    <a:pt x="15230414" y="3735660"/>
                  </a:lnTo>
                  <a:lnTo>
                    <a:pt x="0" y="3735660"/>
                  </a:lnTo>
                  <a:lnTo>
                    <a:pt x="0" y="0"/>
                  </a:lnTo>
                  <a:close/>
                </a:path>
              </a:pathLst>
            </a:custGeom>
            <a:blipFill>
              <a:blip r:embed="rId8"/>
              <a:stretch>
                <a:fillRect l="-2966" t="0" r="-3098" b="0"/>
              </a:stretch>
            </a:blipFill>
          </p:spPr>
        </p:sp>
        <p:sp>
          <p:nvSpPr>
            <p:cNvPr name="Freeform 24" id="24"/>
            <p:cNvSpPr/>
            <p:nvPr/>
          </p:nvSpPr>
          <p:spPr>
            <a:xfrm flipH="false" flipV="false" rot="0">
              <a:off x="20285826" y="1971424"/>
              <a:ext cx="1440498" cy="729726"/>
            </a:xfrm>
            <a:custGeom>
              <a:avLst/>
              <a:gdLst/>
              <a:ahLst/>
              <a:cxnLst/>
              <a:rect r="r" b="b" t="t" l="l"/>
              <a:pathLst>
                <a:path h="729726" w="1440498">
                  <a:moveTo>
                    <a:pt x="0" y="0"/>
                  </a:moveTo>
                  <a:lnTo>
                    <a:pt x="1440498" y="0"/>
                  </a:lnTo>
                  <a:lnTo>
                    <a:pt x="1440498" y="729726"/>
                  </a:lnTo>
                  <a:lnTo>
                    <a:pt x="0" y="729726"/>
                  </a:lnTo>
                  <a:lnTo>
                    <a:pt x="0" y="0"/>
                  </a:lnTo>
                  <a:close/>
                </a:path>
              </a:pathLst>
            </a:custGeom>
            <a:blipFill>
              <a:blip r:embed="rId9"/>
              <a:stretch>
                <a:fillRect l="0" t="0" r="0" b="0"/>
              </a:stretch>
            </a:blipFill>
          </p:spPr>
        </p:sp>
        <p:sp>
          <p:nvSpPr>
            <p:cNvPr name="Freeform 25" id="25"/>
            <p:cNvSpPr/>
            <p:nvPr/>
          </p:nvSpPr>
          <p:spPr>
            <a:xfrm flipH="false" flipV="false" rot="0">
              <a:off x="17726479" y="7560930"/>
              <a:ext cx="1310925" cy="830252"/>
            </a:xfrm>
            <a:custGeom>
              <a:avLst/>
              <a:gdLst/>
              <a:ahLst/>
              <a:cxnLst/>
              <a:rect r="r" b="b" t="t" l="l"/>
              <a:pathLst>
                <a:path h="830252" w="1310925">
                  <a:moveTo>
                    <a:pt x="0" y="0"/>
                  </a:moveTo>
                  <a:lnTo>
                    <a:pt x="1310925" y="0"/>
                  </a:lnTo>
                  <a:lnTo>
                    <a:pt x="1310925" y="830252"/>
                  </a:lnTo>
                  <a:lnTo>
                    <a:pt x="0" y="830252"/>
                  </a:lnTo>
                  <a:lnTo>
                    <a:pt x="0" y="0"/>
                  </a:lnTo>
                  <a:close/>
                </a:path>
              </a:pathLst>
            </a:custGeom>
            <a:blipFill>
              <a:blip r:embed="rId10"/>
              <a:stretch>
                <a:fillRect l="0" t="0" r="0" b="0"/>
              </a:stretch>
            </a:blipFill>
          </p:spPr>
        </p:sp>
        <p:sp>
          <p:nvSpPr>
            <p:cNvPr name="Freeform 26" id="26"/>
            <p:cNvSpPr/>
            <p:nvPr/>
          </p:nvSpPr>
          <p:spPr>
            <a:xfrm flipH="false" flipV="false" rot="0">
              <a:off x="16838268" y="4165809"/>
              <a:ext cx="1415044" cy="1123771"/>
            </a:xfrm>
            <a:custGeom>
              <a:avLst/>
              <a:gdLst/>
              <a:ahLst/>
              <a:cxnLst/>
              <a:rect r="r" b="b" t="t" l="l"/>
              <a:pathLst>
                <a:path h="1123771" w="1415044">
                  <a:moveTo>
                    <a:pt x="0" y="0"/>
                  </a:moveTo>
                  <a:lnTo>
                    <a:pt x="1415044" y="0"/>
                  </a:lnTo>
                  <a:lnTo>
                    <a:pt x="1415044" y="1123771"/>
                  </a:lnTo>
                  <a:lnTo>
                    <a:pt x="0" y="1123771"/>
                  </a:lnTo>
                  <a:lnTo>
                    <a:pt x="0" y="0"/>
                  </a:lnTo>
                  <a:close/>
                </a:path>
              </a:pathLst>
            </a:custGeom>
            <a:blipFill>
              <a:blip r:embed="rId11"/>
              <a:stretch>
                <a:fillRect l="0" t="0" r="-9960" b="0"/>
              </a:stretch>
            </a:blipFill>
          </p:spPr>
        </p:sp>
        <p:sp>
          <p:nvSpPr>
            <p:cNvPr name="Freeform 27" id="27"/>
            <p:cNvSpPr/>
            <p:nvPr/>
          </p:nvSpPr>
          <p:spPr>
            <a:xfrm flipH="false" flipV="false" rot="0">
              <a:off x="17929472" y="5085811"/>
              <a:ext cx="400512" cy="236189"/>
            </a:xfrm>
            <a:custGeom>
              <a:avLst/>
              <a:gdLst/>
              <a:ahLst/>
              <a:cxnLst/>
              <a:rect r="r" b="b" t="t" l="l"/>
              <a:pathLst>
                <a:path h="236189" w="400512">
                  <a:moveTo>
                    <a:pt x="0" y="0"/>
                  </a:moveTo>
                  <a:lnTo>
                    <a:pt x="400512" y="0"/>
                  </a:lnTo>
                  <a:lnTo>
                    <a:pt x="400512" y="236189"/>
                  </a:lnTo>
                  <a:lnTo>
                    <a:pt x="0" y="236189"/>
                  </a:lnTo>
                  <a:lnTo>
                    <a:pt x="0" y="0"/>
                  </a:lnTo>
                  <a:close/>
                </a:path>
              </a:pathLst>
            </a:custGeom>
            <a:blipFill>
              <a:blip r:embed="rId12"/>
              <a:stretch>
                <a:fillRect l="-2595" t="0" r="-9098" b="-10371"/>
              </a:stretch>
            </a:blipFill>
          </p:spPr>
        </p:sp>
        <p:sp>
          <p:nvSpPr>
            <p:cNvPr name="AutoShape 28" id="28"/>
            <p:cNvSpPr/>
            <p:nvPr/>
          </p:nvSpPr>
          <p:spPr>
            <a:xfrm flipH="true">
              <a:off x="17625183" y="4660337"/>
              <a:ext cx="618658" cy="668697"/>
            </a:xfrm>
            <a:prstGeom prst="line">
              <a:avLst/>
            </a:prstGeom>
            <a:ln cap="flat" w="24392">
              <a:solidFill>
                <a:srgbClr val="464859"/>
              </a:solidFill>
              <a:prstDash val="solid"/>
              <a:headEnd type="none" len="sm" w="sm"/>
              <a:tailEnd type="none" len="sm" w="sm"/>
            </a:ln>
          </p:spPr>
        </p:sp>
        <p:sp>
          <p:nvSpPr>
            <p:cNvPr name="Freeform 29" id="29"/>
            <p:cNvSpPr/>
            <p:nvPr/>
          </p:nvSpPr>
          <p:spPr>
            <a:xfrm flipH="false" flipV="false" rot="0">
              <a:off x="20431033" y="7239682"/>
              <a:ext cx="794417" cy="1090109"/>
            </a:xfrm>
            <a:custGeom>
              <a:avLst/>
              <a:gdLst/>
              <a:ahLst/>
              <a:cxnLst/>
              <a:rect r="r" b="b" t="t" l="l"/>
              <a:pathLst>
                <a:path h="1090109" w="794417">
                  <a:moveTo>
                    <a:pt x="0" y="0"/>
                  </a:moveTo>
                  <a:lnTo>
                    <a:pt x="794417" y="0"/>
                  </a:lnTo>
                  <a:lnTo>
                    <a:pt x="794417" y="1090109"/>
                  </a:lnTo>
                  <a:lnTo>
                    <a:pt x="0" y="109010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30" id="30"/>
            <p:cNvSpPr/>
            <p:nvPr/>
          </p:nvSpPr>
          <p:spPr>
            <a:xfrm flipH="false" flipV="false" rot="0">
              <a:off x="21341121" y="8041925"/>
              <a:ext cx="210227" cy="288476"/>
            </a:xfrm>
            <a:custGeom>
              <a:avLst/>
              <a:gdLst/>
              <a:ahLst/>
              <a:cxnLst/>
              <a:rect r="r" b="b" t="t" l="l"/>
              <a:pathLst>
                <a:path h="288476" w="210227">
                  <a:moveTo>
                    <a:pt x="0" y="0"/>
                  </a:moveTo>
                  <a:lnTo>
                    <a:pt x="210227" y="0"/>
                  </a:lnTo>
                  <a:lnTo>
                    <a:pt x="210227" y="288476"/>
                  </a:lnTo>
                  <a:lnTo>
                    <a:pt x="0" y="28847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1" id="31"/>
            <p:cNvSpPr/>
            <p:nvPr/>
          </p:nvSpPr>
          <p:spPr>
            <a:xfrm flipH="false" flipV="false" rot="0">
              <a:off x="18798544" y="4369079"/>
              <a:ext cx="1629093" cy="890318"/>
            </a:xfrm>
            <a:custGeom>
              <a:avLst/>
              <a:gdLst/>
              <a:ahLst/>
              <a:cxnLst/>
              <a:rect r="r" b="b" t="t" l="l"/>
              <a:pathLst>
                <a:path h="890318" w="1629093">
                  <a:moveTo>
                    <a:pt x="0" y="0"/>
                  </a:moveTo>
                  <a:lnTo>
                    <a:pt x="1629093" y="0"/>
                  </a:lnTo>
                  <a:lnTo>
                    <a:pt x="1629093" y="890319"/>
                  </a:lnTo>
                  <a:lnTo>
                    <a:pt x="0" y="890319"/>
                  </a:lnTo>
                  <a:lnTo>
                    <a:pt x="0" y="0"/>
                  </a:lnTo>
                  <a:close/>
                </a:path>
              </a:pathLst>
            </a:custGeom>
            <a:blipFill>
              <a:blip r:embed="rId17"/>
              <a:stretch>
                <a:fillRect l="0" t="0" r="0" b="0"/>
              </a:stretch>
            </a:blipFill>
          </p:spPr>
        </p:sp>
        <p:sp>
          <p:nvSpPr>
            <p:cNvPr name="Freeform 32" id="32"/>
            <p:cNvSpPr/>
            <p:nvPr/>
          </p:nvSpPr>
          <p:spPr>
            <a:xfrm flipH="false" flipV="false" rot="0">
              <a:off x="19226566" y="4828385"/>
              <a:ext cx="257468" cy="216595"/>
            </a:xfrm>
            <a:custGeom>
              <a:avLst/>
              <a:gdLst/>
              <a:ahLst/>
              <a:cxnLst/>
              <a:rect r="r" b="b" t="t" l="l"/>
              <a:pathLst>
                <a:path h="216595" w="257468">
                  <a:moveTo>
                    <a:pt x="0" y="0"/>
                  </a:moveTo>
                  <a:lnTo>
                    <a:pt x="257468" y="0"/>
                  </a:lnTo>
                  <a:lnTo>
                    <a:pt x="257468" y="216595"/>
                  </a:lnTo>
                  <a:lnTo>
                    <a:pt x="0" y="21659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3" id="33"/>
            <p:cNvSpPr/>
            <p:nvPr/>
          </p:nvSpPr>
          <p:spPr>
            <a:xfrm flipH="false" flipV="false" rot="0">
              <a:off x="19135207" y="4638598"/>
              <a:ext cx="257468" cy="216595"/>
            </a:xfrm>
            <a:custGeom>
              <a:avLst/>
              <a:gdLst/>
              <a:ahLst/>
              <a:cxnLst/>
              <a:rect r="r" b="b" t="t" l="l"/>
              <a:pathLst>
                <a:path h="216595" w="257468">
                  <a:moveTo>
                    <a:pt x="0" y="0"/>
                  </a:moveTo>
                  <a:lnTo>
                    <a:pt x="257468" y="0"/>
                  </a:lnTo>
                  <a:lnTo>
                    <a:pt x="257468" y="216595"/>
                  </a:lnTo>
                  <a:lnTo>
                    <a:pt x="0" y="21659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4" id="34"/>
            <p:cNvSpPr/>
            <p:nvPr/>
          </p:nvSpPr>
          <p:spPr>
            <a:xfrm flipH="false" flipV="false" rot="0">
              <a:off x="19170514" y="4699339"/>
              <a:ext cx="257468" cy="216595"/>
            </a:xfrm>
            <a:custGeom>
              <a:avLst/>
              <a:gdLst/>
              <a:ahLst/>
              <a:cxnLst/>
              <a:rect r="r" b="b" t="t" l="l"/>
              <a:pathLst>
                <a:path h="216595" w="257468">
                  <a:moveTo>
                    <a:pt x="0" y="0"/>
                  </a:moveTo>
                  <a:lnTo>
                    <a:pt x="257468" y="0"/>
                  </a:lnTo>
                  <a:lnTo>
                    <a:pt x="257468" y="216595"/>
                  </a:lnTo>
                  <a:lnTo>
                    <a:pt x="0" y="21659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5" id="35"/>
            <p:cNvSpPr/>
            <p:nvPr/>
          </p:nvSpPr>
          <p:spPr>
            <a:xfrm flipH="false" flipV="false" rot="0">
              <a:off x="19108584" y="4699339"/>
              <a:ext cx="257468" cy="216595"/>
            </a:xfrm>
            <a:custGeom>
              <a:avLst/>
              <a:gdLst/>
              <a:ahLst/>
              <a:cxnLst/>
              <a:rect r="r" b="b" t="t" l="l"/>
              <a:pathLst>
                <a:path h="216595" w="257468">
                  <a:moveTo>
                    <a:pt x="0" y="0"/>
                  </a:moveTo>
                  <a:lnTo>
                    <a:pt x="257468" y="0"/>
                  </a:lnTo>
                  <a:lnTo>
                    <a:pt x="257468" y="216595"/>
                  </a:lnTo>
                  <a:lnTo>
                    <a:pt x="0" y="21659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6" id="36"/>
            <p:cNvSpPr/>
            <p:nvPr/>
          </p:nvSpPr>
          <p:spPr>
            <a:xfrm flipH="false" flipV="false" rot="6967228">
              <a:off x="19152857" y="4638598"/>
              <a:ext cx="257468" cy="216595"/>
            </a:xfrm>
            <a:custGeom>
              <a:avLst/>
              <a:gdLst/>
              <a:ahLst/>
              <a:cxnLst/>
              <a:rect r="r" b="b" t="t" l="l"/>
              <a:pathLst>
                <a:path h="216595" w="257468">
                  <a:moveTo>
                    <a:pt x="0" y="0"/>
                  </a:moveTo>
                  <a:lnTo>
                    <a:pt x="257468" y="0"/>
                  </a:lnTo>
                  <a:lnTo>
                    <a:pt x="257468" y="216595"/>
                  </a:lnTo>
                  <a:lnTo>
                    <a:pt x="0" y="21659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7" id="37"/>
            <p:cNvSpPr/>
            <p:nvPr/>
          </p:nvSpPr>
          <p:spPr>
            <a:xfrm flipH="false" flipV="false" rot="8022833">
              <a:off x="19152857" y="4633975"/>
              <a:ext cx="257468" cy="216595"/>
            </a:xfrm>
            <a:custGeom>
              <a:avLst/>
              <a:gdLst/>
              <a:ahLst/>
              <a:cxnLst/>
              <a:rect r="r" b="b" t="t" l="l"/>
              <a:pathLst>
                <a:path h="216595" w="257468">
                  <a:moveTo>
                    <a:pt x="0" y="0"/>
                  </a:moveTo>
                  <a:lnTo>
                    <a:pt x="257468" y="0"/>
                  </a:lnTo>
                  <a:lnTo>
                    <a:pt x="257468" y="216595"/>
                  </a:lnTo>
                  <a:lnTo>
                    <a:pt x="0" y="21659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8" id="38"/>
            <p:cNvSpPr/>
            <p:nvPr/>
          </p:nvSpPr>
          <p:spPr>
            <a:xfrm flipH="false" flipV="false" rot="7420950">
              <a:off x="19135207" y="4633270"/>
              <a:ext cx="257468" cy="216595"/>
            </a:xfrm>
            <a:custGeom>
              <a:avLst/>
              <a:gdLst/>
              <a:ahLst/>
              <a:cxnLst/>
              <a:rect r="r" b="b" t="t" l="l"/>
              <a:pathLst>
                <a:path h="216595" w="257468">
                  <a:moveTo>
                    <a:pt x="0" y="0"/>
                  </a:moveTo>
                  <a:lnTo>
                    <a:pt x="257468" y="0"/>
                  </a:lnTo>
                  <a:lnTo>
                    <a:pt x="257468" y="216595"/>
                  </a:lnTo>
                  <a:lnTo>
                    <a:pt x="0" y="21659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39" id="39"/>
            <p:cNvGrpSpPr/>
            <p:nvPr/>
          </p:nvGrpSpPr>
          <p:grpSpPr>
            <a:xfrm rot="0">
              <a:off x="19062955" y="4855193"/>
              <a:ext cx="441722" cy="198900"/>
              <a:chOff x="0" y="0"/>
              <a:chExt cx="116868" cy="52624"/>
            </a:xfrm>
          </p:grpSpPr>
          <p:sp>
            <p:nvSpPr>
              <p:cNvPr name="Freeform 40" id="40"/>
              <p:cNvSpPr/>
              <p:nvPr/>
            </p:nvSpPr>
            <p:spPr>
              <a:xfrm flipH="false" flipV="false" rot="0">
                <a:off x="0" y="0"/>
                <a:ext cx="116868" cy="52624"/>
              </a:xfrm>
              <a:custGeom>
                <a:avLst/>
                <a:gdLst/>
                <a:ahLst/>
                <a:cxnLst/>
                <a:rect r="r" b="b" t="t" l="l"/>
                <a:pathLst>
                  <a:path h="52624" w="116868">
                    <a:moveTo>
                      <a:pt x="0" y="0"/>
                    </a:moveTo>
                    <a:lnTo>
                      <a:pt x="116868" y="0"/>
                    </a:lnTo>
                    <a:lnTo>
                      <a:pt x="116868" y="52624"/>
                    </a:lnTo>
                    <a:lnTo>
                      <a:pt x="0" y="52624"/>
                    </a:lnTo>
                    <a:close/>
                  </a:path>
                </a:pathLst>
              </a:custGeom>
              <a:solidFill>
                <a:srgbClr val="FFFFFF"/>
              </a:solidFill>
            </p:spPr>
          </p:sp>
          <p:sp>
            <p:nvSpPr>
              <p:cNvPr name="TextBox 41" id="41"/>
              <p:cNvSpPr txBox="true"/>
              <p:nvPr/>
            </p:nvSpPr>
            <p:spPr>
              <a:xfrm>
                <a:off x="0" y="-38100"/>
                <a:ext cx="116868" cy="90724"/>
              </a:xfrm>
              <a:prstGeom prst="rect">
                <a:avLst/>
              </a:prstGeom>
            </p:spPr>
            <p:txBody>
              <a:bodyPr anchor="ctr" rtlCol="false" tIns="53741" lIns="53741" bIns="53741" rIns="53741"/>
              <a:lstStyle/>
              <a:p>
                <a:pPr algn="ctr">
                  <a:lnSpc>
                    <a:spcPts val="2058"/>
                  </a:lnSpc>
                </a:pPr>
              </a:p>
            </p:txBody>
          </p:sp>
        </p:grpSp>
        <p:sp>
          <p:nvSpPr>
            <p:cNvPr name="Freeform 42" id="42"/>
            <p:cNvSpPr/>
            <p:nvPr/>
          </p:nvSpPr>
          <p:spPr>
            <a:xfrm flipH="false" flipV="false" rot="0">
              <a:off x="21085644" y="4832935"/>
              <a:ext cx="264527" cy="264527"/>
            </a:xfrm>
            <a:custGeom>
              <a:avLst/>
              <a:gdLst/>
              <a:ahLst/>
              <a:cxnLst/>
              <a:rect r="r" b="b" t="t" l="l"/>
              <a:pathLst>
                <a:path h="264527" w="264527">
                  <a:moveTo>
                    <a:pt x="0" y="0"/>
                  </a:moveTo>
                  <a:lnTo>
                    <a:pt x="264527" y="0"/>
                  </a:lnTo>
                  <a:lnTo>
                    <a:pt x="264527" y="264527"/>
                  </a:lnTo>
                  <a:lnTo>
                    <a:pt x="0" y="26452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43" id="43"/>
            <p:cNvSpPr/>
            <p:nvPr/>
          </p:nvSpPr>
          <p:spPr>
            <a:xfrm flipH="false" flipV="false" rot="0">
              <a:off x="21466290" y="4165809"/>
              <a:ext cx="988654" cy="988654"/>
            </a:xfrm>
            <a:custGeom>
              <a:avLst/>
              <a:gdLst/>
              <a:ahLst/>
              <a:cxnLst/>
              <a:rect r="r" b="b" t="t" l="l"/>
              <a:pathLst>
                <a:path h="988654" w="988654">
                  <a:moveTo>
                    <a:pt x="0" y="0"/>
                  </a:moveTo>
                  <a:lnTo>
                    <a:pt x="988654" y="0"/>
                  </a:lnTo>
                  <a:lnTo>
                    <a:pt x="988654" y="988654"/>
                  </a:lnTo>
                  <a:lnTo>
                    <a:pt x="0" y="98865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44" id="44"/>
            <p:cNvSpPr txBox="true"/>
            <p:nvPr/>
          </p:nvSpPr>
          <p:spPr>
            <a:xfrm rot="0">
              <a:off x="970520" y="1170152"/>
              <a:ext cx="2011920" cy="465616"/>
            </a:xfrm>
            <a:prstGeom prst="rect">
              <a:avLst/>
            </a:prstGeom>
          </p:spPr>
          <p:txBody>
            <a:bodyPr anchor="t" rtlCol="false" tIns="0" lIns="0" bIns="0" rIns="0">
              <a:spAutoFit/>
            </a:bodyPr>
            <a:lstStyle/>
            <a:p>
              <a:pPr algn="ctr">
                <a:lnSpc>
                  <a:spcPts val="2844"/>
                </a:lnSpc>
                <a:spcBef>
                  <a:spcPct val="0"/>
                </a:spcBef>
              </a:pPr>
              <a:r>
                <a:rPr lang="en-US" b="true" sz="2031">
                  <a:solidFill>
                    <a:srgbClr val="FFFFFF"/>
                  </a:solidFill>
                  <a:latin typeface="Poppins Bold"/>
                  <a:ea typeface="Poppins Bold"/>
                  <a:cs typeface="Poppins Bold"/>
                  <a:sym typeface="Poppins Bold"/>
                </a:rPr>
                <a:t>Challenges</a:t>
              </a:r>
            </a:p>
          </p:txBody>
        </p:sp>
        <p:sp>
          <p:nvSpPr>
            <p:cNvPr name="TextBox 45" id="45"/>
            <p:cNvSpPr txBox="true"/>
            <p:nvPr/>
          </p:nvSpPr>
          <p:spPr>
            <a:xfrm rot="0">
              <a:off x="970656" y="856667"/>
              <a:ext cx="2011649" cy="461571"/>
            </a:xfrm>
            <a:prstGeom prst="rect">
              <a:avLst/>
            </a:prstGeom>
          </p:spPr>
          <p:txBody>
            <a:bodyPr anchor="t" rtlCol="false" tIns="0" lIns="0" bIns="0" rIns="0">
              <a:spAutoFit/>
            </a:bodyPr>
            <a:lstStyle/>
            <a:p>
              <a:pPr algn="ctr">
                <a:lnSpc>
                  <a:spcPts val="2844"/>
                </a:lnSpc>
                <a:spcBef>
                  <a:spcPct val="0"/>
                </a:spcBef>
              </a:pPr>
              <a:r>
                <a:rPr lang="en-US" b="true" sz="2031" u="sng">
                  <a:solidFill>
                    <a:srgbClr val="9EC948"/>
                  </a:solidFill>
                  <a:latin typeface="Poppins Bold"/>
                  <a:ea typeface="Poppins Bold"/>
                  <a:cs typeface="Poppins Bold"/>
                  <a:sym typeface="Poppins Bold"/>
                </a:rPr>
                <a:t>Challenges</a:t>
              </a:r>
            </a:p>
          </p:txBody>
        </p:sp>
        <p:sp>
          <p:nvSpPr>
            <p:cNvPr name="TextBox 46" id="46"/>
            <p:cNvSpPr txBox="true"/>
            <p:nvPr/>
          </p:nvSpPr>
          <p:spPr>
            <a:xfrm rot="0">
              <a:off x="17023223" y="5540284"/>
              <a:ext cx="1323635" cy="1875051"/>
            </a:xfrm>
            <a:prstGeom prst="rect">
              <a:avLst/>
            </a:prstGeom>
          </p:spPr>
          <p:txBody>
            <a:bodyPr anchor="t" rtlCol="false" tIns="0" lIns="0" bIns="0" rIns="0">
              <a:spAutoFit/>
            </a:bodyPr>
            <a:lstStyle/>
            <a:p>
              <a:pPr algn="l">
                <a:lnSpc>
                  <a:spcPts val="1664"/>
                </a:lnSpc>
                <a:spcBef>
                  <a:spcPct val="0"/>
                </a:spcBef>
              </a:pPr>
              <a:r>
                <a:rPr lang="en-US" sz="1188" spc="47">
                  <a:solidFill>
                    <a:srgbClr val="000000"/>
                  </a:solidFill>
                  <a:latin typeface="Atkinson Hyperlegible"/>
                  <a:ea typeface="Atkinson Hyperlegible"/>
                  <a:cs typeface="Atkinson Hyperlegible"/>
                  <a:sym typeface="Atkinson Hyperlegible"/>
                </a:rPr>
                <a:t>Reduced reactor volume requirement by factor of 170</a:t>
              </a:r>
            </a:p>
            <a:p>
              <a:pPr algn="l">
                <a:lnSpc>
                  <a:spcPts val="1664"/>
                </a:lnSpc>
                <a:spcBef>
                  <a:spcPct val="0"/>
                </a:spcBef>
              </a:pPr>
            </a:p>
          </p:txBody>
        </p:sp>
        <p:sp>
          <p:nvSpPr>
            <p:cNvPr name="TextBox 47" id="47"/>
            <p:cNvSpPr txBox="true"/>
            <p:nvPr/>
          </p:nvSpPr>
          <p:spPr>
            <a:xfrm rot="0">
              <a:off x="20240951" y="2873791"/>
              <a:ext cx="1405156" cy="1095404"/>
            </a:xfrm>
            <a:prstGeom prst="rect">
              <a:avLst/>
            </a:prstGeom>
          </p:spPr>
          <p:txBody>
            <a:bodyPr anchor="t" rtlCol="false" tIns="0" lIns="0" bIns="0" rIns="0">
              <a:spAutoFit/>
            </a:bodyPr>
            <a:lstStyle/>
            <a:p>
              <a:pPr algn="ctr">
                <a:lnSpc>
                  <a:spcPts val="1664"/>
                </a:lnSpc>
                <a:spcBef>
                  <a:spcPct val="0"/>
                </a:spcBef>
              </a:pPr>
              <a:r>
                <a:rPr lang="en-US" sz="1188" spc="47">
                  <a:solidFill>
                    <a:srgbClr val="000000"/>
                  </a:solidFill>
                  <a:latin typeface="Atkinson Hyperlegible"/>
                  <a:ea typeface="Atkinson Hyperlegible"/>
                  <a:cs typeface="Atkinson Hyperlegible"/>
                  <a:sym typeface="Atkinson Hyperlegible"/>
                </a:rPr>
                <a:t>Reducing residence time 80%</a:t>
              </a:r>
            </a:p>
            <a:p>
              <a:pPr algn="ctr">
                <a:lnSpc>
                  <a:spcPts val="1664"/>
                </a:lnSpc>
                <a:spcBef>
                  <a:spcPct val="0"/>
                </a:spcBef>
              </a:pPr>
              <a:r>
                <a:rPr lang="en-US" sz="1188" spc="47">
                  <a:solidFill>
                    <a:srgbClr val="000000"/>
                  </a:solidFill>
                  <a:latin typeface="Atkinson Hyperlegible"/>
                  <a:ea typeface="Atkinson Hyperlegible"/>
                  <a:cs typeface="Atkinson Hyperlegible"/>
                  <a:sym typeface="Atkinson Hyperlegible"/>
                </a:rPr>
                <a:t> </a:t>
              </a:r>
            </a:p>
          </p:txBody>
        </p:sp>
        <p:sp>
          <p:nvSpPr>
            <p:cNvPr name="TextBox 48" id="48"/>
            <p:cNvSpPr txBox="true"/>
            <p:nvPr/>
          </p:nvSpPr>
          <p:spPr>
            <a:xfrm rot="0">
              <a:off x="18940355" y="5540284"/>
              <a:ext cx="1345471" cy="791476"/>
            </a:xfrm>
            <a:prstGeom prst="rect">
              <a:avLst/>
            </a:prstGeom>
          </p:spPr>
          <p:txBody>
            <a:bodyPr anchor="t" rtlCol="false" tIns="0" lIns="0" bIns="0" rIns="0">
              <a:spAutoFit/>
            </a:bodyPr>
            <a:lstStyle/>
            <a:p>
              <a:pPr algn="l">
                <a:lnSpc>
                  <a:spcPts val="1664"/>
                </a:lnSpc>
                <a:spcBef>
                  <a:spcPct val="0"/>
                </a:spcBef>
              </a:pPr>
              <a:r>
                <a:rPr lang="en-US" sz="1188" spc="47">
                  <a:solidFill>
                    <a:srgbClr val="000000"/>
                  </a:solidFill>
                  <a:latin typeface="Atkinson Hyperlegible"/>
                  <a:ea typeface="Atkinson Hyperlegible"/>
                  <a:cs typeface="Atkinson Hyperlegible"/>
                  <a:sym typeface="Atkinson Hyperlegible"/>
                </a:rPr>
                <a:t>With minimal capex; could meet demand </a:t>
              </a:r>
            </a:p>
          </p:txBody>
        </p:sp>
        <p:sp>
          <p:nvSpPr>
            <p:cNvPr name="TextBox 49" id="49"/>
            <p:cNvSpPr txBox="true"/>
            <p:nvPr/>
          </p:nvSpPr>
          <p:spPr>
            <a:xfrm rot="0">
              <a:off x="20240951" y="8659720"/>
              <a:ext cx="1500480" cy="1875051"/>
            </a:xfrm>
            <a:prstGeom prst="rect">
              <a:avLst/>
            </a:prstGeom>
          </p:spPr>
          <p:txBody>
            <a:bodyPr anchor="t" rtlCol="false" tIns="0" lIns="0" bIns="0" rIns="0">
              <a:spAutoFit/>
            </a:bodyPr>
            <a:lstStyle/>
            <a:p>
              <a:pPr algn="l">
                <a:lnSpc>
                  <a:spcPts val="1664"/>
                </a:lnSpc>
              </a:pPr>
              <a:r>
                <a:rPr lang="en-US" sz="1188" spc="47">
                  <a:solidFill>
                    <a:srgbClr val="000000"/>
                  </a:solidFill>
                  <a:latin typeface="Atkinson Hyperlegible"/>
                  <a:ea typeface="Atkinson Hyperlegible"/>
                  <a:cs typeface="Atkinson Hyperlegible"/>
                  <a:sym typeface="Atkinson Hyperlegible"/>
                </a:rPr>
                <a:t>Due to higher surface area: volume ratio; significantly reduced energy consumption </a:t>
              </a:r>
            </a:p>
            <a:p>
              <a:pPr algn="l">
                <a:lnSpc>
                  <a:spcPts val="1664"/>
                </a:lnSpc>
                <a:spcBef>
                  <a:spcPct val="0"/>
                </a:spcBef>
              </a:pPr>
            </a:p>
          </p:txBody>
        </p:sp>
        <p:sp>
          <p:nvSpPr>
            <p:cNvPr name="TextBox 50" id="50"/>
            <p:cNvSpPr txBox="true"/>
            <p:nvPr/>
          </p:nvSpPr>
          <p:spPr>
            <a:xfrm rot="0">
              <a:off x="17699507" y="8659720"/>
              <a:ext cx="1547708" cy="1604157"/>
            </a:xfrm>
            <a:prstGeom prst="rect">
              <a:avLst/>
            </a:prstGeom>
          </p:spPr>
          <p:txBody>
            <a:bodyPr anchor="t" rtlCol="false" tIns="0" lIns="0" bIns="0" rIns="0">
              <a:spAutoFit/>
            </a:bodyPr>
            <a:lstStyle/>
            <a:p>
              <a:pPr algn="l">
                <a:lnSpc>
                  <a:spcPts val="1664"/>
                </a:lnSpc>
              </a:pPr>
              <a:r>
                <a:rPr lang="en-US" sz="1188" spc="47">
                  <a:solidFill>
                    <a:srgbClr val="000000"/>
                  </a:solidFill>
                  <a:latin typeface="Atkinson Hyperlegible"/>
                  <a:ea typeface="Atkinson Hyperlegible"/>
                  <a:cs typeface="Atkinson Hyperlegible"/>
                  <a:sym typeface="Atkinson Hyperlegible"/>
                </a:rPr>
                <a:t>Fine control of temperature profile makes process inherently safe </a:t>
              </a:r>
            </a:p>
            <a:p>
              <a:pPr algn="l">
                <a:lnSpc>
                  <a:spcPts val="1664"/>
                </a:lnSpc>
                <a:spcBef>
                  <a:spcPct val="0"/>
                </a:spcBef>
              </a:pPr>
            </a:p>
          </p:txBody>
        </p:sp>
        <p:sp>
          <p:nvSpPr>
            <p:cNvPr name="TextBox 51" id="51"/>
            <p:cNvSpPr txBox="true"/>
            <p:nvPr/>
          </p:nvSpPr>
          <p:spPr>
            <a:xfrm rot="0">
              <a:off x="21361826" y="5540284"/>
              <a:ext cx="1266808" cy="791476"/>
            </a:xfrm>
            <a:prstGeom prst="rect">
              <a:avLst/>
            </a:prstGeom>
          </p:spPr>
          <p:txBody>
            <a:bodyPr anchor="t" rtlCol="false" tIns="0" lIns="0" bIns="0" rIns="0">
              <a:spAutoFit/>
            </a:bodyPr>
            <a:lstStyle/>
            <a:p>
              <a:pPr algn="l">
                <a:lnSpc>
                  <a:spcPts val="1664"/>
                </a:lnSpc>
              </a:pPr>
              <a:r>
                <a:rPr lang="en-US" sz="1188" spc="47">
                  <a:solidFill>
                    <a:srgbClr val="000000"/>
                  </a:solidFill>
                  <a:latin typeface="Atkinson Hyperlegible"/>
                  <a:ea typeface="Atkinson Hyperlegible"/>
                  <a:cs typeface="Atkinson Hyperlegible"/>
                  <a:sym typeface="Atkinson Hyperlegible"/>
                </a:rPr>
                <a:t>Throughput increased </a:t>
              </a:r>
            </a:p>
            <a:p>
              <a:pPr algn="l">
                <a:lnSpc>
                  <a:spcPts val="1664"/>
                </a:lnSpc>
                <a:spcBef>
                  <a:spcPct val="0"/>
                </a:spcBef>
              </a:pPr>
              <a:r>
                <a:rPr lang="en-US" sz="1188" spc="47">
                  <a:solidFill>
                    <a:srgbClr val="000000"/>
                  </a:solidFill>
                  <a:latin typeface="Atkinson Hyperlegible"/>
                  <a:ea typeface="Atkinson Hyperlegible"/>
                  <a:cs typeface="Atkinson Hyperlegible"/>
                  <a:sym typeface="Atkinson Hyperlegible"/>
                </a:rPr>
                <a:t>15 times </a:t>
              </a:r>
            </a:p>
          </p:txBody>
        </p:sp>
        <p:sp>
          <p:nvSpPr>
            <p:cNvPr name="Freeform 52" id="52"/>
            <p:cNvSpPr/>
            <p:nvPr/>
          </p:nvSpPr>
          <p:spPr>
            <a:xfrm flipH="false" flipV="false" rot="0">
              <a:off x="16838268" y="2146091"/>
              <a:ext cx="553858" cy="275817"/>
            </a:xfrm>
            <a:custGeom>
              <a:avLst/>
              <a:gdLst/>
              <a:ahLst/>
              <a:cxnLst/>
              <a:rect r="r" b="b" t="t" l="l"/>
              <a:pathLst>
                <a:path h="275817" w="553858">
                  <a:moveTo>
                    <a:pt x="0" y="0"/>
                  </a:moveTo>
                  <a:lnTo>
                    <a:pt x="553857" y="0"/>
                  </a:lnTo>
                  <a:lnTo>
                    <a:pt x="553857" y="275817"/>
                  </a:lnTo>
                  <a:lnTo>
                    <a:pt x="0" y="27581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53" id="53"/>
            <p:cNvSpPr/>
            <p:nvPr/>
          </p:nvSpPr>
          <p:spPr>
            <a:xfrm flipH="false" flipV="false" rot="0">
              <a:off x="16847238" y="2667054"/>
              <a:ext cx="553858" cy="275817"/>
            </a:xfrm>
            <a:custGeom>
              <a:avLst/>
              <a:gdLst/>
              <a:ahLst/>
              <a:cxnLst/>
              <a:rect r="r" b="b" t="t" l="l"/>
              <a:pathLst>
                <a:path h="275817" w="553858">
                  <a:moveTo>
                    <a:pt x="0" y="0"/>
                  </a:moveTo>
                  <a:lnTo>
                    <a:pt x="553858" y="0"/>
                  </a:lnTo>
                  <a:lnTo>
                    <a:pt x="553858" y="275817"/>
                  </a:lnTo>
                  <a:lnTo>
                    <a:pt x="0" y="275817"/>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TextBox 54" id="54"/>
            <p:cNvSpPr txBox="true"/>
            <p:nvPr/>
          </p:nvSpPr>
          <p:spPr>
            <a:xfrm rot="0">
              <a:off x="17485391" y="2172219"/>
              <a:ext cx="1785103" cy="249689"/>
            </a:xfrm>
            <a:prstGeom prst="rect">
              <a:avLst/>
            </a:prstGeom>
          </p:spPr>
          <p:txBody>
            <a:bodyPr anchor="t" rtlCol="false" tIns="0" lIns="0" bIns="0" rIns="0">
              <a:spAutoFit/>
            </a:bodyPr>
            <a:lstStyle/>
            <a:p>
              <a:pPr algn="l">
                <a:lnSpc>
                  <a:spcPts val="1664"/>
                </a:lnSpc>
                <a:spcBef>
                  <a:spcPct val="0"/>
                </a:spcBef>
              </a:pPr>
              <a:r>
                <a:rPr lang="en-US" sz="1188" spc="47">
                  <a:solidFill>
                    <a:srgbClr val="000000"/>
                  </a:solidFill>
                  <a:latin typeface="Atkinson Hyperlegible"/>
                  <a:ea typeface="Atkinson Hyperlegible"/>
                  <a:cs typeface="Atkinson Hyperlegible"/>
                  <a:sym typeface="Atkinson Hyperlegible"/>
                </a:rPr>
                <a:t>Batch Reaction</a:t>
              </a:r>
              <a:r>
                <a:rPr lang="en-US" sz="1188" spc="47">
                  <a:solidFill>
                    <a:srgbClr val="000000"/>
                  </a:solidFill>
                  <a:latin typeface="Atkinson Hyperlegible"/>
                  <a:ea typeface="Atkinson Hyperlegible"/>
                  <a:cs typeface="Atkinson Hyperlegible"/>
                  <a:sym typeface="Atkinson Hyperlegible"/>
                </a:rPr>
                <a:t> </a:t>
              </a:r>
            </a:p>
          </p:txBody>
        </p:sp>
        <p:sp>
          <p:nvSpPr>
            <p:cNvPr name="TextBox 55" id="55"/>
            <p:cNvSpPr txBox="true"/>
            <p:nvPr/>
          </p:nvSpPr>
          <p:spPr>
            <a:xfrm rot="0">
              <a:off x="17542470" y="2693182"/>
              <a:ext cx="1785103" cy="249689"/>
            </a:xfrm>
            <a:prstGeom prst="rect">
              <a:avLst/>
            </a:prstGeom>
          </p:spPr>
          <p:txBody>
            <a:bodyPr anchor="t" rtlCol="false" tIns="0" lIns="0" bIns="0" rIns="0">
              <a:spAutoFit/>
            </a:bodyPr>
            <a:lstStyle/>
            <a:p>
              <a:pPr algn="l">
                <a:lnSpc>
                  <a:spcPts val="1664"/>
                </a:lnSpc>
                <a:spcBef>
                  <a:spcPct val="0"/>
                </a:spcBef>
              </a:pPr>
              <a:r>
                <a:rPr lang="en-US" sz="1188" spc="47">
                  <a:solidFill>
                    <a:srgbClr val="000000"/>
                  </a:solidFill>
                  <a:latin typeface="Atkinson Hyperlegible"/>
                  <a:ea typeface="Atkinson Hyperlegible"/>
                  <a:cs typeface="Atkinson Hyperlegible"/>
                  <a:sym typeface="Atkinson Hyperlegible"/>
                </a:rPr>
                <a:t>Flow Reaction</a:t>
              </a:r>
              <a:r>
                <a:rPr lang="en-US" sz="1188" spc="47">
                  <a:solidFill>
                    <a:srgbClr val="000000"/>
                  </a:solidFill>
                  <a:latin typeface="Atkinson Hyperlegible"/>
                  <a:ea typeface="Atkinson Hyperlegible"/>
                  <a:cs typeface="Atkinson Hyperlegible"/>
                  <a:sym typeface="Atkinson Hyperlegible"/>
                </a:rPr>
                <a:t> </a:t>
              </a:r>
            </a:p>
          </p:txBody>
        </p:sp>
        <p:sp>
          <p:nvSpPr>
            <p:cNvPr name="TextBox 56" id="56"/>
            <p:cNvSpPr txBox="true"/>
            <p:nvPr/>
          </p:nvSpPr>
          <p:spPr>
            <a:xfrm rot="0">
              <a:off x="1177235" y="5502184"/>
              <a:ext cx="5752713" cy="461571"/>
            </a:xfrm>
            <a:prstGeom prst="rect">
              <a:avLst/>
            </a:prstGeom>
          </p:spPr>
          <p:txBody>
            <a:bodyPr anchor="t" rtlCol="false" tIns="0" lIns="0" bIns="0" rIns="0">
              <a:spAutoFit/>
            </a:bodyPr>
            <a:lstStyle/>
            <a:p>
              <a:pPr algn="ctr">
                <a:lnSpc>
                  <a:spcPts val="2844"/>
                </a:lnSpc>
                <a:spcBef>
                  <a:spcPct val="0"/>
                </a:spcBef>
              </a:pPr>
              <a:r>
                <a:rPr lang="en-US" b="true" sz="2031" u="sng">
                  <a:solidFill>
                    <a:srgbClr val="9EC948"/>
                  </a:solidFill>
                  <a:latin typeface="Poppins Bold"/>
                  <a:ea typeface="Poppins Bold"/>
                  <a:cs typeface="Poppins Bold"/>
                  <a:sym typeface="Poppins Bold"/>
                </a:rPr>
                <a:t>Inventys flow chemistry solution</a:t>
              </a:r>
            </a:p>
          </p:txBody>
        </p:sp>
        <p:sp>
          <p:nvSpPr>
            <p:cNvPr name="TextBox 57" id="57"/>
            <p:cNvSpPr txBox="true"/>
            <p:nvPr/>
          </p:nvSpPr>
          <p:spPr>
            <a:xfrm rot="0">
              <a:off x="17762878" y="856667"/>
              <a:ext cx="4145507" cy="465616"/>
            </a:xfrm>
            <a:prstGeom prst="rect">
              <a:avLst/>
            </a:prstGeom>
          </p:spPr>
          <p:txBody>
            <a:bodyPr anchor="t" rtlCol="false" tIns="0" lIns="0" bIns="0" rIns="0">
              <a:spAutoFit/>
            </a:bodyPr>
            <a:lstStyle/>
            <a:p>
              <a:pPr algn="ctr">
                <a:lnSpc>
                  <a:spcPts val="2844"/>
                </a:lnSpc>
                <a:spcBef>
                  <a:spcPct val="0"/>
                </a:spcBef>
              </a:pPr>
              <a:r>
                <a:rPr lang="en-US" b="true" sz="2031">
                  <a:solidFill>
                    <a:srgbClr val="9EC948"/>
                  </a:solidFill>
                  <a:latin typeface="Poppins Bold"/>
                  <a:ea typeface="Poppins Bold"/>
                  <a:cs typeface="Poppins Bold"/>
                  <a:sym typeface="Poppins Bold"/>
                </a:rPr>
                <a:t>I</a:t>
              </a:r>
              <a:r>
                <a:rPr lang="en-US" b="true" sz="2031">
                  <a:solidFill>
                    <a:srgbClr val="9EC948"/>
                  </a:solidFill>
                  <a:latin typeface="Poppins Bold"/>
                  <a:ea typeface="Poppins Bold"/>
                  <a:cs typeface="Poppins Bold"/>
                  <a:sym typeface="Poppins Bold"/>
                </a:rPr>
                <a:t>nventys advantages</a:t>
              </a:r>
            </a:p>
          </p:txBody>
        </p:sp>
        <p:sp>
          <p:nvSpPr>
            <p:cNvPr name="AutoShape 58" id="58"/>
            <p:cNvSpPr/>
            <p:nvPr/>
          </p:nvSpPr>
          <p:spPr>
            <a:xfrm>
              <a:off x="16149800" y="44527"/>
              <a:ext cx="0" cy="10909964"/>
            </a:xfrm>
            <a:prstGeom prst="line">
              <a:avLst/>
            </a:prstGeom>
            <a:ln cap="flat" w="60980">
              <a:solidFill>
                <a:srgbClr val="194A7A"/>
              </a:solidFill>
              <a:prstDash val="solid"/>
              <a:headEnd type="none" len="sm" w="sm"/>
              <a:tailEnd type="none" len="sm" w="sm"/>
            </a:ln>
          </p:spPr>
        </p:sp>
        <p:sp>
          <p:nvSpPr>
            <p:cNvPr name="TextBox 59" id="59"/>
            <p:cNvSpPr txBox="true"/>
            <p:nvPr/>
          </p:nvSpPr>
          <p:spPr>
            <a:xfrm rot="0">
              <a:off x="869969" y="4661096"/>
              <a:ext cx="14596019" cy="357376"/>
            </a:xfrm>
            <a:prstGeom prst="rect">
              <a:avLst/>
            </a:prstGeom>
          </p:spPr>
          <p:txBody>
            <a:bodyPr anchor="t" rtlCol="false" tIns="0" lIns="0" bIns="0" rIns="0">
              <a:spAutoFit/>
            </a:bodyPr>
            <a:lstStyle/>
            <a:p>
              <a:pPr algn="ctr">
                <a:lnSpc>
                  <a:spcPts val="2133"/>
                </a:lnSpc>
                <a:spcBef>
                  <a:spcPct val="0"/>
                </a:spcBef>
              </a:pPr>
              <a:r>
                <a:rPr lang="en-US" sz="1523">
                  <a:solidFill>
                    <a:srgbClr val="000000"/>
                  </a:solidFill>
                  <a:latin typeface="Poppins"/>
                  <a:ea typeface="Poppins"/>
                  <a:cs typeface="Poppins"/>
                  <a:sym typeface="Poppins"/>
                </a:rPr>
                <a:t> Implemented PFR System for reaction followed by inline quench system for work-up.</a:t>
              </a:r>
            </a:p>
          </p:txBody>
        </p:sp>
      </p:grpSp>
      <p:sp>
        <p:nvSpPr>
          <p:cNvPr name="TextBox 60" id="60"/>
          <p:cNvSpPr txBox="true"/>
          <p:nvPr/>
        </p:nvSpPr>
        <p:spPr>
          <a:xfrm rot="0">
            <a:off x="452555" y="320513"/>
            <a:ext cx="9323359" cy="892346"/>
          </a:xfrm>
          <a:prstGeom prst="rect">
            <a:avLst/>
          </a:prstGeom>
        </p:spPr>
        <p:txBody>
          <a:bodyPr anchor="t" rtlCol="false" tIns="0" lIns="0" bIns="0" rIns="0">
            <a:spAutoFit/>
          </a:bodyPr>
          <a:lstStyle/>
          <a:p>
            <a:pPr algn="ctr">
              <a:lnSpc>
                <a:spcPts val="6994"/>
              </a:lnSpc>
              <a:spcBef>
                <a:spcPct val="0"/>
              </a:spcBef>
            </a:pPr>
            <a:r>
              <a:rPr lang="en-US" b="true" sz="4996">
                <a:solidFill>
                  <a:srgbClr val="FFFFFF"/>
                </a:solidFill>
                <a:latin typeface="Poppins Bold"/>
                <a:ea typeface="Poppins Bold"/>
                <a:cs typeface="Poppins Bold"/>
                <a:sym typeface="Poppins Bold"/>
              </a:rPr>
              <a:t>Technology: </a:t>
            </a:r>
            <a:r>
              <a:rPr lang="en-US" b="true" sz="4996">
                <a:solidFill>
                  <a:srgbClr val="9EC948"/>
                </a:solidFill>
                <a:latin typeface="Poppins Bold"/>
                <a:ea typeface="Poppins Bold"/>
                <a:cs typeface="Poppins Bold"/>
                <a:sym typeface="Poppins Bold"/>
              </a:rPr>
              <a:t>Flow Chemistry</a:t>
            </a:r>
          </a:p>
        </p:txBody>
      </p:sp>
      <p:sp>
        <p:nvSpPr>
          <p:cNvPr name="TextBox 61" id="61"/>
          <p:cNvSpPr txBox="true"/>
          <p:nvPr/>
        </p:nvSpPr>
        <p:spPr>
          <a:xfrm rot="0">
            <a:off x="452555" y="1137957"/>
            <a:ext cx="7245501" cy="767772"/>
          </a:xfrm>
          <a:prstGeom prst="rect">
            <a:avLst/>
          </a:prstGeom>
        </p:spPr>
        <p:txBody>
          <a:bodyPr anchor="t" rtlCol="false" tIns="0" lIns="0" bIns="0" rIns="0">
            <a:spAutoFit/>
          </a:bodyPr>
          <a:lstStyle/>
          <a:p>
            <a:pPr algn="ctr">
              <a:lnSpc>
                <a:spcPts val="5983"/>
              </a:lnSpc>
              <a:spcBef>
                <a:spcPct val="0"/>
              </a:spcBef>
            </a:pPr>
            <a:r>
              <a:rPr lang="en-US" b="true" sz="4274">
                <a:solidFill>
                  <a:srgbClr val="FFFFFF"/>
                </a:solidFill>
                <a:latin typeface="Poppins Bold"/>
                <a:ea typeface="Poppins Bold"/>
                <a:cs typeface="Poppins Bold"/>
                <a:sym typeface="Poppins Bold"/>
              </a:rPr>
              <a:t>Hofmann</a:t>
            </a:r>
            <a:r>
              <a:rPr lang="en-US" b="true" sz="4274">
                <a:solidFill>
                  <a:srgbClr val="FE6F33"/>
                </a:solidFill>
                <a:latin typeface="Poppins Bold"/>
                <a:ea typeface="Poppins Bold"/>
                <a:cs typeface="Poppins Bold"/>
                <a:sym typeface="Poppins Bold"/>
              </a:rPr>
              <a:t> </a:t>
            </a:r>
            <a:r>
              <a:rPr lang="en-US" b="true" sz="4274">
                <a:solidFill>
                  <a:srgbClr val="9EC948"/>
                </a:solidFill>
                <a:latin typeface="Poppins Bold"/>
                <a:ea typeface="Poppins Bold"/>
                <a:cs typeface="Poppins Bold"/>
                <a:sym typeface="Poppins Bold"/>
              </a:rPr>
              <a:t>Rearrangement </a:t>
            </a:r>
          </a:p>
        </p:txBody>
      </p:sp>
      <p:sp>
        <p:nvSpPr>
          <p:cNvPr name="Freeform 62" id="62"/>
          <p:cNvSpPr/>
          <p:nvPr/>
        </p:nvSpPr>
        <p:spPr>
          <a:xfrm flipH="false" flipV="false" rot="0">
            <a:off x="15441627" y="206033"/>
            <a:ext cx="2549543" cy="1699695"/>
          </a:xfrm>
          <a:custGeom>
            <a:avLst/>
            <a:gdLst/>
            <a:ahLst/>
            <a:cxnLst/>
            <a:rect r="r" b="b" t="t" l="l"/>
            <a:pathLst>
              <a:path h="1699695" w="2549543">
                <a:moveTo>
                  <a:pt x="0" y="0"/>
                </a:moveTo>
                <a:lnTo>
                  <a:pt x="2549543" y="0"/>
                </a:lnTo>
                <a:lnTo>
                  <a:pt x="2549543" y="1699696"/>
                </a:lnTo>
                <a:lnTo>
                  <a:pt x="0" y="1699696"/>
                </a:lnTo>
                <a:lnTo>
                  <a:pt x="0" y="0"/>
                </a:lnTo>
                <a:close/>
              </a:path>
            </a:pathLst>
          </a:custGeom>
          <a:blipFill>
            <a:blip r:embed="rId28"/>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TextBox 2" id="2"/>
          <p:cNvSpPr txBox="true"/>
          <p:nvPr/>
        </p:nvSpPr>
        <p:spPr>
          <a:xfrm rot="0">
            <a:off x="690138" y="446797"/>
            <a:ext cx="11017057" cy="901774"/>
          </a:xfrm>
          <a:prstGeom prst="rect">
            <a:avLst/>
          </a:prstGeom>
        </p:spPr>
        <p:txBody>
          <a:bodyPr anchor="t" rtlCol="false" tIns="0" lIns="0" bIns="0" rIns="0">
            <a:spAutoFit/>
          </a:bodyPr>
          <a:lstStyle/>
          <a:p>
            <a:pPr algn="l">
              <a:lnSpc>
                <a:spcPts val="7000"/>
              </a:lnSpc>
              <a:spcBef>
                <a:spcPct val="0"/>
              </a:spcBef>
            </a:pPr>
            <a:r>
              <a:rPr lang="en-US" b="true" sz="5000">
                <a:solidFill>
                  <a:srgbClr val="FFFFFF"/>
                </a:solidFill>
                <a:latin typeface="Poppins Bold"/>
                <a:ea typeface="Poppins Bold"/>
                <a:cs typeface="Poppins Bold"/>
                <a:sym typeface="Poppins Bold"/>
              </a:rPr>
              <a:t>Technology: </a:t>
            </a:r>
            <a:r>
              <a:rPr lang="en-US" b="true" sz="5000">
                <a:solidFill>
                  <a:srgbClr val="9EC948"/>
                </a:solidFill>
                <a:latin typeface="Poppins Bold"/>
                <a:ea typeface="Poppins Bold"/>
                <a:cs typeface="Poppins Bold"/>
                <a:sym typeface="Poppins Bold"/>
              </a:rPr>
              <a:t>Green Chemistry</a:t>
            </a:r>
          </a:p>
        </p:txBody>
      </p:sp>
      <p:sp>
        <p:nvSpPr>
          <p:cNvPr name="TextBox 3" id="3"/>
          <p:cNvSpPr txBox="true"/>
          <p:nvPr/>
        </p:nvSpPr>
        <p:spPr>
          <a:xfrm rot="0">
            <a:off x="733268" y="2420209"/>
            <a:ext cx="5466669" cy="2398584"/>
          </a:xfrm>
          <a:prstGeom prst="rect">
            <a:avLst/>
          </a:prstGeom>
        </p:spPr>
        <p:txBody>
          <a:bodyPr anchor="t" rtlCol="false" tIns="0" lIns="0" bIns="0" rIns="0">
            <a:spAutoFit/>
          </a:bodyPr>
          <a:lstStyle/>
          <a:p>
            <a:pPr algn="l" marL="496567" indent="-248284" lvl="1">
              <a:lnSpc>
                <a:spcPts val="3219"/>
              </a:lnSpc>
              <a:buFont typeface="Arial"/>
              <a:buChar char="•"/>
            </a:pPr>
            <a:r>
              <a:rPr lang="en-US" sz="2299">
                <a:solidFill>
                  <a:srgbClr val="FFFFFF"/>
                </a:solidFill>
                <a:latin typeface="Poppins"/>
                <a:ea typeface="Poppins"/>
                <a:cs typeface="Poppins"/>
                <a:sym typeface="Poppins"/>
              </a:rPr>
              <a:t>One major product (3000 MTs/Yr)</a:t>
            </a:r>
          </a:p>
          <a:p>
            <a:pPr algn="l">
              <a:lnSpc>
                <a:spcPts val="3219"/>
              </a:lnSpc>
            </a:pPr>
            <a:r>
              <a:rPr lang="en-US" sz="2299">
                <a:solidFill>
                  <a:srgbClr val="FFFFFF"/>
                </a:solidFill>
                <a:latin typeface="Poppins"/>
                <a:ea typeface="Poppins"/>
                <a:cs typeface="Poppins"/>
                <a:sym typeface="Poppins"/>
              </a:rPr>
              <a:t>      </a:t>
            </a:r>
            <a:r>
              <a:rPr lang="en-US" sz="2299">
                <a:solidFill>
                  <a:srgbClr val="FFFFFF"/>
                </a:solidFill>
                <a:latin typeface="Poppins"/>
                <a:ea typeface="Poppins"/>
                <a:cs typeface="Poppins"/>
                <a:sym typeface="Poppins"/>
              </a:rPr>
              <a:t>Generates ZERO effluent</a:t>
            </a:r>
          </a:p>
          <a:p>
            <a:pPr algn="l">
              <a:lnSpc>
                <a:spcPts val="3219"/>
              </a:lnSpc>
            </a:pPr>
          </a:p>
          <a:p>
            <a:pPr algn="l" marL="496567" indent="-248284" lvl="1">
              <a:lnSpc>
                <a:spcPts val="3219"/>
              </a:lnSpc>
              <a:buFont typeface="Arial"/>
              <a:buChar char="•"/>
            </a:pPr>
            <a:r>
              <a:rPr lang="en-US" sz="2299">
                <a:solidFill>
                  <a:srgbClr val="FFFFFF"/>
                </a:solidFill>
                <a:latin typeface="Poppins"/>
                <a:ea typeface="Poppins"/>
                <a:cs typeface="Poppins"/>
                <a:sym typeface="Poppins"/>
              </a:rPr>
              <a:t>Inventys received in 2022</a:t>
            </a:r>
          </a:p>
          <a:p>
            <a:pPr algn="l">
              <a:lnSpc>
                <a:spcPts val="3219"/>
              </a:lnSpc>
            </a:pPr>
            <a:r>
              <a:rPr lang="en-US" sz="2299">
                <a:solidFill>
                  <a:srgbClr val="FFFFFF"/>
                </a:solidFill>
                <a:latin typeface="Poppins"/>
                <a:ea typeface="Poppins"/>
                <a:cs typeface="Poppins"/>
                <a:sym typeface="Poppins"/>
              </a:rPr>
              <a:t>    </a:t>
            </a:r>
            <a:r>
              <a:rPr lang="en-US" sz="2299" b="true">
                <a:solidFill>
                  <a:srgbClr val="FFFFFF"/>
                </a:solidFill>
                <a:latin typeface="Poppins Bold"/>
                <a:ea typeface="Poppins Bold"/>
                <a:cs typeface="Poppins Bold"/>
                <a:sym typeface="Poppins Bold"/>
              </a:rPr>
              <a:t>  </a:t>
            </a:r>
            <a:r>
              <a:rPr lang="en-US" sz="2299" b="true">
                <a:solidFill>
                  <a:srgbClr val="FFFFFF"/>
                </a:solidFill>
                <a:latin typeface="Poppins Bold"/>
                <a:ea typeface="Poppins Bold"/>
                <a:cs typeface="Poppins Bold"/>
                <a:sym typeface="Poppins Bold"/>
              </a:rPr>
              <a:t>BEST GREEN PROCESS AWARD</a:t>
            </a:r>
          </a:p>
          <a:p>
            <a:pPr algn="l">
              <a:lnSpc>
                <a:spcPts val="3219"/>
              </a:lnSpc>
              <a:spcBef>
                <a:spcPct val="0"/>
              </a:spcBef>
            </a:pPr>
            <a:r>
              <a:rPr lang="en-US" b="true" sz="2299">
                <a:solidFill>
                  <a:srgbClr val="FFFFFF"/>
                </a:solidFill>
                <a:latin typeface="Poppins Bold"/>
                <a:ea typeface="Poppins Bold"/>
                <a:cs typeface="Poppins Bold"/>
                <a:sym typeface="Poppins Bold"/>
              </a:rPr>
              <a:t>       by FICCI</a:t>
            </a:r>
          </a:p>
        </p:txBody>
      </p:sp>
      <p:sp>
        <p:nvSpPr>
          <p:cNvPr name="AutoShape 4" id="4"/>
          <p:cNvSpPr/>
          <p:nvPr/>
        </p:nvSpPr>
        <p:spPr>
          <a:xfrm>
            <a:off x="872809" y="5409862"/>
            <a:ext cx="6492240" cy="0"/>
          </a:xfrm>
          <a:prstGeom prst="line">
            <a:avLst/>
          </a:prstGeom>
          <a:ln cap="flat" w="38100">
            <a:solidFill>
              <a:srgbClr val="FFFFFF"/>
            </a:solidFill>
            <a:prstDash val="solid"/>
            <a:headEnd type="none" len="sm" w="sm"/>
            <a:tailEnd type="none" len="sm" w="sm"/>
          </a:ln>
        </p:spPr>
      </p:sp>
      <p:sp>
        <p:nvSpPr>
          <p:cNvPr name="TextBox 5" id="5"/>
          <p:cNvSpPr txBox="true"/>
          <p:nvPr/>
        </p:nvSpPr>
        <p:spPr>
          <a:xfrm rot="0">
            <a:off x="980399" y="6031264"/>
            <a:ext cx="6265105" cy="1198657"/>
          </a:xfrm>
          <a:prstGeom prst="rect">
            <a:avLst/>
          </a:prstGeom>
        </p:spPr>
        <p:txBody>
          <a:bodyPr anchor="t" rtlCol="false" tIns="0" lIns="0" bIns="0" rIns="0">
            <a:spAutoFit/>
          </a:bodyPr>
          <a:lstStyle/>
          <a:p>
            <a:pPr algn="l">
              <a:lnSpc>
                <a:spcPts val="3219"/>
              </a:lnSpc>
            </a:pPr>
            <a:r>
              <a:rPr lang="en-US" sz="2299">
                <a:solidFill>
                  <a:srgbClr val="FFFFFF"/>
                </a:solidFill>
                <a:latin typeface="Poppins"/>
                <a:ea typeface="Poppins"/>
                <a:cs typeface="Poppins"/>
                <a:sym typeface="Poppins"/>
              </a:rPr>
              <a:t>30%+ revenue derived from processes</a:t>
            </a:r>
          </a:p>
          <a:p>
            <a:pPr algn="l">
              <a:lnSpc>
                <a:spcPts val="3219"/>
              </a:lnSpc>
              <a:spcBef>
                <a:spcPct val="0"/>
              </a:spcBef>
            </a:pPr>
            <a:r>
              <a:rPr lang="en-US" sz="2299">
                <a:solidFill>
                  <a:srgbClr val="FFFFFF"/>
                </a:solidFill>
                <a:latin typeface="Poppins"/>
                <a:ea typeface="Poppins"/>
                <a:cs typeface="Poppins"/>
                <a:sym typeface="Poppins"/>
              </a:rPr>
              <a:t>SIGNIFICANTLY adhering to the principles of Green Chemistry</a:t>
            </a:r>
          </a:p>
        </p:txBody>
      </p:sp>
      <p:sp>
        <p:nvSpPr>
          <p:cNvPr name="TextBox 6" id="6"/>
          <p:cNvSpPr txBox="true"/>
          <p:nvPr/>
        </p:nvSpPr>
        <p:spPr>
          <a:xfrm rot="0">
            <a:off x="980399" y="7829996"/>
            <a:ext cx="6102805" cy="798681"/>
          </a:xfrm>
          <a:prstGeom prst="rect">
            <a:avLst/>
          </a:prstGeom>
        </p:spPr>
        <p:txBody>
          <a:bodyPr anchor="t" rtlCol="false" tIns="0" lIns="0" bIns="0" rIns="0">
            <a:spAutoFit/>
          </a:bodyPr>
          <a:lstStyle/>
          <a:p>
            <a:pPr algn="ctr">
              <a:lnSpc>
                <a:spcPts val="3219"/>
              </a:lnSpc>
              <a:spcBef>
                <a:spcPct val="0"/>
              </a:spcBef>
            </a:pPr>
            <a:r>
              <a:rPr lang="en-US" sz="2299">
                <a:solidFill>
                  <a:srgbClr val="FFFFFF"/>
                </a:solidFill>
                <a:latin typeface="Poppins"/>
                <a:ea typeface="Poppins"/>
                <a:cs typeface="Poppins"/>
                <a:sym typeface="Poppins"/>
              </a:rPr>
              <a:t>&gt;50% of energy is derived from renewable resources, with NET ZERO carbon footprint</a:t>
            </a:r>
          </a:p>
        </p:txBody>
      </p:sp>
      <p:grpSp>
        <p:nvGrpSpPr>
          <p:cNvPr name="Group 7" id="7"/>
          <p:cNvGrpSpPr/>
          <p:nvPr/>
        </p:nvGrpSpPr>
        <p:grpSpPr>
          <a:xfrm rot="0">
            <a:off x="9220905" y="1662896"/>
            <a:ext cx="8043424" cy="804342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A685"/>
            </a:solidFill>
          </p:spPr>
        </p:sp>
        <p:sp>
          <p:nvSpPr>
            <p:cNvPr name="TextBox 9" id="9"/>
            <p:cNvSpPr txBox="true"/>
            <p:nvPr/>
          </p:nvSpPr>
          <p:spPr>
            <a:xfrm>
              <a:off x="76200" y="38100"/>
              <a:ext cx="660400" cy="698500"/>
            </a:xfrm>
            <a:prstGeom prst="rect">
              <a:avLst/>
            </a:prstGeom>
          </p:spPr>
          <p:txBody>
            <a:bodyPr anchor="ctr" rtlCol="false" tIns="69708" lIns="69708" bIns="69708" rIns="69708"/>
            <a:lstStyle/>
            <a:p>
              <a:pPr algn="ctr">
                <a:lnSpc>
                  <a:spcPts val="2660"/>
                </a:lnSpc>
              </a:pPr>
            </a:p>
          </p:txBody>
        </p:sp>
      </p:grpSp>
      <p:sp>
        <p:nvSpPr>
          <p:cNvPr name="AutoShape 10" id="10"/>
          <p:cNvSpPr/>
          <p:nvPr/>
        </p:nvSpPr>
        <p:spPr>
          <a:xfrm flipV="true">
            <a:off x="9220905" y="5663469"/>
            <a:ext cx="8043424" cy="21139"/>
          </a:xfrm>
          <a:prstGeom prst="line">
            <a:avLst/>
          </a:prstGeom>
          <a:ln cap="flat" w="133350">
            <a:solidFill>
              <a:srgbClr val="162118"/>
            </a:solidFill>
            <a:prstDash val="solid"/>
            <a:headEnd type="none" len="sm" w="sm"/>
            <a:tailEnd type="none" len="sm" w="sm"/>
          </a:ln>
        </p:spPr>
      </p:sp>
      <p:sp>
        <p:nvSpPr>
          <p:cNvPr name="AutoShape 11" id="11"/>
          <p:cNvSpPr/>
          <p:nvPr/>
        </p:nvSpPr>
        <p:spPr>
          <a:xfrm flipV="true">
            <a:off x="13242617" y="1662882"/>
            <a:ext cx="0" cy="8043452"/>
          </a:xfrm>
          <a:prstGeom prst="line">
            <a:avLst/>
          </a:prstGeom>
          <a:ln cap="flat" w="133350">
            <a:solidFill>
              <a:srgbClr val="162118"/>
            </a:solidFill>
            <a:prstDash val="solid"/>
            <a:headEnd type="none" len="sm" w="sm"/>
            <a:tailEnd type="none" len="sm" w="sm"/>
          </a:ln>
        </p:spPr>
      </p:sp>
      <p:sp>
        <p:nvSpPr>
          <p:cNvPr name="AutoShape 12" id="12"/>
          <p:cNvSpPr/>
          <p:nvPr/>
        </p:nvSpPr>
        <p:spPr>
          <a:xfrm flipH="true" flipV="true">
            <a:off x="11229140" y="2203201"/>
            <a:ext cx="4026953" cy="6962813"/>
          </a:xfrm>
          <a:prstGeom prst="line">
            <a:avLst/>
          </a:prstGeom>
          <a:ln cap="flat" w="133350">
            <a:solidFill>
              <a:srgbClr val="162118"/>
            </a:solidFill>
            <a:prstDash val="solid"/>
            <a:headEnd type="none" len="sm" w="sm"/>
            <a:tailEnd type="none" len="sm" w="sm"/>
          </a:ln>
        </p:spPr>
      </p:sp>
      <p:sp>
        <p:nvSpPr>
          <p:cNvPr name="AutoShape 13" id="13"/>
          <p:cNvSpPr/>
          <p:nvPr/>
        </p:nvSpPr>
        <p:spPr>
          <a:xfrm flipH="true">
            <a:off x="11232717" y="2211705"/>
            <a:ext cx="4019800" cy="6966945"/>
          </a:xfrm>
          <a:prstGeom prst="line">
            <a:avLst/>
          </a:prstGeom>
          <a:ln cap="flat" w="133350">
            <a:solidFill>
              <a:srgbClr val="162118"/>
            </a:solidFill>
            <a:prstDash val="solid"/>
            <a:headEnd type="none" len="sm" w="sm"/>
            <a:tailEnd type="none" len="sm" w="sm"/>
          </a:ln>
        </p:spPr>
      </p:sp>
      <p:sp>
        <p:nvSpPr>
          <p:cNvPr name="AutoShape 14" id="14"/>
          <p:cNvSpPr/>
          <p:nvPr/>
        </p:nvSpPr>
        <p:spPr>
          <a:xfrm flipH="true">
            <a:off x="9765109" y="3625180"/>
            <a:ext cx="6933876" cy="4076577"/>
          </a:xfrm>
          <a:prstGeom prst="line">
            <a:avLst/>
          </a:prstGeom>
          <a:ln cap="flat" w="133350">
            <a:solidFill>
              <a:srgbClr val="162118"/>
            </a:solidFill>
            <a:prstDash val="solid"/>
            <a:headEnd type="none" len="sm" w="sm"/>
            <a:tailEnd type="none" len="sm" w="sm"/>
          </a:ln>
        </p:spPr>
      </p:sp>
      <p:sp>
        <p:nvSpPr>
          <p:cNvPr name="AutoShape 15" id="15"/>
          <p:cNvSpPr/>
          <p:nvPr/>
        </p:nvSpPr>
        <p:spPr>
          <a:xfrm flipH="true" flipV="true">
            <a:off x="9751249" y="3693907"/>
            <a:ext cx="6961597" cy="4029055"/>
          </a:xfrm>
          <a:prstGeom prst="line">
            <a:avLst/>
          </a:prstGeom>
          <a:ln cap="flat" w="133350">
            <a:solidFill>
              <a:srgbClr val="162118"/>
            </a:solidFill>
            <a:prstDash val="solid"/>
            <a:headEnd type="none" len="sm" w="sm"/>
            <a:tailEnd type="none" len="sm" w="sm"/>
          </a:ln>
        </p:spPr>
      </p:sp>
      <p:grpSp>
        <p:nvGrpSpPr>
          <p:cNvPr name="Group 16" id="16"/>
          <p:cNvGrpSpPr/>
          <p:nvPr/>
        </p:nvGrpSpPr>
        <p:grpSpPr>
          <a:xfrm rot="0">
            <a:off x="11234165" y="3676156"/>
            <a:ext cx="4016904" cy="4016904"/>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8" id="18"/>
            <p:cNvSpPr txBox="true"/>
            <p:nvPr/>
          </p:nvSpPr>
          <p:spPr>
            <a:xfrm>
              <a:off x="76200" y="38100"/>
              <a:ext cx="660400" cy="698500"/>
            </a:xfrm>
            <a:prstGeom prst="rect">
              <a:avLst/>
            </a:prstGeom>
          </p:spPr>
          <p:txBody>
            <a:bodyPr anchor="ctr" rtlCol="false" tIns="69708" lIns="69708" bIns="69708" rIns="69708"/>
            <a:lstStyle/>
            <a:p>
              <a:pPr algn="ctr">
                <a:lnSpc>
                  <a:spcPts val="2660"/>
                </a:lnSpc>
              </a:pPr>
            </a:p>
          </p:txBody>
        </p:sp>
      </p:grpSp>
      <p:grpSp>
        <p:nvGrpSpPr>
          <p:cNvPr name="Group 19" id="19"/>
          <p:cNvGrpSpPr/>
          <p:nvPr/>
        </p:nvGrpSpPr>
        <p:grpSpPr>
          <a:xfrm rot="0">
            <a:off x="11530350" y="3972341"/>
            <a:ext cx="3424534" cy="3424534"/>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w="19050" cap="sq">
              <a:solidFill>
                <a:srgbClr val="33A685"/>
              </a:solidFill>
              <a:prstDash val="solid"/>
              <a:miter/>
            </a:ln>
          </p:spPr>
        </p:sp>
        <p:sp>
          <p:nvSpPr>
            <p:cNvPr name="TextBox 21" id="21"/>
            <p:cNvSpPr txBox="true"/>
            <p:nvPr/>
          </p:nvSpPr>
          <p:spPr>
            <a:xfrm>
              <a:off x="76200" y="38100"/>
              <a:ext cx="660400" cy="698500"/>
            </a:xfrm>
            <a:prstGeom prst="rect">
              <a:avLst/>
            </a:prstGeom>
          </p:spPr>
          <p:txBody>
            <a:bodyPr anchor="ctr" rtlCol="false" tIns="69708" lIns="69708" bIns="69708" rIns="69708"/>
            <a:lstStyle/>
            <a:p>
              <a:pPr algn="r">
                <a:lnSpc>
                  <a:spcPts val="2660"/>
                </a:lnSpc>
              </a:pPr>
            </a:p>
          </p:txBody>
        </p:sp>
      </p:grpSp>
      <p:grpSp>
        <p:nvGrpSpPr>
          <p:cNvPr name="Group 22" id="22"/>
          <p:cNvGrpSpPr/>
          <p:nvPr/>
        </p:nvGrpSpPr>
        <p:grpSpPr>
          <a:xfrm rot="0">
            <a:off x="13907984" y="1498402"/>
            <a:ext cx="704799" cy="704799"/>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4" id="24"/>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1</a:t>
              </a:r>
            </a:p>
          </p:txBody>
        </p:sp>
      </p:grpSp>
      <p:grpSp>
        <p:nvGrpSpPr>
          <p:cNvPr name="Group 25" id="25"/>
          <p:cNvGrpSpPr/>
          <p:nvPr/>
        </p:nvGrpSpPr>
        <p:grpSpPr>
          <a:xfrm rot="0">
            <a:off x="15713934" y="2477359"/>
            <a:ext cx="704799" cy="704799"/>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2</a:t>
              </a:r>
            </a:p>
          </p:txBody>
        </p:sp>
      </p:grpSp>
      <p:grpSp>
        <p:nvGrpSpPr>
          <p:cNvPr name="Group 28" id="28"/>
          <p:cNvGrpSpPr/>
          <p:nvPr/>
        </p:nvGrpSpPr>
        <p:grpSpPr>
          <a:xfrm rot="0">
            <a:off x="16712846" y="4332478"/>
            <a:ext cx="704799" cy="704799"/>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3</a:t>
              </a:r>
            </a:p>
          </p:txBody>
        </p:sp>
      </p:grpSp>
      <p:grpSp>
        <p:nvGrpSpPr>
          <p:cNvPr name="Group 31" id="31"/>
          <p:cNvGrpSpPr/>
          <p:nvPr/>
        </p:nvGrpSpPr>
        <p:grpSpPr>
          <a:xfrm rot="0">
            <a:off x="16768779" y="6356508"/>
            <a:ext cx="704799" cy="704799"/>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4</a:t>
              </a:r>
            </a:p>
          </p:txBody>
        </p:sp>
      </p:grpSp>
      <p:grpSp>
        <p:nvGrpSpPr>
          <p:cNvPr name="Group 34" id="34"/>
          <p:cNvGrpSpPr/>
          <p:nvPr/>
        </p:nvGrpSpPr>
        <p:grpSpPr>
          <a:xfrm rot="0">
            <a:off x="15821138" y="8012084"/>
            <a:ext cx="704799" cy="704799"/>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6" id="36"/>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5</a:t>
              </a:r>
            </a:p>
          </p:txBody>
        </p:sp>
      </p:grpSp>
      <p:grpSp>
        <p:nvGrpSpPr>
          <p:cNvPr name="Group 37" id="37"/>
          <p:cNvGrpSpPr/>
          <p:nvPr/>
        </p:nvGrpSpPr>
        <p:grpSpPr>
          <a:xfrm rot="0">
            <a:off x="14010153" y="9112499"/>
            <a:ext cx="704799" cy="704799"/>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9" id="39"/>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6</a:t>
              </a:r>
            </a:p>
          </p:txBody>
        </p:sp>
      </p:grpSp>
      <p:grpSp>
        <p:nvGrpSpPr>
          <p:cNvPr name="Group 40" id="40"/>
          <p:cNvGrpSpPr/>
          <p:nvPr/>
        </p:nvGrpSpPr>
        <p:grpSpPr>
          <a:xfrm rot="0">
            <a:off x="11875059" y="9073536"/>
            <a:ext cx="704799" cy="704799"/>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2" id="42"/>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7</a:t>
              </a:r>
            </a:p>
          </p:txBody>
        </p:sp>
      </p:grpSp>
      <p:grpSp>
        <p:nvGrpSpPr>
          <p:cNvPr name="Group 43" id="43"/>
          <p:cNvGrpSpPr/>
          <p:nvPr/>
        </p:nvGrpSpPr>
        <p:grpSpPr>
          <a:xfrm rot="0">
            <a:off x="9962209" y="8012084"/>
            <a:ext cx="704799" cy="704799"/>
            <a:chOff x="0" y="0"/>
            <a:chExt cx="812800" cy="812800"/>
          </a:xfrm>
        </p:grpSpPr>
        <p:sp>
          <p:nvSpPr>
            <p:cNvPr name="Freeform 44" id="4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5" id="45"/>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8</a:t>
              </a:r>
            </a:p>
          </p:txBody>
        </p:sp>
      </p:grpSp>
      <p:grpSp>
        <p:nvGrpSpPr>
          <p:cNvPr name="Group 46" id="46"/>
          <p:cNvGrpSpPr/>
          <p:nvPr/>
        </p:nvGrpSpPr>
        <p:grpSpPr>
          <a:xfrm rot="0">
            <a:off x="8993824" y="6356508"/>
            <a:ext cx="704799" cy="704799"/>
            <a:chOff x="0" y="0"/>
            <a:chExt cx="812800" cy="812800"/>
          </a:xfrm>
        </p:grpSpPr>
        <p:sp>
          <p:nvSpPr>
            <p:cNvPr name="Freeform 47" id="4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8" id="48"/>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sz="2499">
                  <a:solidFill>
                    <a:srgbClr val="33A685"/>
                  </a:solidFill>
                  <a:latin typeface="Canva Sans"/>
                  <a:ea typeface="Canva Sans"/>
                  <a:cs typeface="Canva Sans"/>
                  <a:sym typeface="Canva Sans"/>
                </a:rPr>
                <a:t>9</a:t>
              </a:r>
            </a:p>
          </p:txBody>
        </p:sp>
      </p:grpSp>
      <p:grpSp>
        <p:nvGrpSpPr>
          <p:cNvPr name="Group 49" id="49"/>
          <p:cNvGrpSpPr/>
          <p:nvPr/>
        </p:nvGrpSpPr>
        <p:grpSpPr>
          <a:xfrm rot="0">
            <a:off x="9060310" y="4332478"/>
            <a:ext cx="704799" cy="704799"/>
            <a:chOff x="0" y="0"/>
            <a:chExt cx="812800" cy="812800"/>
          </a:xfrm>
        </p:grpSpPr>
        <p:sp>
          <p:nvSpPr>
            <p:cNvPr name="Freeform 50" id="5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51" id="51"/>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10</a:t>
              </a:r>
            </a:p>
          </p:txBody>
        </p:sp>
      </p:grpSp>
      <p:grpSp>
        <p:nvGrpSpPr>
          <p:cNvPr name="Group 52" id="52"/>
          <p:cNvGrpSpPr/>
          <p:nvPr/>
        </p:nvGrpSpPr>
        <p:grpSpPr>
          <a:xfrm rot="0">
            <a:off x="9962209" y="2477359"/>
            <a:ext cx="704799" cy="704799"/>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54" id="54"/>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11</a:t>
              </a:r>
            </a:p>
          </p:txBody>
        </p:sp>
      </p:grpSp>
      <p:grpSp>
        <p:nvGrpSpPr>
          <p:cNvPr name="Group 55" id="55"/>
          <p:cNvGrpSpPr/>
          <p:nvPr/>
        </p:nvGrpSpPr>
        <p:grpSpPr>
          <a:xfrm rot="0">
            <a:off x="11875059" y="1498402"/>
            <a:ext cx="704799" cy="704799"/>
            <a:chOff x="0" y="0"/>
            <a:chExt cx="812800" cy="812800"/>
          </a:xfrm>
        </p:grpSpPr>
        <p:sp>
          <p:nvSpPr>
            <p:cNvPr name="Freeform 56" id="5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57" id="57"/>
            <p:cNvSpPr txBox="true"/>
            <p:nvPr/>
          </p:nvSpPr>
          <p:spPr>
            <a:xfrm>
              <a:off x="76200" y="28575"/>
              <a:ext cx="660400" cy="708025"/>
            </a:xfrm>
            <a:prstGeom prst="rect">
              <a:avLst/>
            </a:prstGeom>
          </p:spPr>
          <p:txBody>
            <a:bodyPr anchor="ctr" rtlCol="false" tIns="50800" lIns="50800" bIns="50800" rIns="50800"/>
            <a:lstStyle/>
            <a:p>
              <a:pPr algn="ctr">
                <a:lnSpc>
                  <a:spcPts val="3499"/>
                </a:lnSpc>
              </a:pPr>
              <a:r>
                <a:rPr lang="en-US" b="true" sz="2499">
                  <a:solidFill>
                    <a:srgbClr val="33A685"/>
                  </a:solidFill>
                  <a:latin typeface="Canva Sans Bold"/>
                  <a:ea typeface="Canva Sans Bold"/>
                  <a:cs typeface="Canva Sans Bold"/>
                  <a:sym typeface="Canva Sans Bold"/>
                </a:rPr>
                <a:t>12</a:t>
              </a:r>
            </a:p>
          </p:txBody>
        </p:sp>
      </p:grpSp>
      <p:sp>
        <p:nvSpPr>
          <p:cNvPr name="TextBox 58" id="58"/>
          <p:cNvSpPr txBox="true"/>
          <p:nvPr/>
        </p:nvSpPr>
        <p:spPr>
          <a:xfrm rot="0">
            <a:off x="11875059" y="4938516"/>
            <a:ext cx="2847633" cy="1511234"/>
          </a:xfrm>
          <a:prstGeom prst="rect">
            <a:avLst/>
          </a:prstGeom>
        </p:spPr>
        <p:txBody>
          <a:bodyPr anchor="t" rtlCol="false" tIns="0" lIns="0" bIns="0" rIns="0">
            <a:spAutoFit/>
          </a:bodyPr>
          <a:lstStyle/>
          <a:p>
            <a:pPr algn="ctr">
              <a:lnSpc>
                <a:spcPts val="2993"/>
              </a:lnSpc>
            </a:pPr>
            <a:r>
              <a:rPr lang="en-US" b="true" sz="2696" spc="-167">
                <a:solidFill>
                  <a:srgbClr val="C89116"/>
                </a:solidFill>
                <a:latin typeface="Public Sans Bold"/>
                <a:ea typeface="Public Sans Bold"/>
                <a:cs typeface="Public Sans Bold"/>
                <a:sym typeface="Public Sans Bold"/>
              </a:rPr>
              <a:t>THE 12 PRINCIPLES OF GREEN CHEMISTRY</a:t>
            </a:r>
          </a:p>
        </p:txBody>
      </p:sp>
      <p:sp>
        <p:nvSpPr>
          <p:cNvPr name="TextBox 59" id="59"/>
          <p:cNvSpPr txBox="true"/>
          <p:nvPr/>
        </p:nvSpPr>
        <p:spPr>
          <a:xfrm rot="0">
            <a:off x="13407523" y="2453581"/>
            <a:ext cx="1205261" cy="569605"/>
          </a:xfrm>
          <a:prstGeom prst="rect">
            <a:avLst/>
          </a:prstGeom>
        </p:spPr>
        <p:txBody>
          <a:bodyPr anchor="t" rtlCol="false" tIns="0" lIns="0" bIns="0" rIns="0">
            <a:spAutoFit/>
          </a:bodyPr>
          <a:lstStyle/>
          <a:p>
            <a:pPr algn="ctr">
              <a:lnSpc>
                <a:spcPts val="2222"/>
              </a:lnSpc>
            </a:pPr>
            <a:r>
              <a:rPr lang="en-US" sz="1883">
                <a:solidFill>
                  <a:srgbClr val="FFFFFF"/>
                </a:solidFill>
                <a:latin typeface="Public Sans"/>
                <a:ea typeface="Public Sans"/>
                <a:cs typeface="Public Sans"/>
                <a:sym typeface="Public Sans"/>
              </a:rPr>
              <a:t>Pollution </a:t>
            </a:r>
          </a:p>
          <a:p>
            <a:pPr algn="ctr">
              <a:lnSpc>
                <a:spcPts val="2222"/>
              </a:lnSpc>
            </a:pPr>
            <a:r>
              <a:rPr lang="en-US" sz="1883">
                <a:solidFill>
                  <a:srgbClr val="FFFFFF"/>
                </a:solidFill>
                <a:latin typeface="Public Sans"/>
                <a:ea typeface="Public Sans"/>
                <a:cs typeface="Public Sans"/>
                <a:sym typeface="Public Sans"/>
              </a:rPr>
              <a:t>Prevention</a:t>
            </a:r>
          </a:p>
        </p:txBody>
      </p:sp>
      <p:sp>
        <p:nvSpPr>
          <p:cNvPr name="TextBox 60" id="60"/>
          <p:cNvSpPr txBox="true"/>
          <p:nvPr/>
        </p:nvSpPr>
        <p:spPr>
          <a:xfrm rot="0">
            <a:off x="14861073" y="3181434"/>
            <a:ext cx="1205261" cy="569605"/>
          </a:xfrm>
          <a:prstGeom prst="rect">
            <a:avLst/>
          </a:prstGeom>
        </p:spPr>
        <p:txBody>
          <a:bodyPr anchor="t" rtlCol="false" tIns="0" lIns="0" bIns="0" rIns="0">
            <a:spAutoFit/>
          </a:bodyPr>
          <a:lstStyle/>
          <a:p>
            <a:pPr algn="ctr">
              <a:lnSpc>
                <a:spcPts val="2222"/>
              </a:lnSpc>
            </a:pPr>
            <a:r>
              <a:rPr lang="en-US" sz="1883">
                <a:solidFill>
                  <a:srgbClr val="FFFFFF"/>
                </a:solidFill>
                <a:latin typeface="Public Sans"/>
                <a:ea typeface="Public Sans"/>
                <a:cs typeface="Public Sans"/>
                <a:sym typeface="Public Sans"/>
              </a:rPr>
              <a:t>Atom</a:t>
            </a:r>
          </a:p>
          <a:p>
            <a:pPr algn="ctr">
              <a:lnSpc>
                <a:spcPts val="2222"/>
              </a:lnSpc>
            </a:pPr>
            <a:r>
              <a:rPr lang="en-US" sz="1883">
                <a:solidFill>
                  <a:srgbClr val="FFFFFF"/>
                </a:solidFill>
                <a:latin typeface="Public Sans"/>
                <a:ea typeface="Public Sans"/>
                <a:cs typeface="Public Sans"/>
                <a:sym typeface="Public Sans"/>
              </a:rPr>
              <a:t>Economy</a:t>
            </a:r>
          </a:p>
        </p:txBody>
      </p:sp>
      <p:sp>
        <p:nvSpPr>
          <p:cNvPr name="TextBox 61" id="61"/>
          <p:cNvSpPr txBox="true"/>
          <p:nvPr/>
        </p:nvSpPr>
        <p:spPr>
          <a:xfrm rot="0">
            <a:off x="15570908" y="4675352"/>
            <a:ext cx="1205261" cy="569605"/>
          </a:xfrm>
          <a:prstGeom prst="rect">
            <a:avLst/>
          </a:prstGeom>
        </p:spPr>
        <p:txBody>
          <a:bodyPr anchor="t" rtlCol="false" tIns="0" lIns="0" bIns="0" rIns="0">
            <a:spAutoFit/>
          </a:bodyPr>
          <a:lstStyle/>
          <a:p>
            <a:pPr algn="ctr">
              <a:lnSpc>
                <a:spcPts val="2222"/>
              </a:lnSpc>
            </a:pPr>
            <a:r>
              <a:rPr lang="en-US" sz="1883">
                <a:solidFill>
                  <a:srgbClr val="FFFFFF"/>
                </a:solidFill>
                <a:latin typeface="Public Sans"/>
                <a:ea typeface="Public Sans"/>
                <a:cs typeface="Public Sans"/>
                <a:sym typeface="Public Sans"/>
              </a:rPr>
              <a:t>Flow Chemistry</a:t>
            </a:r>
          </a:p>
        </p:txBody>
      </p:sp>
      <p:sp>
        <p:nvSpPr>
          <p:cNvPr name="TextBox 62" id="62"/>
          <p:cNvSpPr txBox="true"/>
          <p:nvPr/>
        </p:nvSpPr>
        <p:spPr>
          <a:xfrm rot="0">
            <a:off x="15472845" y="5761871"/>
            <a:ext cx="1205261" cy="1124900"/>
          </a:xfrm>
          <a:prstGeom prst="rect">
            <a:avLst/>
          </a:prstGeom>
        </p:spPr>
        <p:txBody>
          <a:bodyPr anchor="t" rtlCol="false" tIns="0" lIns="0" bIns="0" rIns="0">
            <a:spAutoFit/>
          </a:bodyPr>
          <a:lstStyle/>
          <a:p>
            <a:pPr algn="ctr">
              <a:lnSpc>
                <a:spcPts val="2222"/>
              </a:lnSpc>
            </a:pPr>
            <a:r>
              <a:rPr lang="en-US" sz="1883">
                <a:solidFill>
                  <a:srgbClr val="FFFFFF"/>
                </a:solidFill>
                <a:latin typeface="Public Sans"/>
                <a:ea typeface="Public Sans"/>
                <a:cs typeface="Public Sans"/>
                <a:sym typeface="Public Sans"/>
              </a:rPr>
              <a:t>Design Safer Chemical Processes</a:t>
            </a:r>
          </a:p>
        </p:txBody>
      </p:sp>
      <p:sp>
        <p:nvSpPr>
          <p:cNvPr name="TextBox 63" id="63"/>
          <p:cNvSpPr txBox="true"/>
          <p:nvPr/>
        </p:nvSpPr>
        <p:spPr>
          <a:xfrm rot="0">
            <a:off x="14761329" y="7273369"/>
            <a:ext cx="1205261" cy="847253"/>
          </a:xfrm>
          <a:prstGeom prst="rect">
            <a:avLst/>
          </a:prstGeom>
        </p:spPr>
        <p:txBody>
          <a:bodyPr anchor="t" rtlCol="false" tIns="0" lIns="0" bIns="0" rIns="0">
            <a:spAutoFit/>
          </a:bodyPr>
          <a:lstStyle/>
          <a:p>
            <a:pPr algn="ctr">
              <a:lnSpc>
                <a:spcPts val="2222"/>
              </a:lnSpc>
            </a:pPr>
            <a:r>
              <a:rPr lang="en-US" sz="1883">
                <a:solidFill>
                  <a:srgbClr val="FFFFFF"/>
                </a:solidFill>
                <a:latin typeface="Public Sans"/>
                <a:ea typeface="Public Sans"/>
                <a:cs typeface="Public Sans"/>
                <a:sym typeface="Public Sans"/>
              </a:rPr>
              <a:t>Safer Solvent &amp; Auxiliaries</a:t>
            </a:r>
          </a:p>
        </p:txBody>
      </p:sp>
      <p:sp>
        <p:nvSpPr>
          <p:cNvPr name="TextBox 64" id="64"/>
          <p:cNvSpPr txBox="true"/>
          <p:nvPr/>
        </p:nvSpPr>
        <p:spPr>
          <a:xfrm rot="0">
            <a:off x="13434948" y="8198859"/>
            <a:ext cx="1205261" cy="847253"/>
          </a:xfrm>
          <a:prstGeom prst="rect">
            <a:avLst/>
          </a:prstGeom>
        </p:spPr>
        <p:txBody>
          <a:bodyPr anchor="t" rtlCol="false" tIns="0" lIns="0" bIns="0" rIns="0">
            <a:spAutoFit/>
          </a:bodyPr>
          <a:lstStyle/>
          <a:p>
            <a:pPr algn="ctr">
              <a:lnSpc>
                <a:spcPts val="2222"/>
              </a:lnSpc>
            </a:pPr>
            <a:r>
              <a:rPr lang="en-US" sz="1883">
                <a:solidFill>
                  <a:srgbClr val="FFFFFF"/>
                </a:solidFill>
                <a:latin typeface="Public Sans"/>
                <a:ea typeface="Public Sans"/>
                <a:cs typeface="Public Sans"/>
                <a:sym typeface="Public Sans"/>
              </a:rPr>
              <a:t>Design for </a:t>
            </a:r>
          </a:p>
          <a:p>
            <a:pPr algn="ctr">
              <a:lnSpc>
                <a:spcPts val="2222"/>
              </a:lnSpc>
            </a:pPr>
            <a:r>
              <a:rPr lang="en-US" sz="1883">
                <a:solidFill>
                  <a:srgbClr val="FFFFFF"/>
                </a:solidFill>
                <a:latin typeface="Public Sans"/>
                <a:ea typeface="Public Sans"/>
                <a:cs typeface="Public Sans"/>
                <a:sym typeface="Public Sans"/>
              </a:rPr>
              <a:t>Energy</a:t>
            </a:r>
          </a:p>
          <a:p>
            <a:pPr algn="ctr">
              <a:lnSpc>
                <a:spcPts val="2222"/>
              </a:lnSpc>
            </a:pPr>
            <a:r>
              <a:rPr lang="en-US" sz="1883">
                <a:solidFill>
                  <a:srgbClr val="FFFFFF"/>
                </a:solidFill>
                <a:latin typeface="Public Sans"/>
                <a:ea typeface="Public Sans"/>
                <a:cs typeface="Public Sans"/>
                <a:sym typeface="Public Sans"/>
              </a:rPr>
              <a:t>Efficiency</a:t>
            </a:r>
          </a:p>
        </p:txBody>
      </p:sp>
      <p:sp>
        <p:nvSpPr>
          <p:cNvPr name="TextBox 65" id="65"/>
          <p:cNvSpPr txBox="true"/>
          <p:nvPr/>
        </p:nvSpPr>
        <p:spPr>
          <a:xfrm rot="0">
            <a:off x="11707195" y="8198859"/>
            <a:ext cx="1338880" cy="847253"/>
          </a:xfrm>
          <a:prstGeom prst="rect">
            <a:avLst/>
          </a:prstGeom>
        </p:spPr>
        <p:txBody>
          <a:bodyPr anchor="t" rtlCol="false" tIns="0" lIns="0" bIns="0" rIns="0">
            <a:spAutoFit/>
          </a:bodyPr>
          <a:lstStyle/>
          <a:p>
            <a:pPr algn="ctr">
              <a:lnSpc>
                <a:spcPts val="2222"/>
              </a:lnSpc>
            </a:pPr>
            <a:r>
              <a:rPr lang="en-US" sz="1883">
                <a:solidFill>
                  <a:srgbClr val="FFFFFF"/>
                </a:solidFill>
                <a:latin typeface="Public Sans"/>
                <a:ea typeface="Public Sans"/>
                <a:cs typeface="Public Sans"/>
                <a:sym typeface="Public Sans"/>
              </a:rPr>
              <a:t>Use </a:t>
            </a:r>
          </a:p>
          <a:p>
            <a:pPr algn="ctr">
              <a:lnSpc>
                <a:spcPts val="2222"/>
              </a:lnSpc>
            </a:pPr>
            <a:r>
              <a:rPr lang="en-US" sz="1883">
                <a:solidFill>
                  <a:srgbClr val="FFFFFF"/>
                </a:solidFill>
                <a:latin typeface="Public Sans"/>
                <a:ea typeface="Public Sans"/>
                <a:cs typeface="Public Sans"/>
                <a:sym typeface="Public Sans"/>
              </a:rPr>
              <a:t>Renewable</a:t>
            </a:r>
          </a:p>
          <a:p>
            <a:pPr algn="ctr">
              <a:lnSpc>
                <a:spcPts val="2222"/>
              </a:lnSpc>
            </a:pPr>
            <a:r>
              <a:rPr lang="en-US" sz="1883">
                <a:solidFill>
                  <a:srgbClr val="FFFFFF"/>
                </a:solidFill>
                <a:latin typeface="Public Sans"/>
                <a:ea typeface="Public Sans"/>
                <a:cs typeface="Public Sans"/>
                <a:sym typeface="Public Sans"/>
              </a:rPr>
              <a:t>Feedstocks</a:t>
            </a:r>
          </a:p>
        </p:txBody>
      </p:sp>
      <p:sp>
        <p:nvSpPr>
          <p:cNvPr name="TextBox 66" id="66"/>
          <p:cNvSpPr txBox="true"/>
          <p:nvPr/>
        </p:nvSpPr>
        <p:spPr>
          <a:xfrm rot="0">
            <a:off x="10437849" y="7414914"/>
            <a:ext cx="1338880" cy="569605"/>
          </a:xfrm>
          <a:prstGeom prst="rect">
            <a:avLst/>
          </a:prstGeom>
        </p:spPr>
        <p:txBody>
          <a:bodyPr anchor="t" rtlCol="false" tIns="0" lIns="0" bIns="0" rIns="0">
            <a:spAutoFit/>
          </a:bodyPr>
          <a:lstStyle/>
          <a:p>
            <a:pPr algn="ctr">
              <a:lnSpc>
                <a:spcPts val="2222"/>
              </a:lnSpc>
            </a:pPr>
            <a:r>
              <a:rPr lang="en-US" sz="1883">
                <a:solidFill>
                  <a:srgbClr val="FFFFFF"/>
                </a:solidFill>
                <a:latin typeface="Public Sans"/>
                <a:ea typeface="Public Sans"/>
                <a:cs typeface="Public Sans"/>
                <a:sym typeface="Public Sans"/>
              </a:rPr>
              <a:t>Reduces</a:t>
            </a:r>
          </a:p>
          <a:p>
            <a:pPr algn="ctr">
              <a:lnSpc>
                <a:spcPts val="2222"/>
              </a:lnSpc>
            </a:pPr>
            <a:r>
              <a:rPr lang="en-US" sz="1883">
                <a:solidFill>
                  <a:srgbClr val="FFFFFF"/>
                </a:solidFill>
                <a:latin typeface="Public Sans"/>
                <a:ea typeface="Public Sans"/>
                <a:cs typeface="Public Sans"/>
                <a:sym typeface="Public Sans"/>
              </a:rPr>
              <a:t>Derivatives</a:t>
            </a:r>
          </a:p>
        </p:txBody>
      </p:sp>
      <p:sp>
        <p:nvSpPr>
          <p:cNvPr name="TextBox 67" id="67"/>
          <p:cNvSpPr txBox="true"/>
          <p:nvPr/>
        </p:nvSpPr>
        <p:spPr>
          <a:xfrm rot="0">
            <a:off x="9666364" y="6299009"/>
            <a:ext cx="1338880" cy="291957"/>
          </a:xfrm>
          <a:prstGeom prst="rect">
            <a:avLst/>
          </a:prstGeom>
        </p:spPr>
        <p:txBody>
          <a:bodyPr anchor="t" rtlCol="false" tIns="0" lIns="0" bIns="0" rIns="0">
            <a:spAutoFit/>
          </a:bodyPr>
          <a:lstStyle/>
          <a:p>
            <a:pPr algn="ctr">
              <a:lnSpc>
                <a:spcPts val="2222"/>
              </a:lnSpc>
            </a:pPr>
            <a:r>
              <a:rPr lang="en-US" sz="1883">
                <a:solidFill>
                  <a:srgbClr val="FFFFFF"/>
                </a:solidFill>
                <a:latin typeface="Public Sans"/>
                <a:ea typeface="Public Sans"/>
                <a:cs typeface="Public Sans"/>
                <a:sym typeface="Public Sans"/>
              </a:rPr>
              <a:t>Catalysis</a:t>
            </a:r>
          </a:p>
        </p:txBody>
      </p:sp>
      <p:sp>
        <p:nvSpPr>
          <p:cNvPr name="TextBox 68" id="68"/>
          <p:cNvSpPr txBox="true"/>
          <p:nvPr/>
        </p:nvSpPr>
        <p:spPr>
          <a:xfrm rot="0">
            <a:off x="9609152" y="4491077"/>
            <a:ext cx="1535542" cy="847253"/>
          </a:xfrm>
          <a:prstGeom prst="rect">
            <a:avLst/>
          </a:prstGeom>
        </p:spPr>
        <p:txBody>
          <a:bodyPr anchor="t" rtlCol="false" tIns="0" lIns="0" bIns="0" rIns="0">
            <a:spAutoFit/>
          </a:bodyPr>
          <a:lstStyle/>
          <a:p>
            <a:pPr algn="ctr">
              <a:lnSpc>
                <a:spcPts val="2222"/>
              </a:lnSpc>
            </a:pPr>
            <a:r>
              <a:rPr lang="en-US" sz="1883">
                <a:solidFill>
                  <a:srgbClr val="FFFFFF"/>
                </a:solidFill>
                <a:latin typeface="Public Sans"/>
                <a:ea typeface="Public Sans"/>
                <a:cs typeface="Public Sans"/>
                <a:sym typeface="Public Sans"/>
              </a:rPr>
              <a:t>Designed </a:t>
            </a:r>
          </a:p>
          <a:p>
            <a:pPr algn="ctr">
              <a:lnSpc>
                <a:spcPts val="2222"/>
              </a:lnSpc>
            </a:pPr>
            <a:r>
              <a:rPr lang="en-US" sz="1883">
                <a:solidFill>
                  <a:srgbClr val="FFFFFF"/>
                </a:solidFill>
                <a:latin typeface="Public Sans"/>
                <a:ea typeface="Public Sans"/>
                <a:cs typeface="Public Sans"/>
                <a:sym typeface="Public Sans"/>
              </a:rPr>
              <a:t>for</a:t>
            </a:r>
          </a:p>
          <a:p>
            <a:pPr algn="ctr">
              <a:lnSpc>
                <a:spcPts val="2222"/>
              </a:lnSpc>
            </a:pPr>
            <a:r>
              <a:rPr lang="en-US" sz="1883">
                <a:solidFill>
                  <a:srgbClr val="FFFFFF"/>
                </a:solidFill>
                <a:latin typeface="Public Sans"/>
                <a:ea typeface="Public Sans"/>
                <a:cs typeface="Public Sans"/>
                <a:sym typeface="Public Sans"/>
              </a:rPr>
              <a:t>Degradation</a:t>
            </a:r>
          </a:p>
        </p:txBody>
      </p:sp>
      <p:sp>
        <p:nvSpPr>
          <p:cNvPr name="TextBox 69" id="69"/>
          <p:cNvSpPr txBox="true"/>
          <p:nvPr/>
        </p:nvSpPr>
        <p:spPr>
          <a:xfrm rot="0">
            <a:off x="10437849" y="3054292"/>
            <a:ext cx="1413690" cy="1036390"/>
          </a:xfrm>
          <a:prstGeom prst="rect">
            <a:avLst/>
          </a:prstGeom>
        </p:spPr>
        <p:txBody>
          <a:bodyPr anchor="t" rtlCol="false" tIns="0" lIns="0" bIns="0" rIns="0">
            <a:spAutoFit/>
          </a:bodyPr>
          <a:lstStyle/>
          <a:p>
            <a:pPr algn="ctr">
              <a:lnSpc>
                <a:spcPts val="2046"/>
              </a:lnSpc>
            </a:pPr>
            <a:r>
              <a:rPr lang="en-US" sz="1734">
                <a:solidFill>
                  <a:srgbClr val="FFFFFF"/>
                </a:solidFill>
                <a:latin typeface="Public Sans"/>
                <a:ea typeface="Public Sans"/>
                <a:cs typeface="Public Sans"/>
                <a:sym typeface="Public Sans"/>
              </a:rPr>
              <a:t>Real-Time Analysis for </a:t>
            </a:r>
          </a:p>
          <a:p>
            <a:pPr algn="ctr">
              <a:lnSpc>
                <a:spcPts val="2046"/>
              </a:lnSpc>
            </a:pPr>
            <a:r>
              <a:rPr lang="en-US" sz="1734">
                <a:solidFill>
                  <a:srgbClr val="FFFFFF"/>
                </a:solidFill>
                <a:latin typeface="Public Sans"/>
                <a:ea typeface="Public Sans"/>
                <a:cs typeface="Public Sans"/>
                <a:sym typeface="Public Sans"/>
              </a:rPr>
              <a:t>Pollution Prevention</a:t>
            </a:r>
          </a:p>
        </p:txBody>
      </p:sp>
      <p:sp>
        <p:nvSpPr>
          <p:cNvPr name="TextBox 70" id="70"/>
          <p:cNvSpPr txBox="true"/>
          <p:nvPr/>
        </p:nvSpPr>
        <p:spPr>
          <a:xfrm rot="0">
            <a:off x="11828927" y="2178994"/>
            <a:ext cx="1413690" cy="1292005"/>
          </a:xfrm>
          <a:prstGeom prst="rect">
            <a:avLst/>
          </a:prstGeom>
        </p:spPr>
        <p:txBody>
          <a:bodyPr anchor="t" rtlCol="false" tIns="0" lIns="0" bIns="0" rIns="0">
            <a:spAutoFit/>
          </a:bodyPr>
          <a:lstStyle/>
          <a:p>
            <a:pPr algn="ctr">
              <a:lnSpc>
                <a:spcPts val="2046"/>
              </a:lnSpc>
            </a:pPr>
            <a:r>
              <a:rPr lang="en-US" sz="1734">
                <a:solidFill>
                  <a:srgbClr val="FFFFFF"/>
                </a:solidFill>
                <a:latin typeface="Public Sans"/>
                <a:ea typeface="Public Sans"/>
                <a:cs typeface="Public Sans"/>
                <a:sym typeface="Public Sans"/>
              </a:rPr>
              <a:t>Inherently Safer Chemistry</a:t>
            </a:r>
          </a:p>
          <a:p>
            <a:pPr algn="ctr">
              <a:lnSpc>
                <a:spcPts val="2046"/>
              </a:lnSpc>
            </a:pPr>
            <a:r>
              <a:rPr lang="en-US" sz="1734">
                <a:solidFill>
                  <a:srgbClr val="FFFFFF"/>
                </a:solidFill>
                <a:latin typeface="Public Sans"/>
                <a:ea typeface="Public Sans"/>
                <a:cs typeface="Public Sans"/>
                <a:sym typeface="Public Sans"/>
              </a:rPr>
              <a:t> for Accident</a:t>
            </a:r>
          </a:p>
          <a:p>
            <a:pPr algn="ctr">
              <a:lnSpc>
                <a:spcPts val="2046"/>
              </a:lnSpc>
            </a:pPr>
            <a:r>
              <a:rPr lang="en-US" sz="1734">
                <a:solidFill>
                  <a:srgbClr val="FFFFFF"/>
                </a:solidFill>
                <a:latin typeface="Public Sans"/>
                <a:ea typeface="Public Sans"/>
                <a:cs typeface="Public Sans"/>
                <a:sym typeface="Public Sans"/>
              </a:rPr>
              <a:t>Prevention</a:t>
            </a:r>
          </a:p>
        </p:txBody>
      </p:sp>
      <p:sp>
        <p:nvSpPr>
          <p:cNvPr name="Freeform 71" id="71"/>
          <p:cNvSpPr/>
          <p:nvPr/>
        </p:nvSpPr>
        <p:spPr>
          <a:xfrm flipH="false" flipV="false" rot="0">
            <a:off x="15570908" y="151106"/>
            <a:ext cx="2549543" cy="1699695"/>
          </a:xfrm>
          <a:custGeom>
            <a:avLst/>
            <a:gdLst/>
            <a:ahLst/>
            <a:cxnLst/>
            <a:rect r="r" b="b" t="t" l="l"/>
            <a:pathLst>
              <a:path h="1699695" w="2549543">
                <a:moveTo>
                  <a:pt x="0" y="0"/>
                </a:moveTo>
                <a:lnTo>
                  <a:pt x="2549543" y="0"/>
                </a:lnTo>
                <a:lnTo>
                  <a:pt x="2549543" y="1699696"/>
                </a:lnTo>
                <a:lnTo>
                  <a:pt x="0" y="1699696"/>
                </a:lnTo>
                <a:lnTo>
                  <a:pt x="0" y="0"/>
                </a:lnTo>
                <a:close/>
              </a:path>
            </a:pathLst>
          </a:custGeom>
          <a:blipFill>
            <a:blip r:embed="rId2"/>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grpSp>
        <p:nvGrpSpPr>
          <p:cNvPr name="Group 2" id="2"/>
          <p:cNvGrpSpPr/>
          <p:nvPr/>
        </p:nvGrpSpPr>
        <p:grpSpPr>
          <a:xfrm rot="0">
            <a:off x="4444169" y="3333282"/>
            <a:ext cx="3261328" cy="757092"/>
            <a:chOff x="0" y="0"/>
            <a:chExt cx="678704" cy="157556"/>
          </a:xfrm>
        </p:grpSpPr>
        <p:sp>
          <p:nvSpPr>
            <p:cNvPr name="Freeform 3" id="3"/>
            <p:cNvSpPr/>
            <p:nvPr/>
          </p:nvSpPr>
          <p:spPr>
            <a:xfrm flipH="false" flipV="false" rot="0">
              <a:off x="0" y="0"/>
              <a:ext cx="678704" cy="157556"/>
            </a:xfrm>
            <a:custGeom>
              <a:avLst/>
              <a:gdLst/>
              <a:ahLst/>
              <a:cxnLst/>
              <a:rect r="r" b="b" t="t" l="l"/>
              <a:pathLst>
                <a:path h="157556" w="678704">
                  <a:moveTo>
                    <a:pt x="78778" y="0"/>
                  </a:moveTo>
                  <a:lnTo>
                    <a:pt x="599926" y="0"/>
                  </a:lnTo>
                  <a:cubicBezTo>
                    <a:pt x="643433" y="0"/>
                    <a:pt x="678704" y="35270"/>
                    <a:pt x="678704" y="78778"/>
                  </a:cubicBezTo>
                  <a:lnTo>
                    <a:pt x="678704" y="78778"/>
                  </a:lnTo>
                  <a:cubicBezTo>
                    <a:pt x="678704" y="122286"/>
                    <a:pt x="643433" y="157556"/>
                    <a:pt x="599926" y="157556"/>
                  </a:cubicBezTo>
                  <a:lnTo>
                    <a:pt x="78778" y="157556"/>
                  </a:lnTo>
                  <a:cubicBezTo>
                    <a:pt x="35270" y="157556"/>
                    <a:pt x="0" y="122286"/>
                    <a:pt x="0" y="78778"/>
                  </a:cubicBezTo>
                  <a:lnTo>
                    <a:pt x="0" y="78778"/>
                  </a:lnTo>
                  <a:cubicBezTo>
                    <a:pt x="0" y="35270"/>
                    <a:pt x="35270" y="0"/>
                    <a:pt x="78778" y="0"/>
                  </a:cubicBezTo>
                  <a:close/>
                </a:path>
              </a:pathLst>
            </a:custGeom>
            <a:solidFill>
              <a:srgbClr val="9EC948"/>
            </a:solidFill>
          </p:spPr>
        </p:sp>
        <p:sp>
          <p:nvSpPr>
            <p:cNvPr name="TextBox 4" id="4"/>
            <p:cNvSpPr txBox="true"/>
            <p:nvPr/>
          </p:nvSpPr>
          <p:spPr>
            <a:xfrm>
              <a:off x="0" y="-66675"/>
              <a:ext cx="678704" cy="224231"/>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10351072" y="3333282"/>
            <a:ext cx="3261328" cy="757092"/>
            <a:chOff x="0" y="0"/>
            <a:chExt cx="678704" cy="157556"/>
          </a:xfrm>
        </p:grpSpPr>
        <p:sp>
          <p:nvSpPr>
            <p:cNvPr name="Freeform 6" id="6"/>
            <p:cNvSpPr/>
            <p:nvPr/>
          </p:nvSpPr>
          <p:spPr>
            <a:xfrm flipH="false" flipV="false" rot="0">
              <a:off x="0" y="0"/>
              <a:ext cx="678704" cy="157556"/>
            </a:xfrm>
            <a:custGeom>
              <a:avLst/>
              <a:gdLst/>
              <a:ahLst/>
              <a:cxnLst/>
              <a:rect r="r" b="b" t="t" l="l"/>
              <a:pathLst>
                <a:path h="157556" w="678704">
                  <a:moveTo>
                    <a:pt x="78778" y="0"/>
                  </a:moveTo>
                  <a:lnTo>
                    <a:pt x="599926" y="0"/>
                  </a:lnTo>
                  <a:cubicBezTo>
                    <a:pt x="643433" y="0"/>
                    <a:pt x="678704" y="35270"/>
                    <a:pt x="678704" y="78778"/>
                  </a:cubicBezTo>
                  <a:lnTo>
                    <a:pt x="678704" y="78778"/>
                  </a:lnTo>
                  <a:cubicBezTo>
                    <a:pt x="678704" y="122286"/>
                    <a:pt x="643433" y="157556"/>
                    <a:pt x="599926" y="157556"/>
                  </a:cubicBezTo>
                  <a:lnTo>
                    <a:pt x="78778" y="157556"/>
                  </a:lnTo>
                  <a:cubicBezTo>
                    <a:pt x="35270" y="157556"/>
                    <a:pt x="0" y="122286"/>
                    <a:pt x="0" y="78778"/>
                  </a:cubicBezTo>
                  <a:lnTo>
                    <a:pt x="0" y="78778"/>
                  </a:lnTo>
                  <a:cubicBezTo>
                    <a:pt x="0" y="35270"/>
                    <a:pt x="35270" y="0"/>
                    <a:pt x="78778" y="0"/>
                  </a:cubicBezTo>
                  <a:close/>
                </a:path>
              </a:pathLst>
            </a:custGeom>
            <a:solidFill>
              <a:srgbClr val="9EC948"/>
            </a:solidFill>
          </p:spPr>
        </p:sp>
        <p:sp>
          <p:nvSpPr>
            <p:cNvPr name="TextBox 7" id="7"/>
            <p:cNvSpPr txBox="true"/>
            <p:nvPr/>
          </p:nvSpPr>
          <p:spPr>
            <a:xfrm>
              <a:off x="0" y="-66675"/>
              <a:ext cx="678704" cy="224231"/>
            </a:xfrm>
            <a:prstGeom prst="rect">
              <a:avLst/>
            </a:prstGeom>
          </p:spPr>
          <p:txBody>
            <a:bodyPr anchor="ctr" rtlCol="false" tIns="50800" lIns="50800" bIns="50800" rIns="50800"/>
            <a:lstStyle/>
            <a:p>
              <a:pPr algn="ctr">
                <a:lnSpc>
                  <a:spcPts val="2800"/>
                </a:lnSpc>
              </a:pPr>
            </a:p>
          </p:txBody>
        </p:sp>
      </p:grpSp>
      <p:sp>
        <p:nvSpPr>
          <p:cNvPr name="AutoShape 8" id="8"/>
          <p:cNvSpPr/>
          <p:nvPr/>
        </p:nvSpPr>
        <p:spPr>
          <a:xfrm>
            <a:off x="7705497" y="3711828"/>
            <a:ext cx="2645575" cy="0"/>
          </a:xfrm>
          <a:prstGeom prst="line">
            <a:avLst/>
          </a:prstGeom>
          <a:ln cap="flat" w="47625">
            <a:solidFill>
              <a:srgbClr val="FFFFFF"/>
            </a:solidFill>
            <a:prstDash val="solid"/>
            <a:headEnd type="none" len="sm" w="sm"/>
            <a:tailEnd type="arrow" len="sm" w="med"/>
          </a:ln>
        </p:spPr>
      </p:sp>
      <p:sp>
        <p:nvSpPr>
          <p:cNvPr name="Freeform 9" id="9"/>
          <p:cNvSpPr/>
          <p:nvPr/>
        </p:nvSpPr>
        <p:spPr>
          <a:xfrm flipH="false" flipV="false" rot="0">
            <a:off x="3136243" y="4995249"/>
            <a:ext cx="378204" cy="375367"/>
          </a:xfrm>
          <a:custGeom>
            <a:avLst/>
            <a:gdLst/>
            <a:ahLst/>
            <a:cxnLst/>
            <a:rect r="r" b="b" t="t" l="l"/>
            <a:pathLst>
              <a:path h="375367" w="378204">
                <a:moveTo>
                  <a:pt x="0" y="0"/>
                </a:moveTo>
                <a:lnTo>
                  <a:pt x="378203" y="0"/>
                </a:lnTo>
                <a:lnTo>
                  <a:pt x="378203" y="375367"/>
                </a:lnTo>
                <a:lnTo>
                  <a:pt x="0" y="375367"/>
                </a:lnTo>
                <a:lnTo>
                  <a:pt x="0" y="0"/>
                </a:lnTo>
                <a:close/>
              </a:path>
            </a:pathLst>
          </a:custGeom>
          <a:blipFill>
            <a:blip r:embed="rId2"/>
            <a:stretch>
              <a:fillRect l="0" t="0" r="0" b="0"/>
            </a:stretch>
          </a:blipFill>
        </p:spPr>
      </p:sp>
      <p:sp>
        <p:nvSpPr>
          <p:cNvPr name="Freeform 10" id="10"/>
          <p:cNvSpPr/>
          <p:nvPr/>
        </p:nvSpPr>
        <p:spPr>
          <a:xfrm flipH="false" flipV="false" rot="0">
            <a:off x="3136243" y="5699240"/>
            <a:ext cx="378204" cy="375367"/>
          </a:xfrm>
          <a:custGeom>
            <a:avLst/>
            <a:gdLst/>
            <a:ahLst/>
            <a:cxnLst/>
            <a:rect r="r" b="b" t="t" l="l"/>
            <a:pathLst>
              <a:path h="375367" w="378204">
                <a:moveTo>
                  <a:pt x="0" y="0"/>
                </a:moveTo>
                <a:lnTo>
                  <a:pt x="378203" y="0"/>
                </a:lnTo>
                <a:lnTo>
                  <a:pt x="378203" y="375367"/>
                </a:lnTo>
                <a:lnTo>
                  <a:pt x="0" y="375367"/>
                </a:lnTo>
                <a:lnTo>
                  <a:pt x="0" y="0"/>
                </a:lnTo>
                <a:close/>
              </a:path>
            </a:pathLst>
          </a:custGeom>
          <a:blipFill>
            <a:blip r:embed="rId2"/>
            <a:stretch>
              <a:fillRect l="0" t="0" r="0" b="0"/>
            </a:stretch>
          </a:blipFill>
        </p:spPr>
      </p:sp>
      <p:sp>
        <p:nvSpPr>
          <p:cNvPr name="Freeform 11" id="11"/>
          <p:cNvSpPr/>
          <p:nvPr/>
        </p:nvSpPr>
        <p:spPr>
          <a:xfrm flipH="false" flipV="false" rot="0">
            <a:off x="9255727" y="4995249"/>
            <a:ext cx="378204" cy="375367"/>
          </a:xfrm>
          <a:custGeom>
            <a:avLst/>
            <a:gdLst/>
            <a:ahLst/>
            <a:cxnLst/>
            <a:rect r="r" b="b" t="t" l="l"/>
            <a:pathLst>
              <a:path h="375367" w="378204">
                <a:moveTo>
                  <a:pt x="0" y="0"/>
                </a:moveTo>
                <a:lnTo>
                  <a:pt x="378204" y="0"/>
                </a:lnTo>
                <a:lnTo>
                  <a:pt x="378204" y="375367"/>
                </a:lnTo>
                <a:lnTo>
                  <a:pt x="0" y="375367"/>
                </a:lnTo>
                <a:lnTo>
                  <a:pt x="0" y="0"/>
                </a:lnTo>
                <a:close/>
              </a:path>
            </a:pathLst>
          </a:custGeom>
          <a:blipFill>
            <a:blip r:embed="rId2"/>
            <a:stretch>
              <a:fillRect l="0" t="0" r="0" b="0"/>
            </a:stretch>
          </a:blipFill>
        </p:spPr>
      </p:sp>
      <p:sp>
        <p:nvSpPr>
          <p:cNvPr name="Freeform 12" id="12"/>
          <p:cNvSpPr/>
          <p:nvPr/>
        </p:nvSpPr>
        <p:spPr>
          <a:xfrm flipH="false" flipV="false" rot="0">
            <a:off x="9255727" y="5699240"/>
            <a:ext cx="378204" cy="375367"/>
          </a:xfrm>
          <a:custGeom>
            <a:avLst/>
            <a:gdLst/>
            <a:ahLst/>
            <a:cxnLst/>
            <a:rect r="r" b="b" t="t" l="l"/>
            <a:pathLst>
              <a:path h="375367" w="378204">
                <a:moveTo>
                  <a:pt x="0" y="0"/>
                </a:moveTo>
                <a:lnTo>
                  <a:pt x="378204" y="0"/>
                </a:lnTo>
                <a:lnTo>
                  <a:pt x="378204" y="375367"/>
                </a:lnTo>
                <a:lnTo>
                  <a:pt x="0" y="375367"/>
                </a:lnTo>
                <a:lnTo>
                  <a:pt x="0" y="0"/>
                </a:lnTo>
                <a:close/>
              </a:path>
            </a:pathLst>
          </a:custGeom>
          <a:blipFill>
            <a:blip r:embed="rId2"/>
            <a:stretch>
              <a:fillRect l="0" t="0" r="0" b="0"/>
            </a:stretch>
          </a:blipFill>
        </p:spPr>
      </p:sp>
      <p:grpSp>
        <p:nvGrpSpPr>
          <p:cNvPr name="Group 13" id="13"/>
          <p:cNvGrpSpPr/>
          <p:nvPr/>
        </p:nvGrpSpPr>
        <p:grpSpPr>
          <a:xfrm rot="0">
            <a:off x="1320658" y="6704443"/>
            <a:ext cx="1337884" cy="133788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6F33"/>
            </a:solidFill>
          </p:spPr>
        </p:sp>
        <p:sp>
          <p:nvSpPr>
            <p:cNvPr name="TextBox 15" id="15"/>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1504427" y="6888212"/>
            <a:ext cx="970346" cy="970346"/>
          </a:xfrm>
          <a:custGeom>
            <a:avLst/>
            <a:gdLst/>
            <a:ahLst/>
            <a:cxnLst/>
            <a:rect r="r" b="b" t="t" l="l"/>
            <a:pathLst>
              <a:path h="970346" w="970346">
                <a:moveTo>
                  <a:pt x="0" y="0"/>
                </a:moveTo>
                <a:lnTo>
                  <a:pt x="970346" y="0"/>
                </a:lnTo>
                <a:lnTo>
                  <a:pt x="970346" y="970346"/>
                </a:lnTo>
                <a:lnTo>
                  <a:pt x="0" y="9703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7" id="17"/>
          <p:cNvGrpSpPr/>
          <p:nvPr/>
        </p:nvGrpSpPr>
        <p:grpSpPr>
          <a:xfrm rot="0">
            <a:off x="6115486" y="6704443"/>
            <a:ext cx="1337884" cy="1337884"/>
            <a:chOff x="0" y="0"/>
            <a:chExt cx="1783845" cy="1783845"/>
          </a:xfrm>
        </p:grpSpPr>
        <p:grpSp>
          <p:nvGrpSpPr>
            <p:cNvPr name="Group 18" id="18"/>
            <p:cNvGrpSpPr/>
            <p:nvPr/>
          </p:nvGrpSpPr>
          <p:grpSpPr>
            <a:xfrm rot="0">
              <a:off x="0" y="0"/>
              <a:ext cx="1783845" cy="1783845"/>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FF72"/>
              </a:solidFill>
            </p:spPr>
          </p:sp>
          <p:sp>
            <p:nvSpPr>
              <p:cNvPr name="TextBox 20" id="20"/>
              <p:cNvSpPr txBox="true"/>
              <p:nvPr/>
            </p:nvSpPr>
            <p:spPr>
              <a:xfrm>
                <a:off x="76200" y="19050"/>
                <a:ext cx="660400" cy="717550"/>
              </a:xfrm>
              <a:prstGeom prst="rect">
                <a:avLst/>
              </a:prstGeom>
            </p:spPr>
            <p:txBody>
              <a:bodyPr anchor="ctr" rtlCol="false" tIns="50800" lIns="50800" bIns="50800" rIns="50800"/>
              <a:lstStyle/>
              <a:p>
                <a:pPr algn="ctr">
                  <a:lnSpc>
                    <a:spcPts val="2660"/>
                  </a:lnSpc>
                </a:pPr>
              </a:p>
            </p:txBody>
          </p:sp>
        </p:grpSp>
        <p:sp>
          <p:nvSpPr>
            <p:cNvPr name="Freeform 21" id="21"/>
            <p:cNvSpPr/>
            <p:nvPr/>
          </p:nvSpPr>
          <p:spPr>
            <a:xfrm flipH="false" flipV="false" rot="0">
              <a:off x="196783" y="245025"/>
              <a:ext cx="1320198" cy="1293794"/>
            </a:xfrm>
            <a:custGeom>
              <a:avLst/>
              <a:gdLst/>
              <a:ahLst/>
              <a:cxnLst/>
              <a:rect r="r" b="b" t="t" l="l"/>
              <a:pathLst>
                <a:path h="1293794" w="1320198">
                  <a:moveTo>
                    <a:pt x="0" y="0"/>
                  </a:moveTo>
                  <a:lnTo>
                    <a:pt x="1320198" y="0"/>
                  </a:lnTo>
                  <a:lnTo>
                    <a:pt x="1320198" y="1293795"/>
                  </a:lnTo>
                  <a:lnTo>
                    <a:pt x="0" y="12937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22" id="22"/>
          <p:cNvGrpSpPr/>
          <p:nvPr/>
        </p:nvGrpSpPr>
        <p:grpSpPr>
          <a:xfrm rot="0">
            <a:off x="10752732" y="6704443"/>
            <a:ext cx="1337884" cy="1337884"/>
            <a:chOff x="0" y="0"/>
            <a:chExt cx="1783845" cy="1783845"/>
          </a:xfrm>
        </p:grpSpPr>
        <p:grpSp>
          <p:nvGrpSpPr>
            <p:cNvPr name="Group 23" id="23"/>
            <p:cNvGrpSpPr/>
            <p:nvPr/>
          </p:nvGrpSpPr>
          <p:grpSpPr>
            <a:xfrm rot="0">
              <a:off x="0" y="0"/>
              <a:ext cx="1783845" cy="1783845"/>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sp>
          <p:sp>
            <p:nvSpPr>
              <p:cNvPr name="TextBox 25" id="25"/>
              <p:cNvSpPr txBox="true"/>
              <p:nvPr/>
            </p:nvSpPr>
            <p:spPr>
              <a:xfrm>
                <a:off x="76200" y="19050"/>
                <a:ext cx="660400" cy="717550"/>
              </a:xfrm>
              <a:prstGeom prst="rect">
                <a:avLst/>
              </a:prstGeom>
            </p:spPr>
            <p:txBody>
              <a:bodyPr anchor="ctr" rtlCol="false" tIns="50800" lIns="50800" bIns="50800" rIns="50800"/>
              <a:lstStyle/>
              <a:p>
                <a:pPr algn="ctr">
                  <a:lnSpc>
                    <a:spcPts val="2660"/>
                  </a:lnSpc>
                </a:pPr>
              </a:p>
            </p:txBody>
          </p:sp>
        </p:grpSp>
        <p:sp>
          <p:nvSpPr>
            <p:cNvPr name="Freeform 26" id="26"/>
            <p:cNvSpPr/>
            <p:nvPr/>
          </p:nvSpPr>
          <p:spPr>
            <a:xfrm flipH="false" flipV="false" rot="0">
              <a:off x="195471" y="276952"/>
              <a:ext cx="1375332" cy="1261868"/>
            </a:xfrm>
            <a:custGeom>
              <a:avLst/>
              <a:gdLst/>
              <a:ahLst/>
              <a:cxnLst/>
              <a:rect r="r" b="b" t="t" l="l"/>
              <a:pathLst>
                <a:path h="1261868" w="1375332">
                  <a:moveTo>
                    <a:pt x="0" y="0"/>
                  </a:moveTo>
                  <a:lnTo>
                    <a:pt x="1375333" y="0"/>
                  </a:lnTo>
                  <a:lnTo>
                    <a:pt x="1375333" y="1261868"/>
                  </a:lnTo>
                  <a:lnTo>
                    <a:pt x="0" y="126186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grpSp>
        <p:nvGrpSpPr>
          <p:cNvPr name="Group 27" id="27"/>
          <p:cNvGrpSpPr/>
          <p:nvPr/>
        </p:nvGrpSpPr>
        <p:grpSpPr>
          <a:xfrm rot="0">
            <a:off x="15434084" y="6704443"/>
            <a:ext cx="1337884" cy="1337884"/>
            <a:chOff x="0" y="0"/>
            <a:chExt cx="1783845" cy="1783845"/>
          </a:xfrm>
        </p:grpSpPr>
        <p:grpSp>
          <p:nvGrpSpPr>
            <p:cNvPr name="Group 28" id="28"/>
            <p:cNvGrpSpPr/>
            <p:nvPr/>
          </p:nvGrpSpPr>
          <p:grpSpPr>
            <a:xfrm rot="0">
              <a:off x="0" y="0"/>
              <a:ext cx="1783845" cy="1783845"/>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name="TextBox 30" id="30"/>
              <p:cNvSpPr txBox="true"/>
              <p:nvPr/>
            </p:nvSpPr>
            <p:spPr>
              <a:xfrm>
                <a:off x="76200" y="19050"/>
                <a:ext cx="660400" cy="717550"/>
              </a:xfrm>
              <a:prstGeom prst="rect">
                <a:avLst/>
              </a:prstGeom>
            </p:spPr>
            <p:txBody>
              <a:bodyPr anchor="ctr" rtlCol="false" tIns="50800" lIns="50800" bIns="50800" rIns="50800"/>
              <a:lstStyle/>
              <a:p>
                <a:pPr algn="ctr">
                  <a:lnSpc>
                    <a:spcPts val="2660"/>
                  </a:lnSpc>
                </a:pPr>
              </a:p>
            </p:txBody>
          </p:sp>
        </p:grpSp>
        <p:sp>
          <p:nvSpPr>
            <p:cNvPr name="Freeform 31" id="31"/>
            <p:cNvSpPr/>
            <p:nvPr/>
          </p:nvSpPr>
          <p:spPr>
            <a:xfrm flipH="false" flipV="false" rot="0">
              <a:off x="202229" y="245025"/>
              <a:ext cx="1379387" cy="1096613"/>
            </a:xfrm>
            <a:custGeom>
              <a:avLst/>
              <a:gdLst/>
              <a:ahLst/>
              <a:cxnLst/>
              <a:rect r="r" b="b" t="t" l="l"/>
              <a:pathLst>
                <a:path h="1096613" w="1379387">
                  <a:moveTo>
                    <a:pt x="0" y="0"/>
                  </a:moveTo>
                  <a:lnTo>
                    <a:pt x="1379387" y="0"/>
                  </a:lnTo>
                  <a:lnTo>
                    <a:pt x="1379387" y="1096613"/>
                  </a:lnTo>
                  <a:lnTo>
                    <a:pt x="0" y="109661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32" id="32"/>
          <p:cNvSpPr txBox="true"/>
          <p:nvPr/>
        </p:nvSpPr>
        <p:spPr>
          <a:xfrm rot="0">
            <a:off x="868925" y="455493"/>
            <a:ext cx="11646597" cy="1716479"/>
          </a:xfrm>
          <a:prstGeom prst="rect">
            <a:avLst/>
          </a:prstGeom>
        </p:spPr>
        <p:txBody>
          <a:bodyPr anchor="t" rtlCol="false" tIns="0" lIns="0" bIns="0" rIns="0">
            <a:spAutoFit/>
          </a:bodyPr>
          <a:lstStyle/>
          <a:p>
            <a:pPr algn="l">
              <a:lnSpc>
                <a:spcPts val="7000"/>
              </a:lnSpc>
            </a:pPr>
            <a:r>
              <a:rPr lang="en-US" sz="5000" b="true">
                <a:solidFill>
                  <a:srgbClr val="9EC948"/>
                </a:solidFill>
                <a:latin typeface="Poppins Bold"/>
                <a:ea typeface="Poppins Bold"/>
                <a:cs typeface="Poppins Bold"/>
                <a:sym typeface="Poppins Bold"/>
              </a:rPr>
              <a:t>Integrated Manufacturing Site 1</a:t>
            </a:r>
          </a:p>
          <a:p>
            <a:pPr algn="l">
              <a:lnSpc>
                <a:spcPts val="6440"/>
              </a:lnSpc>
              <a:spcBef>
                <a:spcPct val="0"/>
              </a:spcBef>
            </a:pPr>
            <a:r>
              <a:rPr lang="en-US" b="true" sz="4600">
                <a:solidFill>
                  <a:srgbClr val="FFFFFF"/>
                </a:solidFill>
                <a:latin typeface="Poppins Bold"/>
                <a:ea typeface="Poppins Bold"/>
                <a:cs typeface="Poppins Bold"/>
                <a:sym typeface="Poppins Bold"/>
              </a:rPr>
              <a:t>Pharma and Specialty Chemicals</a:t>
            </a:r>
          </a:p>
        </p:txBody>
      </p:sp>
      <p:sp>
        <p:nvSpPr>
          <p:cNvPr name="TextBox 33" id="33"/>
          <p:cNvSpPr txBox="true"/>
          <p:nvPr/>
        </p:nvSpPr>
        <p:spPr>
          <a:xfrm rot="0">
            <a:off x="10752732" y="3464736"/>
            <a:ext cx="2508498" cy="441288"/>
          </a:xfrm>
          <a:prstGeom prst="rect">
            <a:avLst/>
          </a:prstGeom>
        </p:spPr>
        <p:txBody>
          <a:bodyPr anchor="t" rtlCol="false" tIns="0" lIns="0" bIns="0" rIns="0">
            <a:spAutoFit/>
          </a:bodyPr>
          <a:lstStyle/>
          <a:p>
            <a:pPr algn="ctr">
              <a:lnSpc>
                <a:spcPts val="3499"/>
              </a:lnSpc>
              <a:spcBef>
                <a:spcPct val="0"/>
              </a:spcBef>
            </a:pPr>
            <a:r>
              <a:rPr lang="en-US" sz="2499">
                <a:solidFill>
                  <a:srgbClr val="FFFFFF"/>
                </a:solidFill>
                <a:latin typeface="Poppins"/>
                <a:ea typeface="Poppins"/>
                <a:cs typeface="Poppins"/>
                <a:sym typeface="Poppins"/>
              </a:rPr>
              <a:t>  Manufacturing</a:t>
            </a:r>
          </a:p>
        </p:txBody>
      </p:sp>
      <p:sp>
        <p:nvSpPr>
          <p:cNvPr name="TextBox 34" id="34"/>
          <p:cNvSpPr txBox="true"/>
          <p:nvPr/>
        </p:nvSpPr>
        <p:spPr>
          <a:xfrm rot="0">
            <a:off x="5314232" y="3464736"/>
            <a:ext cx="1371079" cy="441288"/>
          </a:xfrm>
          <a:prstGeom prst="rect">
            <a:avLst/>
          </a:prstGeom>
        </p:spPr>
        <p:txBody>
          <a:bodyPr anchor="t" rtlCol="false" tIns="0" lIns="0" bIns="0" rIns="0">
            <a:spAutoFit/>
          </a:bodyPr>
          <a:lstStyle/>
          <a:p>
            <a:pPr algn="ctr">
              <a:lnSpc>
                <a:spcPts val="3499"/>
              </a:lnSpc>
              <a:spcBef>
                <a:spcPct val="0"/>
              </a:spcBef>
            </a:pPr>
            <a:r>
              <a:rPr lang="en-US" sz="2499">
                <a:solidFill>
                  <a:srgbClr val="FFFFFF"/>
                </a:solidFill>
                <a:latin typeface="Poppins"/>
                <a:ea typeface="Poppins"/>
                <a:cs typeface="Poppins"/>
                <a:sym typeface="Poppins"/>
              </a:rPr>
              <a:t>Concept</a:t>
            </a:r>
          </a:p>
        </p:txBody>
      </p:sp>
      <p:sp>
        <p:nvSpPr>
          <p:cNvPr name="TextBox 35" id="35"/>
          <p:cNvSpPr txBox="true"/>
          <p:nvPr/>
        </p:nvSpPr>
        <p:spPr>
          <a:xfrm rot="0">
            <a:off x="3595542" y="5632565"/>
            <a:ext cx="4808458" cy="368226"/>
          </a:xfrm>
          <a:prstGeom prst="rect">
            <a:avLst/>
          </a:prstGeom>
        </p:spPr>
        <p:txBody>
          <a:bodyPr anchor="t" rtlCol="false" tIns="0" lIns="0" bIns="0" rIns="0">
            <a:spAutoFit/>
          </a:bodyPr>
          <a:lstStyle/>
          <a:p>
            <a:pPr algn="l">
              <a:lnSpc>
                <a:spcPts val="2800"/>
              </a:lnSpc>
            </a:pPr>
            <a:r>
              <a:rPr lang="en-US" sz="2000">
                <a:solidFill>
                  <a:srgbClr val="FFFFFF"/>
                </a:solidFill>
                <a:latin typeface="Poppins"/>
                <a:ea typeface="Poppins"/>
                <a:cs typeface="Poppins"/>
                <a:sym typeface="Poppins"/>
              </a:rPr>
              <a:t>Synthesis Strategy to Development  </a:t>
            </a:r>
          </a:p>
        </p:txBody>
      </p:sp>
      <p:sp>
        <p:nvSpPr>
          <p:cNvPr name="TextBox 36" id="36"/>
          <p:cNvSpPr txBox="true"/>
          <p:nvPr/>
        </p:nvSpPr>
        <p:spPr>
          <a:xfrm rot="0">
            <a:off x="9611944" y="5630681"/>
            <a:ext cx="5561707" cy="368226"/>
          </a:xfrm>
          <a:prstGeom prst="rect">
            <a:avLst/>
          </a:prstGeom>
        </p:spPr>
        <p:txBody>
          <a:bodyPr anchor="t" rtlCol="false" tIns="0" lIns="0" bIns="0" rIns="0">
            <a:spAutoFit/>
          </a:bodyPr>
          <a:lstStyle/>
          <a:p>
            <a:pPr algn="ctr">
              <a:lnSpc>
                <a:spcPts val="2800"/>
              </a:lnSpc>
            </a:pPr>
            <a:r>
              <a:rPr lang="en-US" sz="2000">
                <a:solidFill>
                  <a:srgbClr val="FFFFFF"/>
                </a:solidFill>
                <a:latin typeface="Poppins"/>
                <a:ea typeface="Poppins"/>
                <a:cs typeface="Poppins"/>
                <a:sym typeface="Poppins"/>
              </a:rPr>
              <a:t>Scale up to CommercialProcess Production </a:t>
            </a:r>
          </a:p>
        </p:txBody>
      </p:sp>
      <p:sp>
        <p:nvSpPr>
          <p:cNvPr name="TextBox 37" id="37"/>
          <p:cNvSpPr txBox="true"/>
          <p:nvPr/>
        </p:nvSpPr>
        <p:spPr>
          <a:xfrm rot="0">
            <a:off x="3555635" y="4928574"/>
            <a:ext cx="3321472" cy="368226"/>
          </a:xfrm>
          <a:prstGeom prst="rect">
            <a:avLst/>
          </a:prstGeom>
        </p:spPr>
        <p:txBody>
          <a:bodyPr anchor="t" rtlCol="false" tIns="0" lIns="0" bIns="0" rIns="0">
            <a:spAutoFit/>
          </a:bodyPr>
          <a:lstStyle/>
          <a:p>
            <a:pPr algn="ctr">
              <a:lnSpc>
                <a:spcPts val="2800"/>
              </a:lnSpc>
            </a:pPr>
            <a:r>
              <a:rPr lang="en-US" sz="2000">
                <a:solidFill>
                  <a:srgbClr val="FFFFFF"/>
                </a:solidFill>
                <a:latin typeface="Poppins"/>
                <a:ea typeface="Poppins"/>
                <a:cs typeface="Poppins"/>
                <a:sym typeface="Poppins"/>
              </a:rPr>
              <a:t>Continuous Improvement </a:t>
            </a:r>
          </a:p>
        </p:txBody>
      </p:sp>
      <p:sp>
        <p:nvSpPr>
          <p:cNvPr name="TextBox 38" id="38"/>
          <p:cNvSpPr txBox="true"/>
          <p:nvPr/>
        </p:nvSpPr>
        <p:spPr>
          <a:xfrm rot="0">
            <a:off x="9661493" y="4928574"/>
            <a:ext cx="4521026" cy="368226"/>
          </a:xfrm>
          <a:prstGeom prst="rect">
            <a:avLst/>
          </a:prstGeom>
        </p:spPr>
        <p:txBody>
          <a:bodyPr anchor="t" rtlCol="false" tIns="0" lIns="0" bIns="0" rIns="0">
            <a:spAutoFit/>
          </a:bodyPr>
          <a:lstStyle/>
          <a:p>
            <a:pPr algn="ctr">
              <a:lnSpc>
                <a:spcPts val="2800"/>
              </a:lnSpc>
            </a:pPr>
            <a:r>
              <a:rPr lang="en-US" sz="2000">
                <a:solidFill>
                  <a:srgbClr val="FFFFFF"/>
                </a:solidFill>
                <a:latin typeface="Poppins"/>
                <a:ea typeface="Poppins"/>
                <a:cs typeface="Poppins"/>
                <a:sym typeface="Poppins"/>
              </a:rPr>
              <a:t>Quality Assurance &amp; Quality Control</a:t>
            </a:r>
          </a:p>
        </p:txBody>
      </p:sp>
      <p:sp>
        <p:nvSpPr>
          <p:cNvPr name="TextBox 39" id="39"/>
          <p:cNvSpPr txBox="true"/>
          <p:nvPr/>
        </p:nvSpPr>
        <p:spPr>
          <a:xfrm rot="0">
            <a:off x="868925" y="8204252"/>
            <a:ext cx="2902044" cy="1799044"/>
          </a:xfrm>
          <a:prstGeom prst="rect">
            <a:avLst/>
          </a:prstGeom>
        </p:spPr>
        <p:txBody>
          <a:bodyPr anchor="t" rtlCol="false" tIns="0" lIns="0" bIns="0" rIns="0">
            <a:spAutoFit/>
          </a:bodyPr>
          <a:lstStyle/>
          <a:p>
            <a:pPr algn="l" marL="366058" indent="-183029" lvl="1">
              <a:lnSpc>
                <a:spcPts val="2373"/>
              </a:lnSpc>
              <a:buFont typeface="Arial"/>
              <a:buChar char="•"/>
            </a:pPr>
            <a:r>
              <a:rPr lang="en-US" sz="1695">
                <a:solidFill>
                  <a:srgbClr val="FFFFFF"/>
                </a:solidFill>
                <a:latin typeface="Poppins"/>
                <a:ea typeface="Poppins"/>
                <a:cs typeface="Poppins"/>
                <a:sym typeface="Poppins"/>
              </a:rPr>
              <a:t>R&amp;D (Batch/Flow) &amp; ADL</a:t>
            </a:r>
          </a:p>
          <a:p>
            <a:pPr algn="l" marL="366058" indent="-183029" lvl="1">
              <a:lnSpc>
                <a:spcPts val="2373"/>
              </a:lnSpc>
              <a:buFont typeface="Arial"/>
              <a:buChar char="•"/>
            </a:pPr>
            <a:r>
              <a:rPr lang="en-US" sz="1695">
                <a:solidFill>
                  <a:srgbClr val="FFFFFF"/>
                </a:solidFill>
                <a:latin typeface="Poppins"/>
                <a:ea typeface="Poppins"/>
                <a:cs typeface="Poppins"/>
                <a:sym typeface="Poppins"/>
              </a:rPr>
              <a:t>QC, QA &amp; Microbiology</a:t>
            </a:r>
          </a:p>
          <a:p>
            <a:pPr algn="l" marL="366058" indent="-183029" lvl="1">
              <a:lnSpc>
                <a:spcPts val="2373"/>
              </a:lnSpc>
              <a:buFont typeface="Arial"/>
              <a:buChar char="•"/>
            </a:pPr>
            <a:r>
              <a:rPr lang="en-US" sz="1695">
                <a:solidFill>
                  <a:srgbClr val="FFFFFF"/>
                </a:solidFill>
                <a:latin typeface="Poppins"/>
                <a:ea typeface="Poppins"/>
                <a:cs typeface="Poppins"/>
                <a:sym typeface="Poppins"/>
              </a:rPr>
              <a:t>Process, Safety &amp; Hazards, Effluent Material</a:t>
            </a:r>
          </a:p>
        </p:txBody>
      </p:sp>
      <p:sp>
        <p:nvSpPr>
          <p:cNvPr name="TextBox 40" id="40"/>
          <p:cNvSpPr txBox="true"/>
          <p:nvPr/>
        </p:nvSpPr>
        <p:spPr>
          <a:xfrm rot="0">
            <a:off x="5640536" y="8182113"/>
            <a:ext cx="2287784" cy="1785511"/>
          </a:xfrm>
          <a:prstGeom prst="rect">
            <a:avLst/>
          </a:prstGeom>
        </p:spPr>
        <p:txBody>
          <a:bodyPr anchor="t" rtlCol="false" tIns="0" lIns="0" bIns="0" rIns="0">
            <a:spAutoFit/>
          </a:bodyPr>
          <a:lstStyle/>
          <a:p>
            <a:pPr algn="l" marL="366057" indent="-183029" lvl="1">
              <a:lnSpc>
                <a:spcPts val="2373"/>
              </a:lnSpc>
              <a:buFont typeface="Arial"/>
              <a:buChar char="•"/>
            </a:pPr>
            <a:r>
              <a:rPr lang="en-US" sz="1695">
                <a:solidFill>
                  <a:srgbClr val="FFFFFF"/>
                </a:solidFill>
                <a:latin typeface="Poppins"/>
                <a:ea typeface="Poppins"/>
                <a:cs typeface="Poppins"/>
                <a:sym typeface="Poppins"/>
              </a:rPr>
              <a:t>Scale up studies (12 reactors)</a:t>
            </a:r>
          </a:p>
          <a:p>
            <a:pPr algn="l" marL="366057" indent="-183029" lvl="1">
              <a:lnSpc>
                <a:spcPts val="2373"/>
              </a:lnSpc>
              <a:buFont typeface="Arial"/>
              <a:buChar char="•"/>
            </a:pPr>
            <a:r>
              <a:rPr lang="en-US" sz="1695">
                <a:solidFill>
                  <a:srgbClr val="FFFFFF"/>
                </a:solidFill>
                <a:latin typeface="Poppins"/>
                <a:ea typeface="Poppins"/>
                <a:cs typeface="Poppins"/>
                <a:sym typeface="Poppins"/>
              </a:rPr>
              <a:t>Pilot</a:t>
            </a:r>
            <a:r>
              <a:rPr lang="en-US" sz="1695">
                <a:solidFill>
                  <a:srgbClr val="FFFFFF"/>
                </a:solidFill>
                <a:latin typeface="Poppins"/>
                <a:ea typeface="Poppins"/>
                <a:cs typeface="Poppins"/>
                <a:sym typeface="Poppins"/>
              </a:rPr>
              <a:t> Scale Mfg (29 reactors)</a:t>
            </a:r>
          </a:p>
          <a:p>
            <a:pPr algn="l" marL="366057" indent="-183029" lvl="1">
              <a:lnSpc>
                <a:spcPts val="2373"/>
              </a:lnSpc>
              <a:buFont typeface="Arial"/>
              <a:buChar char="•"/>
            </a:pPr>
            <a:r>
              <a:rPr lang="en-US" sz="1695">
                <a:solidFill>
                  <a:srgbClr val="FFFFFF"/>
                </a:solidFill>
                <a:latin typeface="Poppins"/>
                <a:ea typeface="Poppins"/>
                <a:cs typeface="Poppins"/>
                <a:sym typeface="Poppins"/>
              </a:rPr>
              <a:t>Total 41 reactors </a:t>
            </a:r>
          </a:p>
          <a:p>
            <a:pPr algn="l" marL="366057" indent="-183029" lvl="1">
              <a:lnSpc>
                <a:spcPts val="2373"/>
              </a:lnSpc>
              <a:buFont typeface="Arial"/>
              <a:buChar char="•"/>
            </a:pPr>
            <a:r>
              <a:rPr lang="en-US" sz="1695">
                <a:solidFill>
                  <a:srgbClr val="FFFFFF"/>
                </a:solidFill>
                <a:latin typeface="Poppins"/>
                <a:ea typeface="Poppins"/>
                <a:cs typeface="Poppins"/>
                <a:sym typeface="Poppins"/>
              </a:rPr>
              <a:t>30-300-1000 litr</a:t>
            </a:r>
          </a:p>
        </p:txBody>
      </p:sp>
      <p:sp>
        <p:nvSpPr>
          <p:cNvPr name="TextBox 41" id="41"/>
          <p:cNvSpPr txBox="true"/>
          <p:nvPr/>
        </p:nvSpPr>
        <p:spPr>
          <a:xfrm rot="0">
            <a:off x="10382727" y="8168580"/>
            <a:ext cx="3078558" cy="1799044"/>
          </a:xfrm>
          <a:prstGeom prst="rect">
            <a:avLst/>
          </a:prstGeom>
        </p:spPr>
        <p:txBody>
          <a:bodyPr anchor="t" rtlCol="false" tIns="0" lIns="0" bIns="0" rIns="0">
            <a:spAutoFit/>
          </a:bodyPr>
          <a:lstStyle/>
          <a:p>
            <a:pPr algn="l" marL="366058" indent="-183029" lvl="1">
              <a:lnSpc>
                <a:spcPts val="2373"/>
              </a:lnSpc>
              <a:buFont typeface="Arial"/>
              <a:buChar char="•"/>
            </a:pPr>
            <a:r>
              <a:rPr lang="en-US" sz="1695">
                <a:solidFill>
                  <a:srgbClr val="FFFFFF"/>
                </a:solidFill>
                <a:latin typeface="Poppins"/>
                <a:ea typeface="Poppins"/>
                <a:cs typeface="Poppins"/>
                <a:sym typeface="Poppins"/>
              </a:rPr>
              <a:t>APIs &amp; RSMs</a:t>
            </a:r>
          </a:p>
          <a:p>
            <a:pPr algn="l" marL="366058" indent="-183029" lvl="1">
              <a:lnSpc>
                <a:spcPts val="2373"/>
              </a:lnSpc>
              <a:buFont typeface="Arial"/>
              <a:buChar char="•"/>
            </a:pPr>
            <a:r>
              <a:rPr lang="en-US" sz="1695">
                <a:solidFill>
                  <a:srgbClr val="FFFFFF"/>
                </a:solidFill>
                <a:latin typeface="Poppins"/>
                <a:ea typeface="Poppins"/>
                <a:cs typeface="Poppins"/>
                <a:sym typeface="Poppins"/>
              </a:rPr>
              <a:t>Specialties</a:t>
            </a:r>
          </a:p>
          <a:p>
            <a:pPr algn="l" marL="366058" indent="-183029" lvl="1">
              <a:lnSpc>
                <a:spcPts val="2373"/>
              </a:lnSpc>
              <a:buFont typeface="Arial"/>
              <a:buChar char="•"/>
            </a:pPr>
            <a:r>
              <a:rPr lang="en-US" sz="1695">
                <a:solidFill>
                  <a:srgbClr val="FFFFFF"/>
                </a:solidFill>
                <a:latin typeface="Poppins"/>
                <a:ea typeface="Poppins"/>
                <a:cs typeface="Poppins"/>
                <a:sym typeface="Poppins"/>
              </a:rPr>
              <a:t>Advanced Intermediates (GMP &amp; non-GMP)</a:t>
            </a:r>
          </a:p>
          <a:p>
            <a:pPr algn="l" marL="366058" indent="-183029" lvl="1">
              <a:lnSpc>
                <a:spcPts val="2373"/>
              </a:lnSpc>
              <a:buFont typeface="Arial"/>
              <a:buChar char="•"/>
            </a:pPr>
            <a:r>
              <a:rPr lang="en-US" sz="1695">
                <a:solidFill>
                  <a:srgbClr val="FFFFFF"/>
                </a:solidFill>
                <a:latin typeface="Poppins"/>
                <a:ea typeface="Poppins"/>
                <a:cs typeface="Poppins"/>
                <a:sym typeface="Poppins"/>
              </a:rPr>
              <a:t>Bulk Intermediates</a:t>
            </a:r>
          </a:p>
          <a:p>
            <a:pPr algn="l">
              <a:lnSpc>
                <a:spcPts val="2373"/>
              </a:lnSpc>
            </a:pPr>
          </a:p>
        </p:txBody>
      </p:sp>
      <p:sp>
        <p:nvSpPr>
          <p:cNvPr name="TextBox 42" id="42"/>
          <p:cNvSpPr txBox="true"/>
          <p:nvPr/>
        </p:nvSpPr>
        <p:spPr>
          <a:xfrm rot="0">
            <a:off x="15434084" y="8190113"/>
            <a:ext cx="2504915" cy="906564"/>
          </a:xfrm>
          <a:prstGeom prst="rect">
            <a:avLst/>
          </a:prstGeom>
        </p:spPr>
        <p:txBody>
          <a:bodyPr anchor="t" rtlCol="false" tIns="0" lIns="0" bIns="0" rIns="0">
            <a:spAutoFit/>
          </a:bodyPr>
          <a:lstStyle/>
          <a:p>
            <a:pPr algn="l">
              <a:lnSpc>
                <a:spcPts val="2373"/>
              </a:lnSpc>
            </a:pPr>
            <a:r>
              <a:rPr lang="en-US" sz="1695">
                <a:solidFill>
                  <a:srgbClr val="FFFFFF"/>
                </a:solidFill>
                <a:latin typeface="Poppins"/>
                <a:ea typeface="Poppins"/>
                <a:cs typeface="Poppins"/>
                <a:sym typeface="Poppins"/>
              </a:rPr>
              <a:t>500 KL/Day</a:t>
            </a:r>
          </a:p>
          <a:p>
            <a:pPr algn="l">
              <a:lnSpc>
                <a:spcPts val="2373"/>
              </a:lnSpc>
            </a:pPr>
            <a:r>
              <a:rPr lang="en-US" sz="1695">
                <a:solidFill>
                  <a:srgbClr val="FFFFFF"/>
                </a:solidFill>
                <a:latin typeface="Poppins"/>
                <a:ea typeface="Poppins"/>
                <a:cs typeface="Poppins"/>
                <a:sym typeface="Poppins"/>
              </a:rPr>
              <a:t>Discharge Permission</a:t>
            </a:r>
          </a:p>
          <a:p>
            <a:pPr algn="l">
              <a:lnSpc>
                <a:spcPts val="2373"/>
              </a:lnSpc>
            </a:pPr>
          </a:p>
        </p:txBody>
      </p:sp>
      <p:sp>
        <p:nvSpPr>
          <p:cNvPr name="Freeform 43" id="43"/>
          <p:cNvSpPr/>
          <p:nvPr/>
        </p:nvSpPr>
        <p:spPr>
          <a:xfrm flipH="false" flipV="false" rot="0">
            <a:off x="15587502" y="424651"/>
            <a:ext cx="2549543" cy="1699695"/>
          </a:xfrm>
          <a:custGeom>
            <a:avLst/>
            <a:gdLst/>
            <a:ahLst/>
            <a:cxnLst/>
            <a:rect r="r" b="b" t="t" l="l"/>
            <a:pathLst>
              <a:path h="1699695" w="2549543">
                <a:moveTo>
                  <a:pt x="0" y="0"/>
                </a:moveTo>
                <a:lnTo>
                  <a:pt x="2549543" y="0"/>
                </a:lnTo>
                <a:lnTo>
                  <a:pt x="2549543" y="1699696"/>
                </a:lnTo>
                <a:lnTo>
                  <a:pt x="0" y="1699696"/>
                </a:lnTo>
                <a:lnTo>
                  <a:pt x="0" y="0"/>
                </a:lnTo>
                <a:close/>
              </a:path>
            </a:pathLst>
          </a:custGeom>
          <a:blipFill>
            <a:blip r:embed="rId11"/>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Freeform 2" id="2"/>
          <p:cNvSpPr/>
          <p:nvPr/>
        </p:nvSpPr>
        <p:spPr>
          <a:xfrm flipH="false" flipV="false" rot="-83646">
            <a:off x="1010199" y="1969093"/>
            <a:ext cx="4270517" cy="1993085"/>
          </a:xfrm>
          <a:custGeom>
            <a:avLst/>
            <a:gdLst/>
            <a:ahLst/>
            <a:cxnLst/>
            <a:rect r="r" b="b" t="t" l="l"/>
            <a:pathLst>
              <a:path h="1993085" w="4270517">
                <a:moveTo>
                  <a:pt x="46003" y="0"/>
                </a:moveTo>
                <a:lnTo>
                  <a:pt x="4270518" y="102811"/>
                </a:lnTo>
                <a:lnTo>
                  <a:pt x="4224514" y="1993085"/>
                </a:lnTo>
                <a:lnTo>
                  <a:pt x="0" y="1890274"/>
                </a:lnTo>
                <a:lnTo>
                  <a:pt x="46003" y="0"/>
                </a:lnTo>
                <a:close/>
              </a:path>
            </a:pathLst>
          </a:custGeom>
          <a:blipFill>
            <a:blip r:embed="rId2"/>
            <a:stretch>
              <a:fillRect l="0" t="-30252" r="0" b="-30252"/>
            </a:stretch>
          </a:blipFill>
          <a:ln w="38100" cap="sq">
            <a:solidFill>
              <a:srgbClr val="FFFFFF"/>
            </a:solidFill>
            <a:prstDash val="solid"/>
            <a:miter/>
          </a:ln>
        </p:spPr>
      </p:sp>
      <p:sp>
        <p:nvSpPr>
          <p:cNvPr name="Freeform 3" id="3"/>
          <p:cNvSpPr/>
          <p:nvPr/>
        </p:nvSpPr>
        <p:spPr>
          <a:xfrm flipH="false" flipV="false" rot="0">
            <a:off x="7292349" y="2020219"/>
            <a:ext cx="4168188" cy="1890834"/>
          </a:xfrm>
          <a:custGeom>
            <a:avLst/>
            <a:gdLst/>
            <a:ahLst/>
            <a:cxnLst/>
            <a:rect r="r" b="b" t="t" l="l"/>
            <a:pathLst>
              <a:path h="1890834" w="4168188">
                <a:moveTo>
                  <a:pt x="0" y="0"/>
                </a:moveTo>
                <a:lnTo>
                  <a:pt x="4168189" y="0"/>
                </a:lnTo>
                <a:lnTo>
                  <a:pt x="4168189" y="1890834"/>
                </a:lnTo>
                <a:lnTo>
                  <a:pt x="0" y="1890834"/>
                </a:lnTo>
                <a:lnTo>
                  <a:pt x="0" y="0"/>
                </a:lnTo>
                <a:close/>
              </a:path>
            </a:pathLst>
          </a:custGeom>
          <a:blipFill>
            <a:blip r:embed="rId3"/>
            <a:stretch>
              <a:fillRect l="0" t="-11432" r="0" b="-29875"/>
            </a:stretch>
          </a:blipFill>
          <a:ln w="38100" cap="sq">
            <a:solidFill>
              <a:srgbClr val="F8F9F9"/>
            </a:solidFill>
            <a:prstDash val="solid"/>
            <a:miter/>
          </a:ln>
        </p:spPr>
      </p:sp>
      <p:sp>
        <p:nvSpPr>
          <p:cNvPr name="Freeform 4" id="4"/>
          <p:cNvSpPr/>
          <p:nvPr/>
        </p:nvSpPr>
        <p:spPr>
          <a:xfrm flipH="false" flipV="false" rot="0">
            <a:off x="13225746" y="2020219"/>
            <a:ext cx="4201785" cy="1890834"/>
          </a:xfrm>
          <a:custGeom>
            <a:avLst/>
            <a:gdLst/>
            <a:ahLst/>
            <a:cxnLst/>
            <a:rect r="r" b="b" t="t" l="l"/>
            <a:pathLst>
              <a:path h="1890834" w="4201785">
                <a:moveTo>
                  <a:pt x="0" y="0"/>
                </a:moveTo>
                <a:lnTo>
                  <a:pt x="4201784" y="0"/>
                </a:lnTo>
                <a:lnTo>
                  <a:pt x="4201784" y="1890834"/>
                </a:lnTo>
                <a:lnTo>
                  <a:pt x="0" y="1890834"/>
                </a:lnTo>
                <a:lnTo>
                  <a:pt x="0" y="0"/>
                </a:lnTo>
                <a:close/>
              </a:path>
            </a:pathLst>
          </a:custGeom>
          <a:blipFill>
            <a:blip r:embed="rId4"/>
            <a:stretch>
              <a:fillRect l="0" t="-11832" r="-419" b="-29770"/>
            </a:stretch>
          </a:blipFill>
          <a:ln w="38100" cap="sq">
            <a:solidFill>
              <a:srgbClr val="FFFFFF"/>
            </a:solidFill>
            <a:prstDash val="solid"/>
            <a:miter/>
          </a:ln>
        </p:spPr>
      </p:sp>
      <p:sp>
        <p:nvSpPr>
          <p:cNvPr name="Freeform 5" id="5"/>
          <p:cNvSpPr/>
          <p:nvPr/>
        </p:nvSpPr>
        <p:spPr>
          <a:xfrm flipH="false" flipV="false" rot="0">
            <a:off x="1028700" y="6358768"/>
            <a:ext cx="4229640" cy="1927705"/>
          </a:xfrm>
          <a:custGeom>
            <a:avLst/>
            <a:gdLst/>
            <a:ahLst/>
            <a:cxnLst/>
            <a:rect r="r" b="b" t="t" l="l"/>
            <a:pathLst>
              <a:path h="1927705" w="4229640">
                <a:moveTo>
                  <a:pt x="0" y="0"/>
                </a:moveTo>
                <a:lnTo>
                  <a:pt x="4229640" y="0"/>
                </a:lnTo>
                <a:lnTo>
                  <a:pt x="4229640" y="1927705"/>
                </a:lnTo>
                <a:lnTo>
                  <a:pt x="0" y="1927705"/>
                </a:lnTo>
                <a:lnTo>
                  <a:pt x="0" y="0"/>
                </a:lnTo>
                <a:close/>
              </a:path>
            </a:pathLst>
          </a:custGeom>
          <a:blipFill>
            <a:blip r:embed="rId5"/>
            <a:stretch>
              <a:fillRect l="0" t="-18162" r="-20904" b="-42499"/>
            </a:stretch>
          </a:blipFill>
          <a:ln w="38100" cap="sq">
            <a:solidFill>
              <a:srgbClr val="FFFFFF"/>
            </a:solidFill>
            <a:prstDash val="solid"/>
            <a:miter/>
          </a:ln>
        </p:spPr>
      </p:sp>
      <p:sp>
        <p:nvSpPr>
          <p:cNvPr name="Freeform 6" id="6"/>
          <p:cNvSpPr/>
          <p:nvPr/>
        </p:nvSpPr>
        <p:spPr>
          <a:xfrm flipH="false" flipV="false" rot="0">
            <a:off x="7295501" y="6368085"/>
            <a:ext cx="4165037" cy="1918388"/>
          </a:xfrm>
          <a:custGeom>
            <a:avLst/>
            <a:gdLst/>
            <a:ahLst/>
            <a:cxnLst/>
            <a:rect r="r" b="b" t="t" l="l"/>
            <a:pathLst>
              <a:path h="1918388" w="4165037">
                <a:moveTo>
                  <a:pt x="0" y="0"/>
                </a:moveTo>
                <a:lnTo>
                  <a:pt x="4165037" y="0"/>
                </a:lnTo>
                <a:lnTo>
                  <a:pt x="4165037" y="1918388"/>
                </a:lnTo>
                <a:lnTo>
                  <a:pt x="0" y="1918388"/>
                </a:lnTo>
                <a:lnTo>
                  <a:pt x="0" y="0"/>
                </a:lnTo>
                <a:close/>
              </a:path>
            </a:pathLst>
          </a:custGeom>
          <a:blipFill>
            <a:blip r:embed="rId6"/>
            <a:stretch>
              <a:fillRect l="0" t="-5937" r="0" b="-28376"/>
            </a:stretch>
          </a:blipFill>
          <a:ln w="38100" cap="sq">
            <a:solidFill>
              <a:srgbClr val="FFFFFF"/>
            </a:solidFill>
            <a:prstDash val="solid"/>
            <a:miter/>
          </a:ln>
        </p:spPr>
      </p:sp>
      <p:sp>
        <p:nvSpPr>
          <p:cNvPr name="Freeform 7" id="7"/>
          <p:cNvSpPr/>
          <p:nvPr/>
        </p:nvSpPr>
        <p:spPr>
          <a:xfrm flipH="false" flipV="false" rot="0">
            <a:off x="13225746" y="6368085"/>
            <a:ext cx="4198608" cy="1897734"/>
          </a:xfrm>
          <a:custGeom>
            <a:avLst/>
            <a:gdLst/>
            <a:ahLst/>
            <a:cxnLst/>
            <a:rect r="r" b="b" t="t" l="l"/>
            <a:pathLst>
              <a:path h="1897734" w="4198608">
                <a:moveTo>
                  <a:pt x="0" y="0"/>
                </a:moveTo>
                <a:lnTo>
                  <a:pt x="4198607" y="0"/>
                </a:lnTo>
                <a:lnTo>
                  <a:pt x="4198607" y="1897734"/>
                </a:lnTo>
                <a:lnTo>
                  <a:pt x="0" y="1897734"/>
                </a:lnTo>
                <a:lnTo>
                  <a:pt x="0" y="0"/>
                </a:lnTo>
                <a:close/>
              </a:path>
            </a:pathLst>
          </a:custGeom>
          <a:blipFill>
            <a:blip r:embed="rId7"/>
            <a:stretch>
              <a:fillRect l="0" t="-14479" r="0" b="-22865"/>
            </a:stretch>
          </a:blipFill>
          <a:ln w="38100" cap="sq">
            <a:solidFill>
              <a:srgbClr val="FFFFFF"/>
            </a:solidFill>
            <a:prstDash val="solid"/>
            <a:miter/>
          </a:ln>
        </p:spPr>
      </p:sp>
      <p:sp>
        <p:nvSpPr>
          <p:cNvPr name="TextBox 8" id="8"/>
          <p:cNvSpPr txBox="true"/>
          <p:nvPr/>
        </p:nvSpPr>
        <p:spPr>
          <a:xfrm rot="0">
            <a:off x="447576" y="486429"/>
            <a:ext cx="14315317" cy="901774"/>
          </a:xfrm>
          <a:prstGeom prst="rect">
            <a:avLst/>
          </a:prstGeom>
        </p:spPr>
        <p:txBody>
          <a:bodyPr anchor="t" rtlCol="false" tIns="0" lIns="0" bIns="0" rIns="0">
            <a:spAutoFit/>
          </a:bodyPr>
          <a:lstStyle/>
          <a:p>
            <a:pPr algn="l">
              <a:lnSpc>
                <a:spcPts val="7000"/>
              </a:lnSpc>
              <a:spcBef>
                <a:spcPct val="0"/>
              </a:spcBef>
            </a:pPr>
            <a:r>
              <a:rPr lang="en-US" b="true" sz="5000">
                <a:solidFill>
                  <a:srgbClr val="FFFFFF"/>
                </a:solidFill>
                <a:latin typeface="Poppins Bold"/>
                <a:ea typeface="Poppins Bold"/>
                <a:cs typeface="Poppins Bold"/>
                <a:sym typeface="Poppins Bold"/>
              </a:rPr>
              <a:t>Integrated </a:t>
            </a:r>
            <a:r>
              <a:rPr lang="en-US" b="true" sz="5000">
                <a:solidFill>
                  <a:srgbClr val="9EC948"/>
                </a:solidFill>
                <a:latin typeface="Poppins Bold"/>
                <a:ea typeface="Poppins Bold"/>
                <a:cs typeface="Poppins Bold"/>
                <a:sym typeface="Poppins Bold"/>
              </a:rPr>
              <a:t>Site 1 - 300 KL Reaction Capacity</a:t>
            </a:r>
          </a:p>
        </p:txBody>
      </p:sp>
      <p:grpSp>
        <p:nvGrpSpPr>
          <p:cNvPr name="Group 9" id="9"/>
          <p:cNvGrpSpPr/>
          <p:nvPr/>
        </p:nvGrpSpPr>
        <p:grpSpPr>
          <a:xfrm rot="0">
            <a:off x="1028700" y="3911053"/>
            <a:ext cx="4229640" cy="1583030"/>
            <a:chOff x="0" y="0"/>
            <a:chExt cx="1113979" cy="416930"/>
          </a:xfrm>
        </p:grpSpPr>
        <p:sp>
          <p:nvSpPr>
            <p:cNvPr name="Freeform 10" id="10"/>
            <p:cNvSpPr/>
            <p:nvPr/>
          </p:nvSpPr>
          <p:spPr>
            <a:xfrm flipH="false" flipV="false" rot="0">
              <a:off x="0" y="0"/>
              <a:ext cx="1113979" cy="416930"/>
            </a:xfrm>
            <a:custGeom>
              <a:avLst/>
              <a:gdLst/>
              <a:ahLst/>
              <a:cxnLst/>
              <a:rect r="r" b="b" t="t" l="l"/>
              <a:pathLst>
                <a:path h="416930" w="1113979">
                  <a:moveTo>
                    <a:pt x="0" y="0"/>
                  </a:moveTo>
                  <a:lnTo>
                    <a:pt x="1113979" y="0"/>
                  </a:lnTo>
                  <a:lnTo>
                    <a:pt x="1113979" y="416930"/>
                  </a:lnTo>
                  <a:lnTo>
                    <a:pt x="0" y="416930"/>
                  </a:lnTo>
                  <a:close/>
                </a:path>
              </a:pathLst>
            </a:custGeom>
            <a:solidFill>
              <a:srgbClr val="9EC948"/>
            </a:solidFill>
          </p:spPr>
        </p:sp>
        <p:sp>
          <p:nvSpPr>
            <p:cNvPr name="TextBox 11" id="11"/>
            <p:cNvSpPr txBox="true"/>
            <p:nvPr/>
          </p:nvSpPr>
          <p:spPr>
            <a:xfrm>
              <a:off x="0" y="-57150"/>
              <a:ext cx="1113979" cy="474080"/>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221421" y="3973453"/>
            <a:ext cx="3844199" cy="676266"/>
          </a:xfrm>
          <a:prstGeom prst="rect">
            <a:avLst/>
          </a:prstGeom>
        </p:spPr>
        <p:txBody>
          <a:bodyPr anchor="t" rtlCol="false" tIns="0" lIns="0" bIns="0" rIns="0">
            <a:spAutoFit/>
          </a:bodyPr>
          <a:lstStyle/>
          <a:p>
            <a:pPr algn="ctr">
              <a:lnSpc>
                <a:spcPts val="2625"/>
              </a:lnSpc>
              <a:spcBef>
                <a:spcPct val="0"/>
              </a:spcBef>
            </a:pPr>
            <a:r>
              <a:rPr lang="en-US" b="true" sz="1875">
                <a:solidFill>
                  <a:srgbClr val="FFFFFF"/>
                </a:solidFill>
                <a:latin typeface="Poppins Bold"/>
                <a:ea typeface="Poppins Bold"/>
                <a:cs typeface="Poppins Bold"/>
                <a:sym typeface="Poppins Bold"/>
              </a:rPr>
              <a:t>Plant 1</a:t>
            </a:r>
          </a:p>
          <a:p>
            <a:pPr algn="ctr">
              <a:lnSpc>
                <a:spcPts val="2625"/>
              </a:lnSpc>
              <a:spcBef>
                <a:spcPct val="0"/>
              </a:spcBef>
            </a:pPr>
            <a:r>
              <a:rPr lang="en-US" sz="1875">
                <a:solidFill>
                  <a:srgbClr val="FFFFFF"/>
                </a:solidFill>
                <a:latin typeface="Poppins"/>
                <a:ea typeface="Poppins"/>
                <a:cs typeface="Poppins"/>
                <a:sym typeface="Poppins"/>
              </a:rPr>
              <a:t>Advance Intermediates</a:t>
            </a:r>
          </a:p>
        </p:txBody>
      </p:sp>
      <p:grpSp>
        <p:nvGrpSpPr>
          <p:cNvPr name="Group 13" id="13"/>
          <p:cNvGrpSpPr/>
          <p:nvPr/>
        </p:nvGrpSpPr>
        <p:grpSpPr>
          <a:xfrm rot="0">
            <a:off x="7292349" y="3911053"/>
            <a:ext cx="4161242" cy="1583030"/>
            <a:chOff x="0" y="0"/>
            <a:chExt cx="1095965" cy="416930"/>
          </a:xfrm>
        </p:grpSpPr>
        <p:sp>
          <p:nvSpPr>
            <p:cNvPr name="Freeform 14" id="14"/>
            <p:cNvSpPr/>
            <p:nvPr/>
          </p:nvSpPr>
          <p:spPr>
            <a:xfrm flipH="false" flipV="false" rot="0">
              <a:off x="0" y="0"/>
              <a:ext cx="1095965" cy="416930"/>
            </a:xfrm>
            <a:custGeom>
              <a:avLst/>
              <a:gdLst/>
              <a:ahLst/>
              <a:cxnLst/>
              <a:rect r="r" b="b" t="t" l="l"/>
              <a:pathLst>
                <a:path h="416930" w="1095965">
                  <a:moveTo>
                    <a:pt x="0" y="0"/>
                  </a:moveTo>
                  <a:lnTo>
                    <a:pt x="1095965" y="0"/>
                  </a:lnTo>
                  <a:lnTo>
                    <a:pt x="1095965" y="416930"/>
                  </a:lnTo>
                  <a:lnTo>
                    <a:pt x="0" y="416930"/>
                  </a:lnTo>
                  <a:close/>
                </a:path>
              </a:pathLst>
            </a:custGeom>
            <a:solidFill>
              <a:srgbClr val="3370A5"/>
            </a:solidFill>
          </p:spPr>
        </p:sp>
        <p:sp>
          <p:nvSpPr>
            <p:cNvPr name="TextBox 15" id="15"/>
            <p:cNvSpPr txBox="true"/>
            <p:nvPr/>
          </p:nvSpPr>
          <p:spPr>
            <a:xfrm>
              <a:off x="0" y="-57150"/>
              <a:ext cx="1095965" cy="474080"/>
            </a:xfrm>
            <a:prstGeom prst="rect">
              <a:avLst/>
            </a:prstGeom>
          </p:spPr>
          <p:txBody>
            <a:bodyPr anchor="ctr" rtlCol="false" tIns="50800" lIns="50800" bIns="50800" rIns="50800"/>
            <a:lstStyle/>
            <a:p>
              <a:pPr algn="ctr">
                <a:lnSpc>
                  <a:spcPts val="2799"/>
                </a:lnSpc>
              </a:pPr>
            </a:p>
          </p:txBody>
        </p:sp>
      </p:grpSp>
      <p:sp>
        <p:nvSpPr>
          <p:cNvPr name="TextBox 16" id="16"/>
          <p:cNvSpPr txBox="true"/>
          <p:nvPr/>
        </p:nvSpPr>
        <p:spPr>
          <a:xfrm rot="0">
            <a:off x="7292349" y="4011553"/>
            <a:ext cx="4066980" cy="676266"/>
          </a:xfrm>
          <a:prstGeom prst="rect">
            <a:avLst/>
          </a:prstGeom>
        </p:spPr>
        <p:txBody>
          <a:bodyPr anchor="t" rtlCol="false" tIns="0" lIns="0" bIns="0" rIns="0">
            <a:spAutoFit/>
          </a:bodyPr>
          <a:lstStyle/>
          <a:p>
            <a:pPr algn="ctr">
              <a:lnSpc>
                <a:spcPts val="2625"/>
              </a:lnSpc>
              <a:spcBef>
                <a:spcPct val="0"/>
              </a:spcBef>
            </a:pPr>
            <a:r>
              <a:rPr lang="en-US" b="true" sz="1875">
                <a:solidFill>
                  <a:srgbClr val="FFFFFF"/>
                </a:solidFill>
                <a:latin typeface="Poppins Bold"/>
                <a:ea typeface="Poppins Bold"/>
                <a:cs typeface="Poppins Bold"/>
                <a:sym typeface="Poppins Bold"/>
              </a:rPr>
              <a:t>Plant 2A/2B </a:t>
            </a:r>
          </a:p>
          <a:p>
            <a:pPr algn="ctr">
              <a:lnSpc>
                <a:spcPts val="2625"/>
              </a:lnSpc>
              <a:spcBef>
                <a:spcPct val="0"/>
              </a:spcBef>
            </a:pPr>
            <a:r>
              <a:rPr lang="en-US" sz="1875">
                <a:solidFill>
                  <a:srgbClr val="FFFFFF"/>
                </a:solidFill>
                <a:latin typeface="Poppins"/>
                <a:ea typeface="Poppins"/>
                <a:cs typeface="Poppins"/>
                <a:sym typeface="Poppins"/>
              </a:rPr>
              <a:t>Cyanation &amp; Multi-Purpose Plants</a:t>
            </a:r>
          </a:p>
        </p:txBody>
      </p:sp>
      <p:grpSp>
        <p:nvGrpSpPr>
          <p:cNvPr name="Group 17" id="17"/>
          <p:cNvGrpSpPr/>
          <p:nvPr/>
        </p:nvGrpSpPr>
        <p:grpSpPr>
          <a:xfrm rot="0">
            <a:off x="13225746" y="3911053"/>
            <a:ext cx="4201785" cy="1583030"/>
            <a:chOff x="0" y="0"/>
            <a:chExt cx="1106643" cy="416930"/>
          </a:xfrm>
        </p:grpSpPr>
        <p:sp>
          <p:nvSpPr>
            <p:cNvPr name="Freeform 18" id="18"/>
            <p:cNvSpPr/>
            <p:nvPr/>
          </p:nvSpPr>
          <p:spPr>
            <a:xfrm flipH="false" flipV="false" rot="0">
              <a:off x="0" y="0"/>
              <a:ext cx="1106643" cy="416930"/>
            </a:xfrm>
            <a:custGeom>
              <a:avLst/>
              <a:gdLst/>
              <a:ahLst/>
              <a:cxnLst/>
              <a:rect r="r" b="b" t="t" l="l"/>
              <a:pathLst>
                <a:path h="416930" w="1106643">
                  <a:moveTo>
                    <a:pt x="0" y="0"/>
                  </a:moveTo>
                  <a:lnTo>
                    <a:pt x="1106643" y="0"/>
                  </a:lnTo>
                  <a:lnTo>
                    <a:pt x="1106643" y="416930"/>
                  </a:lnTo>
                  <a:lnTo>
                    <a:pt x="0" y="416930"/>
                  </a:lnTo>
                  <a:close/>
                </a:path>
              </a:pathLst>
            </a:custGeom>
            <a:solidFill>
              <a:srgbClr val="FE6F33"/>
            </a:solidFill>
          </p:spPr>
        </p:sp>
        <p:sp>
          <p:nvSpPr>
            <p:cNvPr name="TextBox 19" id="19"/>
            <p:cNvSpPr txBox="true"/>
            <p:nvPr/>
          </p:nvSpPr>
          <p:spPr>
            <a:xfrm>
              <a:off x="0" y="-57150"/>
              <a:ext cx="1106643" cy="474080"/>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13708960" y="4011261"/>
            <a:ext cx="3235355" cy="676266"/>
          </a:xfrm>
          <a:prstGeom prst="rect">
            <a:avLst/>
          </a:prstGeom>
        </p:spPr>
        <p:txBody>
          <a:bodyPr anchor="t" rtlCol="false" tIns="0" lIns="0" bIns="0" rIns="0">
            <a:spAutoFit/>
          </a:bodyPr>
          <a:lstStyle/>
          <a:p>
            <a:pPr algn="ctr">
              <a:lnSpc>
                <a:spcPts val="2625"/>
              </a:lnSpc>
              <a:spcBef>
                <a:spcPct val="0"/>
              </a:spcBef>
            </a:pPr>
            <a:r>
              <a:rPr lang="en-US" b="true" sz="1875">
                <a:solidFill>
                  <a:srgbClr val="FFFFFF"/>
                </a:solidFill>
                <a:latin typeface="Poppins Bold"/>
                <a:ea typeface="Poppins Bold"/>
                <a:cs typeface="Poppins Bold"/>
                <a:sym typeface="Poppins Bold"/>
              </a:rPr>
              <a:t>Plant 2C1 &amp; 2C2</a:t>
            </a:r>
          </a:p>
          <a:p>
            <a:pPr algn="ctr">
              <a:lnSpc>
                <a:spcPts val="2625"/>
              </a:lnSpc>
              <a:spcBef>
                <a:spcPct val="0"/>
              </a:spcBef>
            </a:pPr>
            <a:r>
              <a:rPr lang="en-US" sz="1875">
                <a:solidFill>
                  <a:srgbClr val="FFFFFF"/>
                </a:solidFill>
                <a:latin typeface="Poppins"/>
                <a:ea typeface="Poppins"/>
                <a:cs typeface="Poppins"/>
                <a:sym typeface="Poppins"/>
              </a:rPr>
              <a:t>Advanced Intermediates</a:t>
            </a:r>
          </a:p>
        </p:txBody>
      </p:sp>
      <p:grpSp>
        <p:nvGrpSpPr>
          <p:cNvPr name="Group 21" id="21"/>
          <p:cNvGrpSpPr/>
          <p:nvPr/>
        </p:nvGrpSpPr>
        <p:grpSpPr>
          <a:xfrm rot="0">
            <a:off x="1028700" y="8286473"/>
            <a:ext cx="4229640" cy="1546159"/>
            <a:chOff x="0" y="0"/>
            <a:chExt cx="1113979" cy="407219"/>
          </a:xfrm>
        </p:grpSpPr>
        <p:sp>
          <p:nvSpPr>
            <p:cNvPr name="Freeform 22" id="22"/>
            <p:cNvSpPr/>
            <p:nvPr/>
          </p:nvSpPr>
          <p:spPr>
            <a:xfrm flipH="false" flipV="false" rot="0">
              <a:off x="0" y="0"/>
              <a:ext cx="1113979" cy="407219"/>
            </a:xfrm>
            <a:custGeom>
              <a:avLst/>
              <a:gdLst/>
              <a:ahLst/>
              <a:cxnLst/>
              <a:rect r="r" b="b" t="t" l="l"/>
              <a:pathLst>
                <a:path h="407219" w="1113979">
                  <a:moveTo>
                    <a:pt x="0" y="0"/>
                  </a:moveTo>
                  <a:lnTo>
                    <a:pt x="1113979" y="0"/>
                  </a:lnTo>
                  <a:lnTo>
                    <a:pt x="1113979" y="407219"/>
                  </a:lnTo>
                  <a:lnTo>
                    <a:pt x="0" y="407219"/>
                  </a:lnTo>
                  <a:close/>
                </a:path>
              </a:pathLst>
            </a:custGeom>
            <a:solidFill>
              <a:srgbClr val="9EC948"/>
            </a:solidFill>
          </p:spPr>
        </p:sp>
        <p:sp>
          <p:nvSpPr>
            <p:cNvPr name="TextBox 23" id="23"/>
            <p:cNvSpPr txBox="true"/>
            <p:nvPr/>
          </p:nvSpPr>
          <p:spPr>
            <a:xfrm>
              <a:off x="0" y="-57150"/>
              <a:ext cx="1113979" cy="464369"/>
            </a:xfrm>
            <a:prstGeom prst="rect">
              <a:avLst/>
            </a:prstGeom>
          </p:spPr>
          <p:txBody>
            <a:bodyPr anchor="ctr" rtlCol="false" tIns="50800" lIns="50800" bIns="50800" rIns="50800"/>
            <a:lstStyle/>
            <a:p>
              <a:pPr algn="ctr">
                <a:lnSpc>
                  <a:spcPts val="2659"/>
                </a:lnSpc>
              </a:pPr>
            </a:p>
          </p:txBody>
        </p:sp>
      </p:grpSp>
      <p:sp>
        <p:nvSpPr>
          <p:cNvPr name="TextBox 24" id="24"/>
          <p:cNvSpPr txBox="true"/>
          <p:nvPr/>
        </p:nvSpPr>
        <p:spPr>
          <a:xfrm rot="0">
            <a:off x="1106144" y="8353148"/>
            <a:ext cx="4065955" cy="676266"/>
          </a:xfrm>
          <a:prstGeom prst="rect">
            <a:avLst/>
          </a:prstGeom>
        </p:spPr>
        <p:txBody>
          <a:bodyPr anchor="t" rtlCol="false" tIns="0" lIns="0" bIns="0" rIns="0">
            <a:spAutoFit/>
          </a:bodyPr>
          <a:lstStyle/>
          <a:p>
            <a:pPr algn="ctr">
              <a:lnSpc>
                <a:spcPts val="2625"/>
              </a:lnSpc>
              <a:spcBef>
                <a:spcPct val="0"/>
              </a:spcBef>
            </a:pPr>
            <a:r>
              <a:rPr lang="en-US" b="true" sz="1875">
                <a:solidFill>
                  <a:srgbClr val="FFFFFF"/>
                </a:solidFill>
                <a:latin typeface="Poppins Bold"/>
                <a:ea typeface="Poppins Bold"/>
                <a:cs typeface="Poppins Bold"/>
                <a:sym typeface="Poppins Bold"/>
              </a:rPr>
              <a:t>Plant 2C3, 2C4 &amp; 2C5</a:t>
            </a:r>
          </a:p>
          <a:p>
            <a:pPr algn="ctr">
              <a:lnSpc>
                <a:spcPts val="2625"/>
              </a:lnSpc>
              <a:spcBef>
                <a:spcPct val="0"/>
              </a:spcBef>
            </a:pPr>
            <a:r>
              <a:rPr lang="en-US" sz="1875">
                <a:solidFill>
                  <a:srgbClr val="FFFFFF"/>
                </a:solidFill>
                <a:latin typeface="Poppins"/>
                <a:ea typeface="Poppins"/>
                <a:cs typeface="Poppins"/>
                <a:sym typeface="Poppins"/>
              </a:rPr>
              <a:t>Advanced Intermediates</a:t>
            </a:r>
          </a:p>
        </p:txBody>
      </p:sp>
      <p:grpSp>
        <p:nvGrpSpPr>
          <p:cNvPr name="Group 25" id="25"/>
          <p:cNvGrpSpPr/>
          <p:nvPr/>
        </p:nvGrpSpPr>
        <p:grpSpPr>
          <a:xfrm rot="0">
            <a:off x="7292349" y="8286473"/>
            <a:ext cx="4168188" cy="1546159"/>
            <a:chOff x="0" y="0"/>
            <a:chExt cx="1097794" cy="407219"/>
          </a:xfrm>
        </p:grpSpPr>
        <p:sp>
          <p:nvSpPr>
            <p:cNvPr name="Freeform 26" id="26"/>
            <p:cNvSpPr/>
            <p:nvPr/>
          </p:nvSpPr>
          <p:spPr>
            <a:xfrm flipH="false" flipV="false" rot="0">
              <a:off x="0" y="0"/>
              <a:ext cx="1097794" cy="407219"/>
            </a:xfrm>
            <a:custGeom>
              <a:avLst/>
              <a:gdLst/>
              <a:ahLst/>
              <a:cxnLst/>
              <a:rect r="r" b="b" t="t" l="l"/>
              <a:pathLst>
                <a:path h="407219" w="1097794">
                  <a:moveTo>
                    <a:pt x="0" y="0"/>
                  </a:moveTo>
                  <a:lnTo>
                    <a:pt x="1097794" y="0"/>
                  </a:lnTo>
                  <a:lnTo>
                    <a:pt x="1097794" y="407219"/>
                  </a:lnTo>
                  <a:lnTo>
                    <a:pt x="0" y="407219"/>
                  </a:lnTo>
                  <a:close/>
                </a:path>
              </a:pathLst>
            </a:custGeom>
            <a:solidFill>
              <a:srgbClr val="3370A5"/>
            </a:solidFill>
          </p:spPr>
        </p:sp>
        <p:sp>
          <p:nvSpPr>
            <p:cNvPr name="TextBox 27" id="27"/>
            <p:cNvSpPr txBox="true"/>
            <p:nvPr/>
          </p:nvSpPr>
          <p:spPr>
            <a:xfrm>
              <a:off x="0" y="-57150"/>
              <a:ext cx="1097794" cy="464369"/>
            </a:xfrm>
            <a:prstGeom prst="rect">
              <a:avLst/>
            </a:prstGeom>
          </p:spPr>
          <p:txBody>
            <a:bodyPr anchor="ctr" rtlCol="false" tIns="50800" lIns="50800" bIns="50800" rIns="50800"/>
            <a:lstStyle/>
            <a:p>
              <a:pPr algn="ctr">
                <a:lnSpc>
                  <a:spcPts val="2659"/>
                </a:lnSpc>
              </a:pPr>
            </a:p>
          </p:txBody>
        </p:sp>
      </p:grpSp>
      <p:sp>
        <p:nvSpPr>
          <p:cNvPr name="TextBox 28" id="28"/>
          <p:cNvSpPr txBox="true"/>
          <p:nvPr/>
        </p:nvSpPr>
        <p:spPr>
          <a:xfrm rot="0">
            <a:off x="8672718" y="8352024"/>
            <a:ext cx="1502684" cy="676266"/>
          </a:xfrm>
          <a:prstGeom prst="rect">
            <a:avLst/>
          </a:prstGeom>
        </p:spPr>
        <p:txBody>
          <a:bodyPr anchor="t" rtlCol="false" tIns="0" lIns="0" bIns="0" rIns="0">
            <a:spAutoFit/>
          </a:bodyPr>
          <a:lstStyle/>
          <a:p>
            <a:pPr algn="ctr">
              <a:lnSpc>
                <a:spcPts val="2625"/>
              </a:lnSpc>
              <a:spcBef>
                <a:spcPct val="0"/>
              </a:spcBef>
            </a:pPr>
            <a:r>
              <a:rPr lang="en-US" b="true" sz="1875">
                <a:solidFill>
                  <a:srgbClr val="FFFFFF"/>
                </a:solidFill>
                <a:latin typeface="Poppins Bold"/>
                <a:ea typeface="Poppins Bold"/>
                <a:cs typeface="Poppins Bold"/>
                <a:sym typeface="Poppins Bold"/>
              </a:rPr>
              <a:t>Plant 3AB</a:t>
            </a:r>
          </a:p>
          <a:p>
            <a:pPr algn="ctr">
              <a:lnSpc>
                <a:spcPts val="2625"/>
              </a:lnSpc>
              <a:spcBef>
                <a:spcPct val="0"/>
              </a:spcBef>
            </a:pPr>
            <a:r>
              <a:rPr lang="en-US" sz="1875">
                <a:solidFill>
                  <a:srgbClr val="FFFFFF"/>
                </a:solidFill>
                <a:latin typeface="Poppins"/>
                <a:ea typeface="Poppins"/>
                <a:cs typeface="Poppins"/>
                <a:sym typeface="Poppins"/>
              </a:rPr>
              <a:t>API</a:t>
            </a:r>
          </a:p>
        </p:txBody>
      </p:sp>
      <p:grpSp>
        <p:nvGrpSpPr>
          <p:cNvPr name="Group 29" id="29"/>
          <p:cNvGrpSpPr/>
          <p:nvPr/>
        </p:nvGrpSpPr>
        <p:grpSpPr>
          <a:xfrm rot="0">
            <a:off x="13222569" y="8234477"/>
            <a:ext cx="4201785" cy="1598154"/>
            <a:chOff x="0" y="0"/>
            <a:chExt cx="1106643" cy="420913"/>
          </a:xfrm>
        </p:grpSpPr>
        <p:sp>
          <p:nvSpPr>
            <p:cNvPr name="Freeform 30" id="30"/>
            <p:cNvSpPr/>
            <p:nvPr/>
          </p:nvSpPr>
          <p:spPr>
            <a:xfrm flipH="false" flipV="false" rot="0">
              <a:off x="0" y="0"/>
              <a:ext cx="1106643" cy="420913"/>
            </a:xfrm>
            <a:custGeom>
              <a:avLst/>
              <a:gdLst/>
              <a:ahLst/>
              <a:cxnLst/>
              <a:rect r="r" b="b" t="t" l="l"/>
              <a:pathLst>
                <a:path h="420913" w="1106643">
                  <a:moveTo>
                    <a:pt x="0" y="0"/>
                  </a:moveTo>
                  <a:lnTo>
                    <a:pt x="1106643" y="0"/>
                  </a:lnTo>
                  <a:lnTo>
                    <a:pt x="1106643" y="420913"/>
                  </a:lnTo>
                  <a:lnTo>
                    <a:pt x="0" y="420913"/>
                  </a:lnTo>
                  <a:close/>
                </a:path>
              </a:pathLst>
            </a:custGeom>
            <a:solidFill>
              <a:srgbClr val="FE6F33"/>
            </a:solidFill>
          </p:spPr>
        </p:sp>
        <p:sp>
          <p:nvSpPr>
            <p:cNvPr name="TextBox 31" id="31"/>
            <p:cNvSpPr txBox="true"/>
            <p:nvPr/>
          </p:nvSpPr>
          <p:spPr>
            <a:xfrm>
              <a:off x="0" y="-57150"/>
              <a:ext cx="1106643" cy="478063"/>
            </a:xfrm>
            <a:prstGeom prst="rect">
              <a:avLst/>
            </a:prstGeom>
          </p:spPr>
          <p:txBody>
            <a:bodyPr anchor="ctr" rtlCol="false" tIns="50800" lIns="50800" bIns="50800" rIns="50800"/>
            <a:lstStyle/>
            <a:p>
              <a:pPr algn="ctr">
                <a:lnSpc>
                  <a:spcPts val="2659"/>
                </a:lnSpc>
              </a:pPr>
            </a:p>
          </p:txBody>
        </p:sp>
      </p:grpSp>
      <p:sp>
        <p:nvSpPr>
          <p:cNvPr name="TextBox 32" id="32"/>
          <p:cNvSpPr txBox="true"/>
          <p:nvPr/>
        </p:nvSpPr>
        <p:spPr>
          <a:xfrm rot="0">
            <a:off x="13603666" y="8285445"/>
            <a:ext cx="3330034" cy="676266"/>
          </a:xfrm>
          <a:prstGeom prst="rect">
            <a:avLst/>
          </a:prstGeom>
        </p:spPr>
        <p:txBody>
          <a:bodyPr anchor="t" rtlCol="false" tIns="0" lIns="0" bIns="0" rIns="0">
            <a:spAutoFit/>
          </a:bodyPr>
          <a:lstStyle/>
          <a:p>
            <a:pPr algn="ctr">
              <a:lnSpc>
                <a:spcPts val="2625"/>
              </a:lnSpc>
              <a:spcBef>
                <a:spcPct val="0"/>
              </a:spcBef>
            </a:pPr>
            <a:r>
              <a:rPr lang="en-US" b="true" sz="1875">
                <a:solidFill>
                  <a:srgbClr val="FFFFFF"/>
                </a:solidFill>
                <a:latin typeface="Poppins Bold"/>
                <a:ea typeface="Poppins Bold"/>
                <a:cs typeface="Poppins Bold"/>
                <a:sym typeface="Poppins Bold"/>
              </a:rPr>
              <a:t>Plant H2</a:t>
            </a:r>
          </a:p>
          <a:p>
            <a:pPr algn="ctr">
              <a:lnSpc>
                <a:spcPts val="2625"/>
              </a:lnSpc>
              <a:spcBef>
                <a:spcPct val="0"/>
              </a:spcBef>
            </a:pPr>
            <a:r>
              <a:rPr lang="en-US" sz="1875">
                <a:solidFill>
                  <a:srgbClr val="FFFFFF"/>
                </a:solidFill>
                <a:latin typeface="Poppins"/>
                <a:ea typeface="Poppins"/>
                <a:cs typeface="Poppins"/>
                <a:sym typeface="Poppins"/>
              </a:rPr>
              <a:t>Hydrogenation Plant</a:t>
            </a:r>
          </a:p>
        </p:txBody>
      </p:sp>
      <p:sp>
        <p:nvSpPr>
          <p:cNvPr name="TextBox 33" id="33"/>
          <p:cNvSpPr txBox="true"/>
          <p:nvPr/>
        </p:nvSpPr>
        <p:spPr>
          <a:xfrm rot="0">
            <a:off x="1223358" y="4645417"/>
            <a:ext cx="3844199" cy="676266"/>
          </a:xfrm>
          <a:prstGeom prst="rect">
            <a:avLst/>
          </a:prstGeom>
        </p:spPr>
        <p:txBody>
          <a:bodyPr anchor="t" rtlCol="false" tIns="0" lIns="0" bIns="0" rIns="0">
            <a:spAutoFit/>
          </a:bodyPr>
          <a:lstStyle/>
          <a:p>
            <a:pPr algn="ctr">
              <a:lnSpc>
                <a:spcPts val="2625"/>
              </a:lnSpc>
              <a:spcBef>
                <a:spcPct val="0"/>
              </a:spcBef>
            </a:pPr>
            <a:r>
              <a:rPr lang="en-US" sz="1875">
                <a:solidFill>
                  <a:srgbClr val="FFFFFF"/>
                </a:solidFill>
                <a:latin typeface="Poppins"/>
                <a:ea typeface="Poppins"/>
                <a:cs typeface="Poppins"/>
                <a:sym typeface="Poppins"/>
              </a:rPr>
              <a:t>Plant Capacity: 121 KL</a:t>
            </a:r>
          </a:p>
          <a:p>
            <a:pPr algn="ctr">
              <a:lnSpc>
                <a:spcPts val="2625"/>
              </a:lnSpc>
              <a:spcBef>
                <a:spcPct val="0"/>
              </a:spcBef>
            </a:pPr>
            <a:r>
              <a:rPr lang="en-US" sz="1875">
                <a:solidFill>
                  <a:srgbClr val="FFFFFF"/>
                </a:solidFill>
                <a:latin typeface="Poppins"/>
                <a:ea typeface="Poppins"/>
                <a:cs typeface="Poppins"/>
                <a:sym typeface="Poppins"/>
              </a:rPr>
              <a:t>Reactor Range: 1.5-8 KL</a:t>
            </a:r>
          </a:p>
        </p:txBody>
      </p:sp>
      <p:sp>
        <p:nvSpPr>
          <p:cNvPr name="TextBox 34" id="34"/>
          <p:cNvSpPr txBox="true"/>
          <p:nvPr/>
        </p:nvSpPr>
        <p:spPr>
          <a:xfrm rot="0">
            <a:off x="1223358" y="9021452"/>
            <a:ext cx="3844199" cy="676266"/>
          </a:xfrm>
          <a:prstGeom prst="rect">
            <a:avLst/>
          </a:prstGeom>
        </p:spPr>
        <p:txBody>
          <a:bodyPr anchor="t" rtlCol="false" tIns="0" lIns="0" bIns="0" rIns="0">
            <a:spAutoFit/>
          </a:bodyPr>
          <a:lstStyle/>
          <a:p>
            <a:pPr algn="ctr">
              <a:lnSpc>
                <a:spcPts val="2625"/>
              </a:lnSpc>
              <a:spcBef>
                <a:spcPct val="0"/>
              </a:spcBef>
            </a:pPr>
            <a:r>
              <a:rPr lang="en-US" sz="1875">
                <a:solidFill>
                  <a:srgbClr val="FFFFFF"/>
                </a:solidFill>
                <a:latin typeface="Poppins"/>
                <a:ea typeface="Poppins"/>
                <a:cs typeface="Poppins"/>
                <a:sym typeface="Poppins"/>
              </a:rPr>
              <a:t>Plant Capacity: 70 KL</a:t>
            </a:r>
          </a:p>
          <a:p>
            <a:pPr algn="ctr">
              <a:lnSpc>
                <a:spcPts val="2625"/>
              </a:lnSpc>
              <a:spcBef>
                <a:spcPct val="0"/>
              </a:spcBef>
            </a:pPr>
            <a:r>
              <a:rPr lang="en-US" sz="1875">
                <a:solidFill>
                  <a:srgbClr val="FFFFFF"/>
                </a:solidFill>
                <a:latin typeface="Poppins"/>
                <a:ea typeface="Poppins"/>
                <a:cs typeface="Poppins"/>
                <a:sym typeface="Poppins"/>
              </a:rPr>
              <a:t>Reactor Range: 6 KL</a:t>
            </a:r>
          </a:p>
        </p:txBody>
      </p:sp>
      <p:sp>
        <p:nvSpPr>
          <p:cNvPr name="TextBox 35" id="35"/>
          <p:cNvSpPr txBox="true"/>
          <p:nvPr/>
        </p:nvSpPr>
        <p:spPr>
          <a:xfrm rot="0">
            <a:off x="7295062" y="4678002"/>
            <a:ext cx="4158530" cy="676266"/>
          </a:xfrm>
          <a:prstGeom prst="rect">
            <a:avLst/>
          </a:prstGeom>
        </p:spPr>
        <p:txBody>
          <a:bodyPr anchor="t" rtlCol="false" tIns="0" lIns="0" bIns="0" rIns="0">
            <a:spAutoFit/>
          </a:bodyPr>
          <a:lstStyle/>
          <a:p>
            <a:pPr algn="ctr">
              <a:lnSpc>
                <a:spcPts val="2625"/>
              </a:lnSpc>
              <a:spcBef>
                <a:spcPct val="0"/>
              </a:spcBef>
            </a:pPr>
            <a:r>
              <a:rPr lang="en-US" sz="1875">
                <a:solidFill>
                  <a:srgbClr val="FFFFFF"/>
                </a:solidFill>
                <a:latin typeface="Poppins"/>
                <a:ea typeface="Poppins"/>
                <a:cs typeface="Poppins"/>
                <a:sym typeface="Poppins"/>
              </a:rPr>
              <a:t>Plant Capacity: 60 KL</a:t>
            </a:r>
          </a:p>
          <a:p>
            <a:pPr algn="ctr">
              <a:lnSpc>
                <a:spcPts val="2625"/>
              </a:lnSpc>
              <a:spcBef>
                <a:spcPct val="0"/>
              </a:spcBef>
            </a:pPr>
            <a:r>
              <a:rPr lang="en-US" sz="1875">
                <a:solidFill>
                  <a:srgbClr val="FFFFFF"/>
                </a:solidFill>
                <a:latin typeface="Poppins"/>
                <a:ea typeface="Poppins"/>
                <a:cs typeface="Poppins"/>
                <a:sym typeface="Poppins"/>
              </a:rPr>
              <a:t>Reactor Range: 1.5-17 KL</a:t>
            </a:r>
          </a:p>
        </p:txBody>
      </p:sp>
      <p:sp>
        <p:nvSpPr>
          <p:cNvPr name="TextBox 36" id="36"/>
          <p:cNvSpPr txBox="true"/>
          <p:nvPr/>
        </p:nvSpPr>
        <p:spPr>
          <a:xfrm rot="0">
            <a:off x="13225746" y="4678002"/>
            <a:ext cx="4201785" cy="676266"/>
          </a:xfrm>
          <a:prstGeom prst="rect">
            <a:avLst/>
          </a:prstGeom>
        </p:spPr>
        <p:txBody>
          <a:bodyPr anchor="t" rtlCol="false" tIns="0" lIns="0" bIns="0" rIns="0">
            <a:spAutoFit/>
          </a:bodyPr>
          <a:lstStyle/>
          <a:p>
            <a:pPr algn="ctr">
              <a:lnSpc>
                <a:spcPts val="2625"/>
              </a:lnSpc>
              <a:spcBef>
                <a:spcPct val="0"/>
              </a:spcBef>
            </a:pPr>
            <a:r>
              <a:rPr lang="en-US" sz="1875">
                <a:solidFill>
                  <a:srgbClr val="FFFFFF"/>
                </a:solidFill>
                <a:latin typeface="Poppins"/>
                <a:ea typeface="Poppins"/>
                <a:cs typeface="Poppins"/>
                <a:sym typeface="Poppins"/>
              </a:rPr>
              <a:t>Plant Capacity: 93.5 KL</a:t>
            </a:r>
          </a:p>
          <a:p>
            <a:pPr algn="ctr">
              <a:lnSpc>
                <a:spcPts val="2625"/>
              </a:lnSpc>
              <a:spcBef>
                <a:spcPct val="0"/>
              </a:spcBef>
            </a:pPr>
            <a:r>
              <a:rPr lang="en-US" sz="1875">
                <a:solidFill>
                  <a:srgbClr val="FFFFFF"/>
                </a:solidFill>
                <a:latin typeface="Poppins"/>
                <a:ea typeface="Poppins"/>
                <a:cs typeface="Poppins"/>
                <a:sym typeface="Poppins"/>
              </a:rPr>
              <a:t>Reactor Range: 0.03-10 KL</a:t>
            </a:r>
          </a:p>
        </p:txBody>
      </p:sp>
      <p:sp>
        <p:nvSpPr>
          <p:cNvPr name="TextBox 37" id="37"/>
          <p:cNvSpPr txBox="true"/>
          <p:nvPr/>
        </p:nvSpPr>
        <p:spPr>
          <a:xfrm rot="0">
            <a:off x="7521829" y="9021452"/>
            <a:ext cx="3702282" cy="676266"/>
          </a:xfrm>
          <a:prstGeom prst="rect">
            <a:avLst/>
          </a:prstGeom>
        </p:spPr>
        <p:txBody>
          <a:bodyPr anchor="t" rtlCol="false" tIns="0" lIns="0" bIns="0" rIns="0">
            <a:spAutoFit/>
          </a:bodyPr>
          <a:lstStyle/>
          <a:p>
            <a:pPr algn="ctr">
              <a:lnSpc>
                <a:spcPts val="2625"/>
              </a:lnSpc>
              <a:spcBef>
                <a:spcPct val="0"/>
              </a:spcBef>
            </a:pPr>
            <a:r>
              <a:rPr lang="en-US" sz="1875">
                <a:solidFill>
                  <a:srgbClr val="FFFFFF"/>
                </a:solidFill>
                <a:latin typeface="Poppins"/>
                <a:ea typeface="Poppins"/>
                <a:cs typeface="Poppins"/>
                <a:sym typeface="Poppins"/>
              </a:rPr>
              <a:t>Plant Capacity: 18 KL</a:t>
            </a:r>
          </a:p>
          <a:p>
            <a:pPr algn="ctr">
              <a:lnSpc>
                <a:spcPts val="2625"/>
              </a:lnSpc>
              <a:spcBef>
                <a:spcPct val="0"/>
              </a:spcBef>
            </a:pPr>
            <a:r>
              <a:rPr lang="en-US" sz="1875">
                <a:solidFill>
                  <a:srgbClr val="FFFFFF"/>
                </a:solidFill>
                <a:latin typeface="Poppins"/>
                <a:ea typeface="Poppins"/>
                <a:cs typeface="Poppins"/>
                <a:sym typeface="Poppins"/>
              </a:rPr>
              <a:t>Reactor Range: 4-6 KL</a:t>
            </a:r>
          </a:p>
        </p:txBody>
      </p:sp>
      <p:sp>
        <p:nvSpPr>
          <p:cNvPr name="TextBox 38" id="38"/>
          <p:cNvSpPr txBox="true"/>
          <p:nvPr/>
        </p:nvSpPr>
        <p:spPr>
          <a:xfrm rot="0">
            <a:off x="13475497" y="8952186"/>
            <a:ext cx="3702282" cy="676266"/>
          </a:xfrm>
          <a:prstGeom prst="rect">
            <a:avLst/>
          </a:prstGeom>
        </p:spPr>
        <p:txBody>
          <a:bodyPr anchor="t" rtlCol="false" tIns="0" lIns="0" bIns="0" rIns="0">
            <a:spAutoFit/>
          </a:bodyPr>
          <a:lstStyle/>
          <a:p>
            <a:pPr algn="ctr">
              <a:lnSpc>
                <a:spcPts val="2625"/>
              </a:lnSpc>
              <a:spcBef>
                <a:spcPct val="0"/>
              </a:spcBef>
            </a:pPr>
            <a:r>
              <a:rPr lang="en-US" sz="1875">
                <a:solidFill>
                  <a:srgbClr val="FFFFFF"/>
                </a:solidFill>
                <a:latin typeface="Poppins"/>
                <a:ea typeface="Poppins"/>
                <a:cs typeface="Poppins"/>
                <a:sym typeface="Poppins"/>
              </a:rPr>
              <a:t>Plant Capacity: 3 KL</a:t>
            </a:r>
          </a:p>
          <a:p>
            <a:pPr algn="ctr">
              <a:lnSpc>
                <a:spcPts val="2625"/>
              </a:lnSpc>
              <a:spcBef>
                <a:spcPct val="0"/>
              </a:spcBef>
            </a:pPr>
            <a:r>
              <a:rPr lang="en-US" sz="1875">
                <a:solidFill>
                  <a:srgbClr val="FFFFFF"/>
                </a:solidFill>
                <a:latin typeface="Poppins"/>
                <a:ea typeface="Poppins"/>
                <a:cs typeface="Poppins"/>
                <a:sym typeface="Poppins"/>
              </a:rPr>
              <a:t>Reactor Range: 3 KL</a:t>
            </a:r>
          </a:p>
        </p:txBody>
      </p:sp>
      <p:sp>
        <p:nvSpPr>
          <p:cNvPr name="Freeform 39" id="39"/>
          <p:cNvSpPr/>
          <p:nvPr/>
        </p:nvSpPr>
        <p:spPr>
          <a:xfrm flipH="false" flipV="false" rot="0">
            <a:off x="15057290" y="38100"/>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8"/>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grpSp>
        <p:nvGrpSpPr>
          <p:cNvPr name="Group 2" id="2"/>
          <p:cNvGrpSpPr/>
          <p:nvPr/>
        </p:nvGrpSpPr>
        <p:grpSpPr>
          <a:xfrm rot="0">
            <a:off x="10568292" y="0"/>
            <a:ext cx="7757795" cy="10275428"/>
            <a:chOff x="0" y="0"/>
            <a:chExt cx="10343727" cy="13700571"/>
          </a:xfrm>
        </p:grpSpPr>
        <p:pic>
          <p:nvPicPr>
            <p:cNvPr name="Picture 3" id="3"/>
            <p:cNvPicPr>
              <a:picLocks noChangeAspect="true"/>
            </p:cNvPicPr>
            <p:nvPr/>
          </p:nvPicPr>
          <p:blipFill>
            <a:blip r:embed="rId2"/>
            <a:srcRect l="42875" t="0" r="14656" b="0"/>
            <a:stretch>
              <a:fillRect/>
            </a:stretch>
          </p:blipFill>
          <p:spPr>
            <a:xfrm flipH="false" flipV="false">
              <a:off x="0" y="0"/>
              <a:ext cx="10343727" cy="13700571"/>
            </a:xfrm>
            <a:prstGeom prst="rect">
              <a:avLst/>
            </a:prstGeom>
          </p:spPr>
        </p:pic>
      </p:grpSp>
      <p:grpSp>
        <p:nvGrpSpPr>
          <p:cNvPr name="Group 4" id="4"/>
          <p:cNvGrpSpPr/>
          <p:nvPr/>
        </p:nvGrpSpPr>
        <p:grpSpPr>
          <a:xfrm rot="0">
            <a:off x="-388742" y="11572"/>
            <a:ext cx="10957034" cy="10275428"/>
            <a:chOff x="0" y="0"/>
            <a:chExt cx="2885803" cy="2706286"/>
          </a:xfrm>
        </p:grpSpPr>
        <p:sp>
          <p:nvSpPr>
            <p:cNvPr name="Freeform 5" id="5"/>
            <p:cNvSpPr/>
            <p:nvPr/>
          </p:nvSpPr>
          <p:spPr>
            <a:xfrm flipH="false" flipV="false" rot="0">
              <a:off x="0" y="0"/>
              <a:ext cx="2885803" cy="2706286"/>
            </a:xfrm>
            <a:custGeom>
              <a:avLst/>
              <a:gdLst/>
              <a:ahLst/>
              <a:cxnLst/>
              <a:rect r="r" b="b" t="t" l="l"/>
              <a:pathLst>
                <a:path h="2706286" w="2885803">
                  <a:moveTo>
                    <a:pt x="0" y="0"/>
                  </a:moveTo>
                  <a:lnTo>
                    <a:pt x="2885803" y="0"/>
                  </a:lnTo>
                  <a:lnTo>
                    <a:pt x="2885803" y="2706286"/>
                  </a:lnTo>
                  <a:lnTo>
                    <a:pt x="0" y="2706286"/>
                  </a:lnTo>
                  <a:close/>
                </a:path>
              </a:pathLst>
            </a:custGeom>
            <a:solidFill>
              <a:srgbClr val="194A7A"/>
            </a:solidFill>
          </p:spPr>
        </p:sp>
        <p:sp>
          <p:nvSpPr>
            <p:cNvPr name="TextBox 6" id="6"/>
            <p:cNvSpPr txBox="true"/>
            <p:nvPr/>
          </p:nvSpPr>
          <p:spPr>
            <a:xfrm>
              <a:off x="0" y="-57150"/>
              <a:ext cx="2885803" cy="2763436"/>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934999" y="2291925"/>
            <a:ext cx="479783" cy="479783"/>
          </a:xfrm>
          <a:custGeom>
            <a:avLst/>
            <a:gdLst/>
            <a:ahLst/>
            <a:cxnLst/>
            <a:rect r="r" b="b" t="t" l="l"/>
            <a:pathLst>
              <a:path h="479783" w="479783">
                <a:moveTo>
                  <a:pt x="0" y="0"/>
                </a:moveTo>
                <a:lnTo>
                  <a:pt x="479784" y="0"/>
                </a:lnTo>
                <a:lnTo>
                  <a:pt x="479784" y="479783"/>
                </a:lnTo>
                <a:lnTo>
                  <a:pt x="0" y="4797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AutoShape 8" id="8"/>
          <p:cNvSpPr/>
          <p:nvPr/>
        </p:nvSpPr>
        <p:spPr>
          <a:xfrm>
            <a:off x="1176343" y="2771708"/>
            <a:ext cx="41361" cy="6832772"/>
          </a:xfrm>
          <a:prstGeom prst="line">
            <a:avLst/>
          </a:prstGeom>
          <a:ln cap="flat" w="47625">
            <a:solidFill>
              <a:srgbClr val="FFFFFF"/>
            </a:solidFill>
            <a:prstDash val="sysDot"/>
            <a:headEnd type="none" len="sm" w="sm"/>
            <a:tailEnd type="none" len="sm" w="sm"/>
          </a:ln>
        </p:spPr>
      </p:sp>
      <p:sp>
        <p:nvSpPr>
          <p:cNvPr name="Freeform 9" id="9"/>
          <p:cNvSpPr/>
          <p:nvPr/>
        </p:nvSpPr>
        <p:spPr>
          <a:xfrm flipH="false" flipV="false" rot="0">
            <a:off x="934999" y="4044349"/>
            <a:ext cx="474623" cy="474623"/>
          </a:xfrm>
          <a:custGeom>
            <a:avLst/>
            <a:gdLst/>
            <a:ahLst/>
            <a:cxnLst/>
            <a:rect r="r" b="b" t="t" l="l"/>
            <a:pathLst>
              <a:path h="474623" w="474623">
                <a:moveTo>
                  <a:pt x="0" y="0"/>
                </a:moveTo>
                <a:lnTo>
                  <a:pt x="474623" y="0"/>
                </a:lnTo>
                <a:lnTo>
                  <a:pt x="474623" y="474623"/>
                </a:lnTo>
                <a:lnTo>
                  <a:pt x="0" y="4746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0" id="10"/>
          <p:cNvSpPr/>
          <p:nvPr/>
        </p:nvSpPr>
        <p:spPr>
          <a:xfrm flipH="false" flipV="false" rot="0">
            <a:off x="934999" y="5728529"/>
            <a:ext cx="479783" cy="479783"/>
          </a:xfrm>
          <a:custGeom>
            <a:avLst/>
            <a:gdLst/>
            <a:ahLst/>
            <a:cxnLst/>
            <a:rect r="r" b="b" t="t" l="l"/>
            <a:pathLst>
              <a:path h="479783" w="479783">
                <a:moveTo>
                  <a:pt x="0" y="0"/>
                </a:moveTo>
                <a:lnTo>
                  <a:pt x="479784" y="0"/>
                </a:lnTo>
                <a:lnTo>
                  <a:pt x="479784" y="479784"/>
                </a:lnTo>
                <a:lnTo>
                  <a:pt x="0" y="4797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1" id="11"/>
          <p:cNvSpPr/>
          <p:nvPr/>
        </p:nvSpPr>
        <p:spPr>
          <a:xfrm flipH="false" flipV="false" rot="0">
            <a:off x="940160" y="7397328"/>
            <a:ext cx="474623" cy="474623"/>
          </a:xfrm>
          <a:custGeom>
            <a:avLst/>
            <a:gdLst/>
            <a:ahLst/>
            <a:cxnLst/>
            <a:rect r="r" b="b" t="t" l="l"/>
            <a:pathLst>
              <a:path h="474623" w="474623">
                <a:moveTo>
                  <a:pt x="0" y="0"/>
                </a:moveTo>
                <a:lnTo>
                  <a:pt x="474623" y="0"/>
                </a:lnTo>
                <a:lnTo>
                  <a:pt x="474623" y="474623"/>
                </a:lnTo>
                <a:lnTo>
                  <a:pt x="0" y="4746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2" id="12"/>
          <p:cNvSpPr/>
          <p:nvPr/>
        </p:nvSpPr>
        <p:spPr>
          <a:xfrm flipH="false" flipV="false" rot="0">
            <a:off x="977812" y="9173558"/>
            <a:ext cx="479783" cy="479783"/>
          </a:xfrm>
          <a:custGeom>
            <a:avLst/>
            <a:gdLst/>
            <a:ahLst/>
            <a:cxnLst/>
            <a:rect r="r" b="b" t="t" l="l"/>
            <a:pathLst>
              <a:path h="479783" w="479783">
                <a:moveTo>
                  <a:pt x="0" y="0"/>
                </a:moveTo>
                <a:lnTo>
                  <a:pt x="479784" y="0"/>
                </a:lnTo>
                <a:lnTo>
                  <a:pt x="479784" y="479783"/>
                </a:lnTo>
                <a:lnTo>
                  <a:pt x="0" y="4797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13" id="13"/>
          <p:cNvSpPr txBox="true"/>
          <p:nvPr/>
        </p:nvSpPr>
        <p:spPr>
          <a:xfrm rot="0">
            <a:off x="-800498" y="596102"/>
            <a:ext cx="12144132" cy="767080"/>
          </a:xfrm>
          <a:prstGeom prst="rect">
            <a:avLst/>
          </a:prstGeom>
        </p:spPr>
        <p:txBody>
          <a:bodyPr anchor="t" rtlCol="false" tIns="0" lIns="0" bIns="0" rIns="0">
            <a:spAutoFit/>
          </a:bodyPr>
          <a:lstStyle/>
          <a:p>
            <a:pPr algn="ctr">
              <a:lnSpc>
                <a:spcPts val="6020"/>
              </a:lnSpc>
              <a:spcBef>
                <a:spcPct val="0"/>
              </a:spcBef>
            </a:pPr>
            <a:r>
              <a:rPr lang="en-US" b="true" sz="4300">
                <a:solidFill>
                  <a:srgbClr val="FFFFFF"/>
                </a:solidFill>
                <a:latin typeface="Poppins Bold"/>
                <a:ea typeface="Poppins Bold"/>
                <a:cs typeface="Poppins Bold"/>
                <a:sym typeface="Poppins Bold"/>
              </a:rPr>
              <a:t>Production Capacities Site 2 (New)</a:t>
            </a:r>
          </a:p>
        </p:txBody>
      </p:sp>
      <p:sp>
        <p:nvSpPr>
          <p:cNvPr name="TextBox 14" id="14"/>
          <p:cNvSpPr txBox="true"/>
          <p:nvPr/>
        </p:nvSpPr>
        <p:spPr>
          <a:xfrm rot="0">
            <a:off x="1649135" y="9024995"/>
            <a:ext cx="6731247" cy="802391"/>
          </a:xfrm>
          <a:prstGeom prst="rect">
            <a:avLst/>
          </a:prstGeom>
        </p:spPr>
        <p:txBody>
          <a:bodyPr anchor="t" rtlCol="false" tIns="0" lIns="0" bIns="0" rIns="0">
            <a:spAutoFit/>
          </a:bodyPr>
          <a:lstStyle/>
          <a:p>
            <a:pPr algn="l">
              <a:lnSpc>
                <a:spcPts val="3150"/>
              </a:lnSpc>
              <a:spcBef>
                <a:spcPct val="0"/>
              </a:spcBef>
            </a:pPr>
            <a:r>
              <a:rPr lang="en-US" sz="2250">
                <a:solidFill>
                  <a:srgbClr val="9EC948"/>
                </a:solidFill>
                <a:latin typeface="Poppins"/>
                <a:ea typeface="Poppins"/>
                <a:cs typeface="Poppins"/>
                <a:sym typeface="Poppins"/>
              </a:rPr>
              <a:t>Fermentation Products</a:t>
            </a:r>
          </a:p>
          <a:p>
            <a:pPr algn="l" marL="485826" indent="-242913" lvl="1">
              <a:lnSpc>
                <a:spcPts val="3150"/>
              </a:lnSpc>
              <a:buFont typeface="Arial"/>
              <a:buChar char="•"/>
            </a:pPr>
            <a:r>
              <a:rPr lang="en-US" sz="2250">
                <a:solidFill>
                  <a:srgbClr val="FFFFFF"/>
                </a:solidFill>
                <a:latin typeface="Poppins"/>
                <a:ea typeface="Poppins"/>
                <a:cs typeface="Poppins"/>
                <a:sym typeface="Poppins"/>
              </a:rPr>
              <a:t>1 Production Block (Capacity to be decided)</a:t>
            </a:r>
          </a:p>
        </p:txBody>
      </p:sp>
      <p:sp>
        <p:nvSpPr>
          <p:cNvPr name="TextBox 15" id="15"/>
          <p:cNvSpPr txBox="true"/>
          <p:nvPr/>
        </p:nvSpPr>
        <p:spPr>
          <a:xfrm rot="0">
            <a:off x="1659852" y="2325356"/>
            <a:ext cx="7425324" cy="1198827"/>
          </a:xfrm>
          <a:prstGeom prst="rect">
            <a:avLst/>
          </a:prstGeom>
        </p:spPr>
        <p:txBody>
          <a:bodyPr anchor="t" rtlCol="false" tIns="0" lIns="0" bIns="0" rIns="0">
            <a:spAutoFit/>
          </a:bodyPr>
          <a:lstStyle/>
          <a:p>
            <a:pPr algn="l">
              <a:lnSpc>
                <a:spcPts val="3150"/>
              </a:lnSpc>
              <a:spcBef>
                <a:spcPct val="0"/>
              </a:spcBef>
            </a:pPr>
            <a:r>
              <a:rPr lang="en-US" sz="2250">
                <a:solidFill>
                  <a:srgbClr val="9EC948"/>
                </a:solidFill>
                <a:latin typeface="Poppins"/>
                <a:ea typeface="Poppins"/>
                <a:cs typeface="Poppins"/>
                <a:sym typeface="Poppins"/>
              </a:rPr>
              <a:t>Advanced Intermediates</a:t>
            </a:r>
          </a:p>
          <a:p>
            <a:pPr algn="l" marL="485826" indent="-242913" lvl="1">
              <a:lnSpc>
                <a:spcPts val="3150"/>
              </a:lnSpc>
              <a:buFont typeface="Arial"/>
              <a:buChar char="•"/>
            </a:pPr>
            <a:r>
              <a:rPr lang="en-US" sz="2250">
                <a:solidFill>
                  <a:srgbClr val="FFFFFF"/>
                </a:solidFill>
                <a:latin typeface="Poppins"/>
                <a:ea typeface="Poppins"/>
                <a:cs typeface="Poppins"/>
                <a:sym typeface="Poppins"/>
              </a:rPr>
              <a:t>3 production blocks</a:t>
            </a:r>
          </a:p>
          <a:p>
            <a:pPr algn="l" marL="485826" indent="-242913" lvl="1">
              <a:lnSpc>
                <a:spcPts val="3150"/>
              </a:lnSpc>
              <a:buFont typeface="Arial"/>
              <a:buChar char="•"/>
            </a:pPr>
            <a:r>
              <a:rPr lang="en-US" sz="2250">
                <a:solidFill>
                  <a:srgbClr val="FFFFFF"/>
                </a:solidFill>
                <a:latin typeface="Poppins"/>
                <a:ea typeface="Poppins"/>
                <a:cs typeface="Poppins"/>
                <a:sym typeface="Poppins"/>
              </a:rPr>
              <a:t>36 reactors (Batch/Flow)-200+ KL and auxiliaries</a:t>
            </a:r>
          </a:p>
        </p:txBody>
      </p:sp>
      <p:sp>
        <p:nvSpPr>
          <p:cNvPr name="TextBox 16" id="16"/>
          <p:cNvSpPr txBox="true"/>
          <p:nvPr/>
        </p:nvSpPr>
        <p:spPr>
          <a:xfrm rot="0">
            <a:off x="1659852" y="4020319"/>
            <a:ext cx="7541491" cy="1198827"/>
          </a:xfrm>
          <a:prstGeom prst="rect">
            <a:avLst/>
          </a:prstGeom>
        </p:spPr>
        <p:txBody>
          <a:bodyPr anchor="t" rtlCol="false" tIns="0" lIns="0" bIns="0" rIns="0">
            <a:spAutoFit/>
          </a:bodyPr>
          <a:lstStyle/>
          <a:p>
            <a:pPr algn="l">
              <a:lnSpc>
                <a:spcPts val="3150"/>
              </a:lnSpc>
              <a:spcBef>
                <a:spcPct val="0"/>
              </a:spcBef>
            </a:pPr>
            <a:r>
              <a:rPr lang="en-US" sz="2250">
                <a:solidFill>
                  <a:srgbClr val="9EC948"/>
                </a:solidFill>
                <a:latin typeface="Poppins"/>
                <a:ea typeface="Poppins"/>
                <a:cs typeface="Poppins"/>
                <a:sym typeface="Poppins"/>
              </a:rPr>
              <a:t>Specialty Chemicals and KSMs</a:t>
            </a:r>
          </a:p>
          <a:p>
            <a:pPr algn="l" marL="485826" indent="-242913" lvl="1">
              <a:lnSpc>
                <a:spcPts val="3150"/>
              </a:lnSpc>
              <a:buFont typeface="Arial"/>
              <a:buChar char="•"/>
            </a:pPr>
            <a:r>
              <a:rPr lang="en-US" sz="2250">
                <a:solidFill>
                  <a:srgbClr val="FFFFFF"/>
                </a:solidFill>
                <a:latin typeface="Poppins"/>
                <a:ea typeface="Poppins"/>
                <a:cs typeface="Poppins"/>
                <a:sym typeface="Poppins"/>
              </a:rPr>
              <a:t>6 production blocks</a:t>
            </a:r>
          </a:p>
          <a:p>
            <a:pPr algn="l" marL="485826" indent="-242913" lvl="1">
              <a:lnSpc>
                <a:spcPts val="3150"/>
              </a:lnSpc>
              <a:buFont typeface="Arial"/>
              <a:buChar char="•"/>
            </a:pPr>
            <a:r>
              <a:rPr lang="en-US" sz="2250">
                <a:solidFill>
                  <a:srgbClr val="FFFFFF"/>
                </a:solidFill>
                <a:latin typeface="Poppins"/>
                <a:ea typeface="Poppins"/>
                <a:cs typeface="Poppins"/>
                <a:sym typeface="Poppins"/>
              </a:rPr>
              <a:t>150 reactors (Batch/Flow)-900+ KL and auxiliaries</a:t>
            </a:r>
          </a:p>
        </p:txBody>
      </p:sp>
      <p:sp>
        <p:nvSpPr>
          <p:cNvPr name="TextBox 17" id="17"/>
          <p:cNvSpPr txBox="true"/>
          <p:nvPr/>
        </p:nvSpPr>
        <p:spPr>
          <a:xfrm rot="0">
            <a:off x="1705192" y="5710433"/>
            <a:ext cx="4950844" cy="1198827"/>
          </a:xfrm>
          <a:prstGeom prst="rect">
            <a:avLst/>
          </a:prstGeom>
        </p:spPr>
        <p:txBody>
          <a:bodyPr anchor="t" rtlCol="false" tIns="0" lIns="0" bIns="0" rIns="0">
            <a:spAutoFit/>
          </a:bodyPr>
          <a:lstStyle/>
          <a:p>
            <a:pPr algn="l">
              <a:lnSpc>
                <a:spcPts val="3150"/>
              </a:lnSpc>
              <a:spcBef>
                <a:spcPct val="0"/>
              </a:spcBef>
            </a:pPr>
            <a:r>
              <a:rPr lang="en-US" sz="2250">
                <a:solidFill>
                  <a:srgbClr val="9EC948"/>
                </a:solidFill>
                <a:latin typeface="Poppins"/>
                <a:ea typeface="Poppins"/>
                <a:cs typeface="Poppins"/>
                <a:sym typeface="Poppins"/>
              </a:rPr>
              <a:t>Hydrogenation</a:t>
            </a:r>
          </a:p>
          <a:p>
            <a:pPr algn="l" marL="485826" indent="-242913" lvl="1">
              <a:lnSpc>
                <a:spcPts val="3150"/>
              </a:lnSpc>
              <a:buFont typeface="Arial"/>
              <a:buChar char="•"/>
            </a:pPr>
            <a:r>
              <a:rPr lang="en-US" sz="2250">
                <a:solidFill>
                  <a:srgbClr val="FFFFFF"/>
                </a:solidFill>
                <a:latin typeface="Poppins"/>
                <a:ea typeface="Poppins"/>
                <a:cs typeface="Poppins"/>
                <a:sym typeface="Poppins"/>
              </a:rPr>
              <a:t>1 production block</a:t>
            </a:r>
          </a:p>
          <a:p>
            <a:pPr algn="ctr" marL="485826" indent="-242913" lvl="1">
              <a:lnSpc>
                <a:spcPts val="3150"/>
              </a:lnSpc>
              <a:buFont typeface="Arial"/>
              <a:buChar char="•"/>
            </a:pPr>
            <a:r>
              <a:rPr lang="en-US" sz="2250">
                <a:solidFill>
                  <a:srgbClr val="FFFFFF"/>
                </a:solidFill>
                <a:latin typeface="Poppins"/>
                <a:ea typeface="Poppins"/>
                <a:cs typeface="Poppins"/>
                <a:sym typeface="Poppins"/>
              </a:rPr>
              <a:t>6 reactors (Batch/Flow)-50+ KL</a:t>
            </a:r>
          </a:p>
        </p:txBody>
      </p:sp>
      <p:sp>
        <p:nvSpPr>
          <p:cNvPr name="TextBox 18" id="18"/>
          <p:cNvSpPr txBox="true"/>
          <p:nvPr/>
        </p:nvSpPr>
        <p:spPr>
          <a:xfrm rot="0">
            <a:off x="1659852" y="7399774"/>
            <a:ext cx="5040220" cy="1198827"/>
          </a:xfrm>
          <a:prstGeom prst="rect">
            <a:avLst/>
          </a:prstGeom>
        </p:spPr>
        <p:txBody>
          <a:bodyPr anchor="t" rtlCol="false" tIns="0" lIns="0" bIns="0" rIns="0">
            <a:spAutoFit/>
          </a:bodyPr>
          <a:lstStyle/>
          <a:p>
            <a:pPr algn="l">
              <a:lnSpc>
                <a:spcPts val="3150"/>
              </a:lnSpc>
              <a:spcBef>
                <a:spcPct val="0"/>
              </a:spcBef>
            </a:pPr>
            <a:r>
              <a:rPr lang="en-US" sz="2250">
                <a:solidFill>
                  <a:srgbClr val="9EC948"/>
                </a:solidFill>
                <a:latin typeface="Poppins"/>
                <a:ea typeface="Poppins"/>
                <a:cs typeface="Poppins"/>
                <a:sym typeface="Poppins"/>
              </a:rPr>
              <a:t>Halogenation</a:t>
            </a:r>
          </a:p>
          <a:p>
            <a:pPr algn="l" marL="485826" indent="-242913" lvl="1">
              <a:lnSpc>
                <a:spcPts val="3150"/>
              </a:lnSpc>
              <a:buFont typeface="Arial"/>
              <a:buChar char="•"/>
            </a:pPr>
            <a:r>
              <a:rPr lang="en-US" sz="2250">
                <a:solidFill>
                  <a:srgbClr val="FFFFFF"/>
                </a:solidFill>
                <a:latin typeface="Poppins"/>
                <a:ea typeface="Poppins"/>
                <a:cs typeface="Poppins"/>
                <a:sym typeface="Poppins"/>
              </a:rPr>
              <a:t>1 Production block</a:t>
            </a:r>
          </a:p>
          <a:p>
            <a:pPr algn="l" marL="485826" indent="-242913" lvl="1">
              <a:lnSpc>
                <a:spcPts val="3150"/>
              </a:lnSpc>
              <a:buFont typeface="Arial"/>
              <a:buChar char="•"/>
            </a:pPr>
            <a:r>
              <a:rPr lang="en-US" sz="2250">
                <a:solidFill>
                  <a:srgbClr val="FFFFFF"/>
                </a:solidFill>
                <a:latin typeface="Poppins"/>
                <a:ea typeface="Poppins"/>
                <a:cs typeface="Poppins"/>
                <a:sym typeface="Poppins"/>
              </a:rPr>
              <a:t>10 reactors (Batch/Flow)-50+ KL</a:t>
            </a:r>
          </a:p>
        </p:txBody>
      </p:sp>
      <p:sp>
        <p:nvSpPr>
          <p:cNvPr name="Freeform 19" id="19"/>
          <p:cNvSpPr/>
          <p:nvPr/>
        </p:nvSpPr>
        <p:spPr>
          <a:xfrm flipH="false" flipV="false" rot="0">
            <a:off x="16219429" y="134629"/>
            <a:ext cx="2068571" cy="1379048"/>
          </a:xfrm>
          <a:custGeom>
            <a:avLst/>
            <a:gdLst/>
            <a:ahLst/>
            <a:cxnLst/>
            <a:rect r="r" b="b" t="t" l="l"/>
            <a:pathLst>
              <a:path h="1379048" w="2068571">
                <a:moveTo>
                  <a:pt x="0" y="0"/>
                </a:moveTo>
                <a:lnTo>
                  <a:pt x="2068571" y="0"/>
                </a:lnTo>
                <a:lnTo>
                  <a:pt x="2068571" y="1379048"/>
                </a:lnTo>
                <a:lnTo>
                  <a:pt x="0" y="1379048"/>
                </a:lnTo>
                <a:lnTo>
                  <a:pt x="0" y="0"/>
                </a:lnTo>
                <a:close/>
              </a:path>
            </a:pathLst>
          </a:custGeom>
          <a:blipFill>
            <a:blip r:embed="rId5"/>
            <a:stretch>
              <a:fillRect l="0" t="0" r="0" b="0"/>
            </a:stretch>
          </a:blipFill>
        </p:spPr>
      </p:sp>
      <p:sp>
        <p:nvSpPr>
          <p:cNvPr name="TextBox 20" id="20"/>
          <p:cNvSpPr txBox="true"/>
          <p:nvPr/>
        </p:nvSpPr>
        <p:spPr>
          <a:xfrm rot="0">
            <a:off x="529717" y="1310476"/>
            <a:ext cx="9339840" cy="767081"/>
          </a:xfrm>
          <a:prstGeom prst="rect">
            <a:avLst/>
          </a:prstGeom>
        </p:spPr>
        <p:txBody>
          <a:bodyPr anchor="t" rtlCol="false" tIns="0" lIns="0" bIns="0" rIns="0">
            <a:spAutoFit/>
          </a:bodyPr>
          <a:lstStyle/>
          <a:p>
            <a:pPr algn="ctr">
              <a:lnSpc>
                <a:spcPts val="6019"/>
              </a:lnSpc>
              <a:spcBef>
                <a:spcPct val="0"/>
              </a:spcBef>
            </a:pPr>
            <a:r>
              <a:rPr lang="en-US" b="true" sz="4299">
                <a:solidFill>
                  <a:srgbClr val="9EC948"/>
                </a:solidFill>
                <a:latin typeface="Poppins Bold"/>
                <a:ea typeface="Poppins Bold"/>
                <a:cs typeface="Poppins Bold"/>
                <a:sym typeface="Poppins Bold"/>
              </a:rPr>
              <a:t> (33% in 2024)</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Freeform 2" id="2"/>
          <p:cNvSpPr/>
          <p:nvPr/>
        </p:nvSpPr>
        <p:spPr>
          <a:xfrm flipH="false" flipV="false" rot="0">
            <a:off x="484549" y="2064362"/>
            <a:ext cx="512503" cy="512503"/>
          </a:xfrm>
          <a:custGeom>
            <a:avLst/>
            <a:gdLst/>
            <a:ahLst/>
            <a:cxnLst/>
            <a:rect r="r" b="b" t="t" l="l"/>
            <a:pathLst>
              <a:path h="512503" w="512503">
                <a:moveTo>
                  <a:pt x="0" y="0"/>
                </a:moveTo>
                <a:lnTo>
                  <a:pt x="512503" y="0"/>
                </a:lnTo>
                <a:lnTo>
                  <a:pt x="512503" y="512503"/>
                </a:lnTo>
                <a:lnTo>
                  <a:pt x="0" y="5125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295483" y="-92878"/>
            <a:ext cx="11818369" cy="10379878"/>
            <a:chOff x="0" y="0"/>
            <a:chExt cx="3112657" cy="2733795"/>
          </a:xfrm>
        </p:grpSpPr>
        <p:sp>
          <p:nvSpPr>
            <p:cNvPr name="Freeform 4" id="4"/>
            <p:cNvSpPr/>
            <p:nvPr/>
          </p:nvSpPr>
          <p:spPr>
            <a:xfrm flipH="false" flipV="false" rot="0">
              <a:off x="0" y="0"/>
              <a:ext cx="3112657" cy="2733795"/>
            </a:xfrm>
            <a:custGeom>
              <a:avLst/>
              <a:gdLst/>
              <a:ahLst/>
              <a:cxnLst/>
              <a:rect r="r" b="b" t="t" l="l"/>
              <a:pathLst>
                <a:path h="2733795" w="3112657">
                  <a:moveTo>
                    <a:pt x="0" y="0"/>
                  </a:moveTo>
                  <a:lnTo>
                    <a:pt x="3112657" y="0"/>
                  </a:lnTo>
                  <a:lnTo>
                    <a:pt x="3112657" y="2733795"/>
                  </a:lnTo>
                  <a:lnTo>
                    <a:pt x="0" y="2733795"/>
                  </a:lnTo>
                  <a:close/>
                </a:path>
              </a:pathLst>
            </a:custGeom>
            <a:solidFill>
              <a:srgbClr val="194A7A"/>
            </a:solidFill>
          </p:spPr>
        </p:sp>
        <p:sp>
          <p:nvSpPr>
            <p:cNvPr name="TextBox 5" id="5"/>
            <p:cNvSpPr txBox="true"/>
            <p:nvPr/>
          </p:nvSpPr>
          <p:spPr>
            <a:xfrm>
              <a:off x="0" y="-57150"/>
              <a:ext cx="3112657" cy="2790945"/>
            </a:xfrm>
            <a:prstGeom prst="rect">
              <a:avLst/>
            </a:prstGeom>
          </p:spPr>
          <p:txBody>
            <a:bodyPr anchor="ctr" rtlCol="false" tIns="50800" lIns="50800" bIns="50800" rIns="50800"/>
            <a:lstStyle/>
            <a:p>
              <a:pPr algn="ctr">
                <a:lnSpc>
                  <a:spcPts val="2659"/>
                </a:lnSpc>
              </a:pPr>
            </a:p>
          </p:txBody>
        </p:sp>
      </p:grpSp>
      <p:sp>
        <p:nvSpPr>
          <p:cNvPr name="AutoShape 6" id="6"/>
          <p:cNvSpPr/>
          <p:nvPr/>
        </p:nvSpPr>
        <p:spPr>
          <a:xfrm flipH="true">
            <a:off x="735816" y="2576865"/>
            <a:ext cx="4817" cy="7371740"/>
          </a:xfrm>
          <a:prstGeom prst="line">
            <a:avLst/>
          </a:prstGeom>
          <a:ln cap="flat" w="38100">
            <a:solidFill>
              <a:srgbClr val="FFFFFF"/>
            </a:solidFill>
            <a:prstDash val="sysDot"/>
            <a:headEnd type="none" len="sm" w="sm"/>
            <a:tailEnd type="none" len="sm" w="sm"/>
          </a:ln>
        </p:spPr>
      </p:sp>
      <p:sp>
        <p:nvSpPr>
          <p:cNvPr name="Freeform 7" id="7"/>
          <p:cNvSpPr/>
          <p:nvPr/>
        </p:nvSpPr>
        <p:spPr>
          <a:xfrm flipH="false" flipV="false" rot="0">
            <a:off x="493852" y="3433445"/>
            <a:ext cx="503200" cy="503200"/>
          </a:xfrm>
          <a:custGeom>
            <a:avLst/>
            <a:gdLst/>
            <a:ahLst/>
            <a:cxnLst/>
            <a:rect r="r" b="b" t="t" l="l"/>
            <a:pathLst>
              <a:path h="503200" w="503200">
                <a:moveTo>
                  <a:pt x="0" y="0"/>
                </a:moveTo>
                <a:lnTo>
                  <a:pt x="503200" y="0"/>
                </a:lnTo>
                <a:lnTo>
                  <a:pt x="503200" y="503200"/>
                </a:lnTo>
                <a:lnTo>
                  <a:pt x="0" y="503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8" id="8"/>
          <p:cNvSpPr/>
          <p:nvPr/>
        </p:nvSpPr>
        <p:spPr>
          <a:xfrm flipH="false" flipV="false" rot="0">
            <a:off x="493852" y="4431945"/>
            <a:ext cx="503200" cy="503200"/>
          </a:xfrm>
          <a:custGeom>
            <a:avLst/>
            <a:gdLst/>
            <a:ahLst/>
            <a:cxnLst/>
            <a:rect r="r" b="b" t="t" l="l"/>
            <a:pathLst>
              <a:path h="503200" w="503200">
                <a:moveTo>
                  <a:pt x="0" y="0"/>
                </a:moveTo>
                <a:lnTo>
                  <a:pt x="503200" y="0"/>
                </a:lnTo>
                <a:lnTo>
                  <a:pt x="503200" y="503200"/>
                </a:lnTo>
                <a:lnTo>
                  <a:pt x="0" y="503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9" id="9"/>
          <p:cNvSpPr/>
          <p:nvPr/>
        </p:nvSpPr>
        <p:spPr>
          <a:xfrm flipH="false" flipV="false" rot="0">
            <a:off x="493852" y="5411395"/>
            <a:ext cx="503200" cy="503200"/>
          </a:xfrm>
          <a:custGeom>
            <a:avLst/>
            <a:gdLst/>
            <a:ahLst/>
            <a:cxnLst/>
            <a:rect r="r" b="b" t="t" l="l"/>
            <a:pathLst>
              <a:path h="503200" w="503200">
                <a:moveTo>
                  <a:pt x="0" y="0"/>
                </a:moveTo>
                <a:lnTo>
                  <a:pt x="503200" y="0"/>
                </a:lnTo>
                <a:lnTo>
                  <a:pt x="503200" y="503200"/>
                </a:lnTo>
                <a:lnTo>
                  <a:pt x="0" y="503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0" id="10"/>
          <p:cNvSpPr/>
          <p:nvPr/>
        </p:nvSpPr>
        <p:spPr>
          <a:xfrm flipH="false" flipV="false" rot="0">
            <a:off x="493852" y="6409895"/>
            <a:ext cx="503200" cy="503200"/>
          </a:xfrm>
          <a:custGeom>
            <a:avLst/>
            <a:gdLst/>
            <a:ahLst/>
            <a:cxnLst/>
            <a:rect r="r" b="b" t="t" l="l"/>
            <a:pathLst>
              <a:path h="503200" w="503200">
                <a:moveTo>
                  <a:pt x="0" y="0"/>
                </a:moveTo>
                <a:lnTo>
                  <a:pt x="503200" y="0"/>
                </a:lnTo>
                <a:lnTo>
                  <a:pt x="503200" y="503200"/>
                </a:lnTo>
                <a:lnTo>
                  <a:pt x="0" y="503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1" id="11"/>
          <p:cNvSpPr/>
          <p:nvPr/>
        </p:nvSpPr>
        <p:spPr>
          <a:xfrm flipH="false" flipV="false" rot="0">
            <a:off x="493852" y="7389612"/>
            <a:ext cx="503200" cy="503200"/>
          </a:xfrm>
          <a:custGeom>
            <a:avLst/>
            <a:gdLst/>
            <a:ahLst/>
            <a:cxnLst/>
            <a:rect r="r" b="b" t="t" l="l"/>
            <a:pathLst>
              <a:path h="503200" w="503200">
                <a:moveTo>
                  <a:pt x="0" y="0"/>
                </a:moveTo>
                <a:lnTo>
                  <a:pt x="503200" y="0"/>
                </a:lnTo>
                <a:lnTo>
                  <a:pt x="503200" y="503200"/>
                </a:lnTo>
                <a:lnTo>
                  <a:pt x="0" y="503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2" id="12"/>
          <p:cNvSpPr/>
          <p:nvPr/>
        </p:nvSpPr>
        <p:spPr>
          <a:xfrm flipH="false" flipV="false" rot="0">
            <a:off x="493852" y="8359093"/>
            <a:ext cx="503200" cy="503200"/>
          </a:xfrm>
          <a:custGeom>
            <a:avLst/>
            <a:gdLst/>
            <a:ahLst/>
            <a:cxnLst/>
            <a:rect r="r" b="b" t="t" l="l"/>
            <a:pathLst>
              <a:path h="503200" w="503200">
                <a:moveTo>
                  <a:pt x="0" y="0"/>
                </a:moveTo>
                <a:lnTo>
                  <a:pt x="503200" y="0"/>
                </a:lnTo>
                <a:lnTo>
                  <a:pt x="503200" y="503200"/>
                </a:lnTo>
                <a:lnTo>
                  <a:pt x="0" y="503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3" id="13"/>
          <p:cNvSpPr/>
          <p:nvPr/>
        </p:nvSpPr>
        <p:spPr>
          <a:xfrm flipH="false" flipV="false" rot="0">
            <a:off x="493852" y="9443096"/>
            <a:ext cx="483928" cy="483928"/>
          </a:xfrm>
          <a:custGeom>
            <a:avLst/>
            <a:gdLst/>
            <a:ahLst/>
            <a:cxnLst/>
            <a:rect r="r" b="b" t="t" l="l"/>
            <a:pathLst>
              <a:path h="483928" w="483928">
                <a:moveTo>
                  <a:pt x="0" y="0"/>
                </a:moveTo>
                <a:lnTo>
                  <a:pt x="483928" y="0"/>
                </a:lnTo>
                <a:lnTo>
                  <a:pt x="483928" y="483928"/>
                </a:lnTo>
                <a:lnTo>
                  <a:pt x="0" y="4839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4" id="14"/>
          <p:cNvSpPr/>
          <p:nvPr/>
        </p:nvSpPr>
        <p:spPr>
          <a:xfrm flipH="false" flipV="false" rot="0">
            <a:off x="10786994" y="0"/>
            <a:ext cx="14381853" cy="10379878"/>
          </a:xfrm>
          <a:custGeom>
            <a:avLst/>
            <a:gdLst/>
            <a:ahLst/>
            <a:cxnLst/>
            <a:rect r="r" b="b" t="t" l="l"/>
            <a:pathLst>
              <a:path h="10379878" w="14381853">
                <a:moveTo>
                  <a:pt x="0" y="0"/>
                </a:moveTo>
                <a:lnTo>
                  <a:pt x="14381853" y="0"/>
                </a:lnTo>
                <a:lnTo>
                  <a:pt x="14381853" y="10379878"/>
                </a:lnTo>
                <a:lnTo>
                  <a:pt x="0" y="10379878"/>
                </a:lnTo>
                <a:lnTo>
                  <a:pt x="0" y="0"/>
                </a:lnTo>
                <a:close/>
              </a:path>
            </a:pathLst>
          </a:custGeom>
          <a:blipFill>
            <a:blip r:embed="rId6"/>
            <a:stretch>
              <a:fillRect l="-27160" t="-7371" r="0" b="-10086"/>
            </a:stretch>
          </a:blipFill>
        </p:spPr>
      </p:sp>
      <p:sp>
        <p:nvSpPr>
          <p:cNvPr name="Freeform 15" id="15"/>
          <p:cNvSpPr/>
          <p:nvPr/>
        </p:nvSpPr>
        <p:spPr>
          <a:xfrm flipH="false" flipV="false" rot="0">
            <a:off x="484549" y="2454217"/>
            <a:ext cx="512503" cy="512503"/>
          </a:xfrm>
          <a:custGeom>
            <a:avLst/>
            <a:gdLst/>
            <a:ahLst/>
            <a:cxnLst/>
            <a:rect r="r" b="b" t="t" l="l"/>
            <a:pathLst>
              <a:path h="512503" w="512503">
                <a:moveTo>
                  <a:pt x="0" y="0"/>
                </a:moveTo>
                <a:lnTo>
                  <a:pt x="512503" y="0"/>
                </a:lnTo>
                <a:lnTo>
                  <a:pt x="512503" y="512503"/>
                </a:lnTo>
                <a:lnTo>
                  <a:pt x="0" y="5125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6" id="16"/>
          <p:cNvSpPr/>
          <p:nvPr/>
        </p:nvSpPr>
        <p:spPr>
          <a:xfrm flipH="false" flipV="false" rot="0">
            <a:off x="15732222" y="-102403"/>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7"/>
            <a:stretch>
              <a:fillRect l="0" t="0" r="0" b="0"/>
            </a:stretch>
          </a:blipFill>
        </p:spPr>
      </p:sp>
      <p:sp>
        <p:nvSpPr>
          <p:cNvPr name="TextBox 17" id="17"/>
          <p:cNvSpPr txBox="true"/>
          <p:nvPr/>
        </p:nvSpPr>
        <p:spPr>
          <a:xfrm rot="0">
            <a:off x="484549" y="362801"/>
            <a:ext cx="10035745" cy="767080"/>
          </a:xfrm>
          <a:prstGeom prst="rect">
            <a:avLst/>
          </a:prstGeom>
        </p:spPr>
        <p:txBody>
          <a:bodyPr anchor="t" rtlCol="false" tIns="0" lIns="0" bIns="0" rIns="0">
            <a:spAutoFit/>
          </a:bodyPr>
          <a:lstStyle/>
          <a:p>
            <a:pPr algn="ctr">
              <a:lnSpc>
                <a:spcPts val="6020"/>
              </a:lnSpc>
              <a:spcBef>
                <a:spcPct val="0"/>
              </a:spcBef>
            </a:pPr>
            <a:r>
              <a:rPr lang="en-US" b="true" sz="4300">
                <a:solidFill>
                  <a:srgbClr val="FFFFFF"/>
                </a:solidFill>
                <a:latin typeface="Poppins Bold"/>
                <a:ea typeface="Poppins Bold"/>
                <a:cs typeface="Poppins Bold"/>
                <a:sym typeface="Poppins Bold"/>
              </a:rPr>
              <a:t>Production Capacities Site 3 (New)</a:t>
            </a:r>
          </a:p>
        </p:txBody>
      </p:sp>
      <p:sp>
        <p:nvSpPr>
          <p:cNvPr name="TextBox 18" id="18"/>
          <p:cNvSpPr txBox="true"/>
          <p:nvPr/>
        </p:nvSpPr>
        <p:spPr>
          <a:xfrm rot="0">
            <a:off x="1111352" y="2410845"/>
            <a:ext cx="9045369" cy="7395870"/>
          </a:xfrm>
          <a:prstGeom prst="rect">
            <a:avLst/>
          </a:prstGeom>
        </p:spPr>
        <p:txBody>
          <a:bodyPr anchor="t" rtlCol="false" tIns="0" lIns="0" bIns="0" rIns="0">
            <a:spAutoFit/>
          </a:bodyPr>
          <a:lstStyle/>
          <a:p>
            <a:pPr algn="l">
              <a:lnSpc>
                <a:spcPts val="3968"/>
              </a:lnSpc>
            </a:pPr>
            <a:r>
              <a:rPr lang="en-US" sz="2834">
                <a:solidFill>
                  <a:srgbClr val="FFFFFF"/>
                </a:solidFill>
                <a:latin typeface="Poppins"/>
                <a:ea typeface="Poppins"/>
                <a:cs typeface="Poppins"/>
                <a:sym typeface="Poppins"/>
              </a:rPr>
              <a:t>Advanced Intermediates and Specialty Chemicals</a:t>
            </a:r>
          </a:p>
          <a:p>
            <a:pPr algn="l">
              <a:lnSpc>
                <a:spcPts val="3968"/>
              </a:lnSpc>
            </a:pPr>
          </a:p>
          <a:p>
            <a:pPr algn="l">
              <a:lnSpc>
                <a:spcPts val="3968"/>
              </a:lnSpc>
            </a:pPr>
            <a:r>
              <a:rPr lang="en-US" sz="2834">
                <a:solidFill>
                  <a:srgbClr val="FFFFFF"/>
                </a:solidFill>
                <a:latin typeface="Poppins"/>
                <a:ea typeface="Poppins"/>
                <a:cs typeface="Poppins"/>
                <a:sym typeface="Poppins"/>
              </a:rPr>
              <a:t>5 Productions Blocks- 500+ KL</a:t>
            </a:r>
          </a:p>
          <a:p>
            <a:pPr algn="l">
              <a:lnSpc>
                <a:spcPts val="3968"/>
              </a:lnSpc>
            </a:pPr>
          </a:p>
          <a:p>
            <a:pPr algn="l">
              <a:lnSpc>
                <a:spcPts val="3968"/>
              </a:lnSpc>
            </a:pPr>
            <a:r>
              <a:rPr lang="en-US" sz="2834">
                <a:solidFill>
                  <a:srgbClr val="FFFFFF"/>
                </a:solidFill>
                <a:latin typeface="Poppins"/>
                <a:ea typeface="Poppins"/>
                <a:cs typeface="Poppins"/>
                <a:sym typeface="Poppins"/>
              </a:rPr>
              <a:t>45 reactors (Batch and Flow)</a:t>
            </a:r>
          </a:p>
          <a:p>
            <a:pPr algn="l">
              <a:lnSpc>
                <a:spcPts val="3968"/>
              </a:lnSpc>
            </a:pPr>
          </a:p>
          <a:p>
            <a:pPr algn="l">
              <a:lnSpc>
                <a:spcPts val="3968"/>
              </a:lnSpc>
            </a:pPr>
            <a:r>
              <a:rPr lang="en-US" sz="2834">
                <a:solidFill>
                  <a:srgbClr val="FFFFFF"/>
                </a:solidFill>
                <a:latin typeface="Poppins"/>
                <a:ea typeface="Poppins"/>
                <a:cs typeface="Poppins"/>
                <a:sym typeface="Poppins"/>
              </a:rPr>
              <a:t>Other Supporting Equiment</a:t>
            </a:r>
          </a:p>
          <a:p>
            <a:pPr algn="l">
              <a:lnSpc>
                <a:spcPts val="3968"/>
              </a:lnSpc>
            </a:pPr>
          </a:p>
          <a:p>
            <a:pPr algn="l">
              <a:lnSpc>
                <a:spcPts val="3968"/>
              </a:lnSpc>
            </a:pPr>
            <a:r>
              <a:rPr lang="en-US" sz="2834">
                <a:solidFill>
                  <a:srgbClr val="FFFFFF"/>
                </a:solidFill>
                <a:latin typeface="Poppins"/>
                <a:ea typeface="Poppins"/>
                <a:cs typeface="Poppins"/>
                <a:sym typeface="Poppins"/>
              </a:rPr>
              <a:t>Quality Control</a:t>
            </a:r>
          </a:p>
          <a:p>
            <a:pPr algn="l">
              <a:lnSpc>
                <a:spcPts val="3968"/>
              </a:lnSpc>
            </a:pPr>
          </a:p>
          <a:p>
            <a:pPr algn="l">
              <a:lnSpc>
                <a:spcPts val="3968"/>
              </a:lnSpc>
            </a:pPr>
            <a:r>
              <a:rPr lang="en-US" sz="2834">
                <a:solidFill>
                  <a:srgbClr val="FFFFFF"/>
                </a:solidFill>
                <a:latin typeface="Poppins"/>
                <a:ea typeface="Poppins"/>
                <a:cs typeface="Poppins"/>
                <a:sym typeface="Poppins"/>
              </a:rPr>
              <a:t>Warehouse</a:t>
            </a:r>
          </a:p>
          <a:p>
            <a:pPr algn="l">
              <a:lnSpc>
                <a:spcPts val="3968"/>
              </a:lnSpc>
            </a:pPr>
          </a:p>
          <a:p>
            <a:pPr algn="l">
              <a:lnSpc>
                <a:spcPts val="3968"/>
              </a:lnSpc>
            </a:pPr>
            <a:r>
              <a:rPr lang="en-US" sz="2834">
                <a:solidFill>
                  <a:srgbClr val="FFFFFF"/>
                </a:solidFill>
                <a:latin typeface="Poppins"/>
                <a:ea typeface="Poppins"/>
                <a:cs typeface="Poppins"/>
                <a:sym typeface="Poppins"/>
              </a:rPr>
              <a:t>Packing</a:t>
            </a:r>
          </a:p>
          <a:p>
            <a:pPr algn="l">
              <a:lnSpc>
                <a:spcPts val="3968"/>
              </a:lnSpc>
            </a:pPr>
          </a:p>
          <a:p>
            <a:pPr algn="l">
              <a:lnSpc>
                <a:spcPts val="3968"/>
              </a:lnSpc>
            </a:pPr>
            <a:r>
              <a:rPr lang="en-US" sz="2834">
                <a:solidFill>
                  <a:srgbClr val="FFFFFF"/>
                </a:solidFill>
                <a:latin typeface="Poppins"/>
                <a:ea typeface="Poppins"/>
                <a:cs typeface="Poppins"/>
                <a:sym typeface="Poppins"/>
              </a:rPr>
              <a:t>Primary ETP facility</a:t>
            </a:r>
          </a:p>
        </p:txBody>
      </p:sp>
      <p:sp>
        <p:nvSpPr>
          <p:cNvPr name="TextBox 19" id="19"/>
          <p:cNvSpPr txBox="true"/>
          <p:nvPr/>
        </p:nvSpPr>
        <p:spPr>
          <a:xfrm rot="0">
            <a:off x="671324" y="1034631"/>
            <a:ext cx="8688448" cy="717589"/>
          </a:xfrm>
          <a:prstGeom prst="rect">
            <a:avLst/>
          </a:prstGeom>
        </p:spPr>
        <p:txBody>
          <a:bodyPr anchor="t" rtlCol="false" tIns="0" lIns="0" bIns="0" rIns="0">
            <a:spAutoFit/>
          </a:bodyPr>
          <a:lstStyle/>
          <a:p>
            <a:pPr algn="ctr">
              <a:lnSpc>
                <a:spcPts val="5599"/>
              </a:lnSpc>
              <a:spcBef>
                <a:spcPct val="0"/>
              </a:spcBef>
            </a:pPr>
            <a:r>
              <a:rPr lang="en-US" b="true" sz="3999">
                <a:solidFill>
                  <a:srgbClr val="9EC948"/>
                </a:solidFill>
                <a:latin typeface="Poppins Bold"/>
                <a:ea typeface="Poppins Bold"/>
                <a:cs typeface="Poppins Bold"/>
                <a:sym typeface="Poppins Bold"/>
              </a:rPr>
              <a:t> (40% in 2025)</a:t>
            </a:r>
          </a:p>
        </p:txBody>
      </p:sp>
      <p:sp>
        <p:nvSpPr>
          <p:cNvPr name="Freeform 20" id="20"/>
          <p:cNvSpPr/>
          <p:nvPr/>
        </p:nvSpPr>
        <p:spPr>
          <a:xfrm flipH="false" flipV="false" rot="0">
            <a:off x="10786994" y="0"/>
            <a:ext cx="7501006" cy="10287000"/>
          </a:xfrm>
          <a:custGeom>
            <a:avLst/>
            <a:gdLst/>
            <a:ahLst/>
            <a:cxnLst/>
            <a:rect r="r" b="b" t="t" l="l"/>
            <a:pathLst>
              <a:path h="10287000" w="7501006">
                <a:moveTo>
                  <a:pt x="0" y="0"/>
                </a:moveTo>
                <a:lnTo>
                  <a:pt x="7501006" y="0"/>
                </a:lnTo>
                <a:lnTo>
                  <a:pt x="7501006" y="10287000"/>
                </a:lnTo>
                <a:lnTo>
                  <a:pt x="0" y="10287000"/>
                </a:lnTo>
                <a:lnTo>
                  <a:pt x="0" y="0"/>
                </a:lnTo>
                <a:close/>
              </a:path>
            </a:pathLst>
          </a:custGeom>
          <a:blipFill>
            <a:blip r:embed="rId8"/>
            <a:stretch>
              <a:fillRect l="-114872" t="-2273" r="-50207" b="-6451"/>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grpSp>
        <p:nvGrpSpPr>
          <p:cNvPr name="Group 2" id="2"/>
          <p:cNvGrpSpPr/>
          <p:nvPr/>
        </p:nvGrpSpPr>
        <p:grpSpPr>
          <a:xfrm rot="0">
            <a:off x="1202003" y="2500933"/>
            <a:ext cx="15965475" cy="7001411"/>
            <a:chOff x="0" y="0"/>
            <a:chExt cx="21287301" cy="9335215"/>
          </a:xfrm>
        </p:grpSpPr>
        <p:grpSp>
          <p:nvGrpSpPr>
            <p:cNvPr name="Group 3" id="3"/>
            <p:cNvGrpSpPr/>
            <p:nvPr/>
          </p:nvGrpSpPr>
          <p:grpSpPr>
            <a:xfrm rot="0">
              <a:off x="1406546" y="2916902"/>
              <a:ext cx="3557426" cy="355742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C948"/>
              </a:solidFill>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799"/>
                  </a:lnSpc>
                </a:pPr>
              </a:p>
            </p:txBody>
          </p:sp>
        </p:grpSp>
        <p:grpSp>
          <p:nvGrpSpPr>
            <p:cNvPr name="Group 6" id="6"/>
            <p:cNvGrpSpPr/>
            <p:nvPr/>
          </p:nvGrpSpPr>
          <p:grpSpPr>
            <a:xfrm rot="0">
              <a:off x="8304246" y="3031818"/>
              <a:ext cx="3557426" cy="355742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C948"/>
              </a:solidFill>
            </p:spPr>
          </p:sp>
          <p:sp>
            <p:nvSpPr>
              <p:cNvPr name="TextBox 8" id="8"/>
              <p:cNvSpPr txBox="true"/>
              <p:nvPr/>
            </p:nvSpPr>
            <p:spPr>
              <a:xfrm>
                <a:off x="76200" y="19050"/>
                <a:ext cx="660400" cy="717550"/>
              </a:xfrm>
              <a:prstGeom prst="rect">
                <a:avLst/>
              </a:prstGeom>
            </p:spPr>
            <p:txBody>
              <a:bodyPr anchor="ctr" rtlCol="false" tIns="50800" lIns="50800" bIns="50800" rIns="50800"/>
              <a:lstStyle/>
              <a:p>
                <a:pPr algn="ctr">
                  <a:lnSpc>
                    <a:spcPts val="2799"/>
                  </a:lnSpc>
                </a:pPr>
              </a:p>
            </p:txBody>
          </p:sp>
        </p:grpSp>
        <p:grpSp>
          <p:nvGrpSpPr>
            <p:cNvPr name="Group 9" id="9"/>
            <p:cNvGrpSpPr/>
            <p:nvPr/>
          </p:nvGrpSpPr>
          <p:grpSpPr>
            <a:xfrm rot="0">
              <a:off x="0" y="4345142"/>
              <a:ext cx="21287301" cy="700946"/>
              <a:chOff x="0" y="0"/>
              <a:chExt cx="3951877" cy="130127"/>
            </a:xfrm>
          </p:grpSpPr>
          <p:sp>
            <p:nvSpPr>
              <p:cNvPr name="Freeform 10" id="10"/>
              <p:cNvSpPr/>
              <p:nvPr/>
            </p:nvSpPr>
            <p:spPr>
              <a:xfrm flipH="false" flipV="false" rot="0">
                <a:off x="0" y="0"/>
                <a:ext cx="3951877" cy="130127"/>
              </a:xfrm>
              <a:custGeom>
                <a:avLst/>
                <a:gdLst/>
                <a:ahLst/>
                <a:cxnLst/>
                <a:rect r="r" b="b" t="t" l="l"/>
                <a:pathLst>
                  <a:path h="130127" w="3951877">
                    <a:moveTo>
                      <a:pt x="0" y="0"/>
                    </a:moveTo>
                    <a:lnTo>
                      <a:pt x="3951877" y="0"/>
                    </a:lnTo>
                    <a:lnTo>
                      <a:pt x="3951877" y="130127"/>
                    </a:lnTo>
                    <a:lnTo>
                      <a:pt x="0" y="130127"/>
                    </a:lnTo>
                    <a:close/>
                  </a:path>
                </a:pathLst>
              </a:custGeom>
              <a:solidFill>
                <a:srgbClr val="9EC948"/>
              </a:solidFill>
            </p:spPr>
          </p:sp>
          <p:sp>
            <p:nvSpPr>
              <p:cNvPr name="TextBox 11" id="11"/>
              <p:cNvSpPr txBox="true"/>
              <p:nvPr/>
            </p:nvSpPr>
            <p:spPr>
              <a:xfrm>
                <a:off x="0" y="-57150"/>
                <a:ext cx="3951877" cy="187277"/>
              </a:xfrm>
              <a:prstGeom prst="rect">
                <a:avLst/>
              </a:prstGeom>
            </p:spPr>
            <p:txBody>
              <a:bodyPr anchor="ctr" rtlCol="false" tIns="50800" lIns="50800" bIns="50800" rIns="50800"/>
              <a:lstStyle/>
              <a:p>
                <a:pPr algn="ctr">
                  <a:lnSpc>
                    <a:spcPts val="2799"/>
                  </a:lnSpc>
                </a:pPr>
              </a:p>
            </p:txBody>
          </p:sp>
        </p:grpSp>
        <p:grpSp>
          <p:nvGrpSpPr>
            <p:cNvPr name="Group 12" id="12"/>
            <p:cNvGrpSpPr/>
            <p:nvPr/>
          </p:nvGrpSpPr>
          <p:grpSpPr>
            <a:xfrm rot="0">
              <a:off x="16074607" y="5681205"/>
              <a:ext cx="5212694" cy="700946"/>
              <a:chOff x="0" y="0"/>
              <a:chExt cx="967710" cy="130127"/>
            </a:xfrm>
          </p:grpSpPr>
          <p:sp>
            <p:nvSpPr>
              <p:cNvPr name="Freeform 13" id="13"/>
              <p:cNvSpPr/>
              <p:nvPr/>
            </p:nvSpPr>
            <p:spPr>
              <a:xfrm flipH="false" flipV="false" rot="0">
                <a:off x="0" y="0"/>
                <a:ext cx="967710" cy="130127"/>
              </a:xfrm>
              <a:custGeom>
                <a:avLst/>
                <a:gdLst/>
                <a:ahLst/>
                <a:cxnLst/>
                <a:rect r="r" b="b" t="t" l="l"/>
                <a:pathLst>
                  <a:path h="130127" w="967710">
                    <a:moveTo>
                      <a:pt x="0" y="0"/>
                    </a:moveTo>
                    <a:lnTo>
                      <a:pt x="967710" y="0"/>
                    </a:lnTo>
                    <a:lnTo>
                      <a:pt x="967710" y="130127"/>
                    </a:lnTo>
                    <a:lnTo>
                      <a:pt x="0" y="130127"/>
                    </a:lnTo>
                    <a:close/>
                  </a:path>
                </a:pathLst>
              </a:custGeom>
              <a:solidFill>
                <a:srgbClr val="9EC948"/>
              </a:solidFill>
            </p:spPr>
          </p:sp>
          <p:sp>
            <p:nvSpPr>
              <p:cNvPr name="TextBox 14" id="14"/>
              <p:cNvSpPr txBox="true"/>
              <p:nvPr/>
            </p:nvSpPr>
            <p:spPr>
              <a:xfrm>
                <a:off x="0" y="-57150"/>
                <a:ext cx="967710" cy="187277"/>
              </a:xfrm>
              <a:prstGeom prst="rect">
                <a:avLst/>
              </a:prstGeom>
            </p:spPr>
            <p:txBody>
              <a:bodyPr anchor="ctr" rtlCol="false" tIns="50800" lIns="50800" bIns="50800" rIns="50800"/>
              <a:lstStyle/>
              <a:p>
                <a:pPr algn="ctr">
                  <a:lnSpc>
                    <a:spcPts val="2799"/>
                  </a:lnSpc>
                </a:pPr>
              </a:p>
            </p:txBody>
          </p:sp>
        </p:grpSp>
        <p:sp>
          <p:nvSpPr>
            <p:cNvPr name="AutoShape 15" id="15"/>
            <p:cNvSpPr/>
            <p:nvPr/>
          </p:nvSpPr>
          <p:spPr>
            <a:xfrm>
              <a:off x="15238206" y="64698"/>
              <a:ext cx="0" cy="9210548"/>
            </a:xfrm>
            <a:prstGeom prst="line">
              <a:avLst/>
            </a:prstGeom>
            <a:ln cap="flat" w="337828">
              <a:solidFill>
                <a:srgbClr val="9EC948"/>
              </a:solidFill>
              <a:prstDash val="solid"/>
              <a:headEnd type="none" len="sm" w="sm"/>
              <a:tailEnd type="none" len="sm" w="sm"/>
            </a:ln>
          </p:spPr>
        </p:sp>
        <p:grpSp>
          <p:nvGrpSpPr>
            <p:cNvPr name="Group 16" id="16"/>
            <p:cNvGrpSpPr/>
            <p:nvPr/>
          </p:nvGrpSpPr>
          <p:grpSpPr>
            <a:xfrm rot="0">
              <a:off x="16074607" y="3031818"/>
              <a:ext cx="5212694" cy="700946"/>
              <a:chOff x="0" y="0"/>
              <a:chExt cx="967710" cy="130127"/>
            </a:xfrm>
          </p:grpSpPr>
          <p:sp>
            <p:nvSpPr>
              <p:cNvPr name="Freeform 17" id="17"/>
              <p:cNvSpPr/>
              <p:nvPr/>
            </p:nvSpPr>
            <p:spPr>
              <a:xfrm flipH="false" flipV="false" rot="0">
                <a:off x="0" y="0"/>
                <a:ext cx="967710" cy="130127"/>
              </a:xfrm>
              <a:custGeom>
                <a:avLst/>
                <a:gdLst/>
                <a:ahLst/>
                <a:cxnLst/>
                <a:rect r="r" b="b" t="t" l="l"/>
                <a:pathLst>
                  <a:path h="130127" w="967710">
                    <a:moveTo>
                      <a:pt x="0" y="0"/>
                    </a:moveTo>
                    <a:lnTo>
                      <a:pt x="967710" y="0"/>
                    </a:lnTo>
                    <a:lnTo>
                      <a:pt x="967710" y="130127"/>
                    </a:lnTo>
                    <a:lnTo>
                      <a:pt x="0" y="130127"/>
                    </a:lnTo>
                    <a:close/>
                  </a:path>
                </a:pathLst>
              </a:custGeom>
              <a:solidFill>
                <a:srgbClr val="9EC948"/>
              </a:solidFill>
            </p:spPr>
          </p:sp>
          <p:sp>
            <p:nvSpPr>
              <p:cNvPr name="TextBox 18" id="18"/>
              <p:cNvSpPr txBox="true"/>
              <p:nvPr/>
            </p:nvSpPr>
            <p:spPr>
              <a:xfrm>
                <a:off x="0" y="-57150"/>
                <a:ext cx="967710" cy="187277"/>
              </a:xfrm>
              <a:prstGeom prst="rect">
                <a:avLst/>
              </a:prstGeom>
            </p:spPr>
            <p:txBody>
              <a:bodyPr anchor="ctr" rtlCol="false" tIns="50800" lIns="50800" bIns="50800" rIns="50800"/>
              <a:lstStyle/>
              <a:p>
                <a:pPr algn="ctr">
                  <a:lnSpc>
                    <a:spcPts val="2799"/>
                  </a:lnSpc>
                </a:pPr>
              </a:p>
            </p:txBody>
          </p:sp>
        </p:grpSp>
        <p:grpSp>
          <p:nvGrpSpPr>
            <p:cNvPr name="Group 19" id="19"/>
            <p:cNvGrpSpPr/>
            <p:nvPr/>
          </p:nvGrpSpPr>
          <p:grpSpPr>
            <a:xfrm rot="0">
              <a:off x="15770644" y="7017267"/>
              <a:ext cx="5516656" cy="700946"/>
              <a:chOff x="0" y="0"/>
              <a:chExt cx="1024139" cy="130127"/>
            </a:xfrm>
          </p:grpSpPr>
          <p:sp>
            <p:nvSpPr>
              <p:cNvPr name="Freeform 20" id="20"/>
              <p:cNvSpPr/>
              <p:nvPr/>
            </p:nvSpPr>
            <p:spPr>
              <a:xfrm flipH="false" flipV="false" rot="0">
                <a:off x="0" y="0"/>
                <a:ext cx="1024139" cy="130127"/>
              </a:xfrm>
              <a:custGeom>
                <a:avLst/>
                <a:gdLst/>
                <a:ahLst/>
                <a:cxnLst/>
                <a:rect r="r" b="b" t="t" l="l"/>
                <a:pathLst>
                  <a:path h="130127" w="1024139">
                    <a:moveTo>
                      <a:pt x="0" y="0"/>
                    </a:moveTo>
                    <a:lnTo>
                      <a:pt x="1024139" y="0"/>
                    </a:lnTo>
                    <a:lnTo>
                      <a:pt x="1024139" y="130127"/>
                    </a:lnTo>
                    <a:lnTo>
                      <a:pt x="0" y="130127"/>
                    </a:lnTo>
                    <a:close/>
                  </a:path>
                </a:pathLst>
              </a:custGeom>
              <a:solidFill>
                <a:srgbClr val="9EC948"/>
              </a:solidFill>
            </p:spPr>
          </p:sp>
          <p:sp>
            <p:nvSpPr>
              <p:cNvPr name="TextBox 21" id="21"/>
              <p:cNvSpPr txBox="true"/>
              <p:nvPr/>
            </p:nvSpPr>
            <p:spPr>
              <a:xfrm>
                <a:off x="0" y="-57150"/>
                <a:ext cx="1024139" cy="187277"/>
              </a:xfrm>
              <a:prstGeom prst="rect">
                <a:avLst/>
              </a:prstGeom>
            </p:spPr>
            <p:txBody>
              <a:bodyPr anchor="ctr" rtlCol="false" tIns="50800" lIns="50800" bIns="50800" rIns="50800"/>
              <a:lstStyle/>
              <a:p>
                <a:pPr algn="ctr">
                  <a:lnSpc>
                    <a:spcPts val="2799"/>
                  </a:lnSpc>
                </a:pPr>
              </a:p>
            </p:txBody>
          </p:sp>
        </p:grpSp>
        <p:grpSp>
          <p:nvGrpSpPr>
            <p:cNvPr name="Group 22" id="22"/>
            <p:cNvGrpSpPr/>
            <p:nvPr/>
          </p:nvGrpSpPr>
          <p:grpSpPr>
            <a:xfrm rot="0">
              <a:off x="15891349" y="1695755"/>
              <a:ext cx="5395951" cy="700946"/>
              <a:chOff x="0" y="0"/>
              <a:chExt cx="1001730" cy="130127"/>
            </a:xfrm>
          </p:grpSpPr>
          <p:sp>
            <p:nvSpPr>
              <p:cNvPr name="Freeform 23" id="23"/>
              <p:cNvSpPr/>
              <p:nvPr/>
            </p:nvSpPr>
            <p:spPr>
              <a:xfrm flipH="false" flipV="false" rot="0">
                <a:off x="0" y="0"/>
                <a:ext cx="1001730" cy="130127"/>
              </a:xfrm>
              <a:custGeom>
                <a:avLst/>
                <a:gdLst/>
                <a:ahLst/>
                <a:cxnLst/>
                <a:rect r="r" b="b" t="t" l="l"/>
                <a:pathLst>
                  <a:path h="130127" w="1001730">
                    <a:moveTo>
                      <a:pt x="0" y="0"/>
                    </a:moveTo>
                    <a:lnTo>
                      <a:pt x="1001730" y="0"/>
                    </a:lnTo>
                    <a:lnTo>
                      <a:pt x="1001730" y="130127"/>
                    </a:lnTo>
                    <a:lnTo>
                      <a:pt x="0" y="130127"/>
                    </a:lnTo>
                    <a:close/>
                  </a:path>
                </a:pathLst>
              </a:custGeom>
              <a:solidFill>
                <a:srgbClr val="9EC948"/>
              </a:solidFill>
            </p:spPr>
          </p:sp>
          <p:sp>
            <p:nvSpPr>
              <p:cNvPr name="TextBox 24" id="24"/>
              <p:cNvSpPr txBox="true"/>
              <p:nvPr/>
            </p:nvSpPr>
            <p:spPr>
              <a:xfrm>
                <a:off x="0" y="-57150"/>
                <a:ext cx="1001730" cy="187277"/>
              </a:xfrm>
              <a:prstGeom prst="rect">
                <a:avLst/>
              </a:prstGeom>
            </p:spPr>
            <p:txBody>
              <a:bodyPr anchor="ctr" rtlCol="false" tIns="50800" lIns="50800" bIns="50800" rIns="50800"/>
              <a:lstStyle/>
              <a:p>
                <a:pPr algn="ctr">
                  <a:lnSpc>
                    <a:spcPts val="2799"/>
                  </a:lnSpc>
                </a:pPr>
              </a:p>
            </p:txBody>
          </p:sp>
        </p:grpSp>
        <p:grpSp>
          <p:nvGrpSpPr>
            <p:cNvPr name="Group 25" id="25"/>
            <p:cNvGrpSpPr/>
            <p:nvPr/>
          </p:nvGrpSpPr>
          <p:grpSpPr>
            <a:xfrm rot="0">
              <a:off x="15453692" y="376867"/>
              <a:ext cx="5833608" cy="700946"/>
              <a:chOff x="0" y="0"/>
              <a:chExt cx="1082979" cy="130127"/>
            </a:xfrm>
          </p:grpSpPr>
          <p:sp>
            <p:nvSpPr>
              <p:cNvPr name="Freeform 26" id="26"/>
              <p:cNvSpPr/>
              <p:nvPr/>
            </p:nvSpPr>
            <p:spPr>
              <a:xfrm flipH="false" flipV="false" rot="0">
                <a:off x="0" y="0"/>
                <a:ext cx="1082979" cy="130127"/>
              </a:xfrm>
              <a:custGeom>
                <a:avLst/>
                <a:gdLst/>
                <a:ahLst/>
                <a:cxnLst/>
                <a:rect r="r" b="b" t="t" l="l"/>
                <a:pathLst>
                  <a:path h="130127" w="1082979">
                    <a:moveTo>
                      <a:pt x="0" y="0"/>
                    </a:moveTo>
                    <a:lnTo>
                      <a:pt x="1082979" y="0"/>
                    </a:lnTo>
                    <a:lnTo>
                      <a:pt x="1082979" y="130127"/>
                    </a:lnTo>
                    <a:lnTo>
                      <a:pt x="0" y="130127"/>
                    </a:lnTo>
                    <a:close/>
                  </a:path>
                </a:pathLst>
              </a:custGeom>
              <a:solidFill>
                <a:srgbClr val="9EC948"/>
              </a:solidFill>
            </p:spPr>
          </p:sp>
          <p:sp>
            <p:nvSpPr>
              <p:cNvPr name="TextBox 27" id="27"/>
              <p:cNvSpPr txBox="true"/>
              <p:nvPr/>
            </p:nvSpPr>
            <p:spPr>
              <a:xfrm>
                <a:off x="0" y="-57150"/>
                <a:ext cx="1082979" cy="187277"/>
              </a:xfrm>
              <a:prstGeom prst="rect">
                <a:avLst/>
              </a:prstGeom>
            </p:spPr>
            <p:txBody>
              <a:bodyPr anchor="ctr" rtlCol="false" tIns="50800" lIns="50800" bIns="50800" rIns="50800"/>
              <a:lstStyle/>
              <a:p>
                <a:pPr algn="ctr">
                  <a:lnSpc>
                    <a:spcPts val="2799"/>
                  </a:lnSpc>
                </a:pPr>
              </a:p>
            </p:txBody>
          </p:sp>
        </p:grpSp>
        <p:grpSp>
          <p:nvGrpSpPr>
            <p:cNvPr name="Group 28" id="28"/>
            <p:cNvGrpSpPr/>
            <p:nvPr/>
          </p:nvGrpSpPr>
          <p:grpSpPr>
            <a:xfrm rot="0">
              <a:off x="15453692" y="8353330"/>
              <a:ext cx="5833608" cy="700946"/>
              <a:chOff x="0" y="0"/>
              <a:chExt cx="1082979" cy="130127"/>
            </a:xfrm>
          </p:grpSpPr>
          <p:sp>
            <p:nvSpPr>
              <p:cNvPr name="Freeform 29" id="29"/>
              <p:cNvSpPr/>
              <p:nvPr/>
            </p:nvSpPr>
            <p:spPr>
              <a:xfrm flipH="false" flipV="false" rot="0">
                <a:off x="0" y="0"/>
                <a:ext cx="1082979" cy="130127"/>
              </a:xfrm>
              <a:custGeom>
                <a:avLst/>
                <a:gdLst/>
                <a:ahLst/>
                <a:cxnLst/>
                <a:rect r="r" b="b" t="t" l="l"/>
                <a:pathLst>
                  <a:path h="130127" w="1082979">
                    <a:moveTo>
                      <a:pt x="0" y="0"/>
                    </a:moveTo>
                    <a:lnTo>
                      <a:pt x="1082979" y="0"/>
                    </a:lnTo>
                    <a:lnTo>
                      <a:pt x="1082979" y="130127"/>
                    </a:lnTo>
                    <a:lnTo>
                      <a:pt x="0" y="130127"/>
                    </a:lnTo>
                    <a:close/>
                  </a:path>
                </a:pathLst>
              </a:custGeom>
              <a:solidFill>
                <a:srgbClr val="9EC948"/>
              </a:solidFill>
            </p:spPr>
          </p:sp>
          <p:sp>
            <p:nvSpPr>
              <p:cNvPr name="TextBox 30" id="30"/>
              <p:cNvSpPr txBox="true"/>
              <p:nvPr/>
            </p:nvSpPr>
            <p:spPr>
              <a:xfrm>
                <a:off x="0" y="-57150"/>
                <a:ext cx="1082979" cy="187277"/>
              </a:xfrm>
              <a:prstGeom prst="rect">
                <a:avLst/>
              </a:prstGeom>
            </p:spPr>
            <p:txBody>
              <a:bodyPr anchor="ctr" rtlCol="false" tIns="50800" lIns="50800" bIns="50800" rIns="50800"/>
              <a:lstStyle/>
              <a:p>
                <a:pPr algn="ctr">
                  <a:lnSpc>
                    <a:spcPts val="2799"/>
                  </a:lnSpc>
                </a:pPr>
              </a:p>
            </p:txBody>
          </p:sp>
        </p:grpSp>
        <p:sp>
          <p:nvSpPr>
            <p:cNvPr name="Freeform 31" id="31"/>
            <p:cNvSpPr/>
            <p:nvPr/>
          </p:nvSpPr>
          <p:spPr>
            <a:xfrm flipH="false" flipV="false" rot="0">
              <a:off x="6638369" y="4463348"/>
              <a:ext cx="858531" cy="455021"/>
            </a:xfrm>
            <a:custGeom>
              <a:avLst/>
              <a:gdLst/>
              <a:ahLst/>
              <a:cxnLst/>
              <a:rect r="r" b="b" t="t" l="l"/>
              <a:pathLst>
                <a:path h="455021" w="858531">
                  <a:moveTo>
                    <a:pt x="0" y="0"/>
                  </a:moveTo>
                  <a:lnTo>
                    <a:pt x="858531" y="0"/>
                  </a:lnTo>
                  <a:lnTo>
                    <a:pt x="858531" y="455021"/>
                  </a:lnTo>
                  <a:lnTo>
                    <a:pt x="0" y="4550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2" id="32"/>
            <p:cNvSpPr/>
            <p:nvPr/>
          </p:nvSpPr>
          <p:spPr>
            <a:xfrm flipH="false" flipV="false" rot="-10734437">
              <a:off x="5775578" y="4455203"/>
              <a:ext cx="858531" cy="455021"/>
            </a:xfrm>
            <a:custGeom>
              <a:avLst/>
              <a:gdLst/>
              <a:ahLst/>
              <a:cxnLst/>
              <a:rect r="r" b="b" t="t" l="l"/>
              <a:pathLst>
                <a:path h="455021" w="858531">
                  <a:moveTo>
                    <a:pt x="0" y="0"/>
                  </a:moveTo>
                  <a:lnTo>
                    <a:pt x="858531" y="0"/>
                  </a:lnTo>
                  <a:lnTo>
                    <a:pt x="858531" y="455021"/>
                  </a:lnTo>
                  <a:lnTo>
                    <a:pt x="0" y="4550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3" id="33"/>
            <p:cNvSpPr/>
            <p:nvPr/>
          </p:nvSpPr>
          <p:spPr>
            <a:xfrm flipH="false" flipV="false" rot="0">
              <a:off x="13715182" y="4476249"/>
              <a:ext cx="858531" cy="455021"/>
            </a:xfrm>
            <a:custGeom>
              <a:avLst/>
              <a:gdLst/>
              <a:ahLst/>
              <a:cxnLst/>
              <a:rect r="r" b="b" t="t" l="l"/>
              <a:pathLst>
                <a:path h="455021" w="858531">
                  <a:moveTo>
                    <a:pt x="0" y="0"/>
                  </a:moveTo>
                  <a:lnTo>
                    <a:pt x="858531" y="0"/>
                  </a:lnTo>
                  <a:lnTo>
                    <a:pt x="858531" y="455021"/>
                  </a:lnTo>
                  <a:lnTo>
                    <a:pt x="0" y="4550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4" id="34"/>
            <p:cNvSpPr/>
            <p:nvPr/>
          </p:nvSpPr>
          <p:spPr>
            <a:xfrm flipH="false" flipV="false" rot="-10734437">
              <a:off x="12852391" y="4468104"/>
              <a:ext cx="858531" cy="455021"/>
            </a:xfrm>
            <a:custGeom>
              <a:avLst/>
              <a:gdLst/>
              <a:ahLst/>
              <a:cxnLst/>
              <a:rect r="r" b="b" t="t" l="l"/>
              <a:pathLst>
                <a:path h="455021" w="858531">
                  <a:moveTo>
                    <a:pt x="0" y="0"/>
                  </a:moveTo>
                  <a:lnTo>
                    <a:pt x="858531" y="0"/>
                  </a:lnTo>
                  <a:lnTo>
                    <a:pt x="858531" y="455021"/>
                  </a:lnTo>
                  <a:lnTo>
                    <a:pt x="0" y="4550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5" id="35"/>
            <p:cNvGrpSpPr/>
            <p:nvPr/>
          </p:nvGrpSpPr>
          <p:grpSpPr>
            <a:xfrm rot="0">
              <a:off x="1798060" y="3325591"/>
              <a:ext cx="2774397" cy="2774397"/>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4A7A"/>
              </a:solidFill>
            </p:spPr>
          </p:sp>
          <p:sp>
            <p:nvSpPr>
              <p:cNvPr name="TextBox 37" id="37"/>
              <p:cNvSpPr txBox="true"/>
              <p:nvPr/>
            </p:nvSpPr>
            <p:spPr>
              <a:xfrm>
                <a:off x="76200" y="19050"/>
                <a:ext cx="660400" cy="717550"/>
              </a:xfrm>
              <a:prstGeom prst="rect">
                <a:avLst/>
              </a:prstGeom>
            </p:spPr>
            <p:txBody>
              <a:bodyPr anchor="ctr" rtlCol="false" tIns="50800" lIns="50800" bIns="50800" rIns="50800"/>
              <a:lstStyle/>
              <a:p>
                <a:pPr algn="ctr">
                  <a:lnSpc>
                    <a:spcPts val="2799"/>
                  </a:lnSpc>
                </a:pPr>
              </a:p>
            </p:txBody>
          </p:sp>
        </p:grpSp>
        <p:grpSp>
          <p:nvGrpSpPr>
            <p:cNvPr name="Group 38" id="38"/>
            <p:cNvGrpSpPr/>
            <p:nvPr/>
          </p:nvGrpSpPr>
          <p:grpSpPr>
            <a:xfrm rot="0">
              <a:off x="8695760" y="3423332"/>
              <a:ext cx="2774397" cy="2774397"/>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4A7A"/>
              </a:solidFill>
            </p:spPr>
          </p:sp>
          <p:sp>
            <p:nvSpPr>
              <p:cNvPr name="TextBox 40" id="40"/>
              <p:cNvSpPr txBox="true"/>
              <p:nvPr/>
            </p:nvSpPr>
            <p:spPr>
              <a:xfrm>
                <a:off x="76200" y="19050"/>
                <a:ext cx="660400" cy="717550"/>
              </a:xfrm>
              <a:prstGeom prst="rect">
                <a:avLst/>
              </a:prstGeom>
            </p:spPr>
            <p:txBody>
              <a:bodyPr anchor="ctr" rtlCol="false" tIns="50800" lIns="50800" bIns="50800" rIns="50800"/>
              <a:lstStyle/>
              <a:p>
                <a:pPr algn="ctr">
                  <a:lnSpc>
                    <a:spcPts val="2799"/>
                  </a:lnSpc>
                </a:pPr>
              </a:p>
            </p:txBody>
          </p:sp>
        </p:grpSp>
        <p:sp>
          <p:nvSpPr>
            <p:cNvPr name="TextBox 41" id="41"/>
            <p:cNvSpPr txBox="true"/>
            <p:nvPr/>
          </p:nvSpPr>
          <p:spPr>
            <a:xfrm rot="0">
              <a:off x="1406546" y="4353683"/>
              <a:ext cx="3557426" cy="607664"/>
            </a:xfrm>
            <a:prstGeom prst="rect">
              <a:avLst/>
            </a:prstGeom>
          </p:spPr>
          <p:txBody>
            <a:bodyPr anchor="t" rtlCol="false" tIns="0" lIns="0" bIns="0" rIns="0">
              <a:spAutoFit/>
            </a:bodyPr>
            <a:lstStyle/>
            <a:p>
              <a:pPr algn="ctr">
                <a:lnSpc>
                  <a:spcPts val="3724"/>
                </a:lnSpc>
                <a:spcBef>
                  <a:spcPct val="0"/>
                </a:spcBef>
              </a:pPr>
              <a:r>
                <a:rPr lang="en-US" b="true" sz="2660">
                  <a:solidFill>
                    <a:srgbClr val="FFFFFF"/>
                  </a:solidFill>
                  <a:latin typeface="Poppins Bold"/>
                  <a:ea typeface="Poppins Bold"/>
                  <a:cs typeface="Poppins Bold"/>
                  <a:sym typeface="Poppins Bold"/>
                </a:rPr>
                <a:t>Client</a:t>
              </a:r>
            </a:p>
          </p:txBody>
        </p:sp>
        <p:sp>
          <p:nvSpPr>
            <p:cNvPr name="TextBox 42" id="42"/>
            <p:cNvSpPr txBox="true"/>
            <p:nvPr/>
          </p:nvSpPr>
          <p:spPr>
            <a:xfrm rot="0">
              <a:off x="8632003" y="4132440"/>
              <a:ext cx="2780261" cy="1279980"/>
            </a:xfrm>
            <a:prstGeom prst="rect">
              <a:avLst/>
            </a:prstGeom>
          </p:spPr>
          <p:txBody>
            <a:bodyPr anchor="t" rtlCol="false" tIns="0" lIns="0" bIns="0" rIns="0">
              <a:spAutoFit/>
            </a:bodyPr>
            <a:lstStyle/>
            <a:p>
              <a:pPr algn="ctr">
                <a:lnSpc>
                  <a:spcPts val="3873"/>
                </a:lnSpc>
              </a:pPr>
              <a:r>
                <a:rPr lang="en-US" sz="2766" b="true">
                  <a:solidFill>
                    <a:srgbClr val="FFFFFF"/>
                  </a:solidFill>
                  <a:latin typeface="Poppins Bold"/>
                  <a:ea typeface="Poppins Bold"/>
                  <a:cs typeface="Poppins Bold"/>
                  <a:sym typeface="Poppins Bold"/>
                </a:rPr>
                <a:t>Project</a:t>
              </a:r>
            </a:p>
            <a:p>
              <a:pPr algn="ctr">
                <a:lnSpc>
                  <a:spcPts val="3873"/>
                </a:lnSpc>
                <a:spcBef>
                  <a:spcPct val="0"/>
                </a:spcBef>
              </a:pPr>
              <a:r>
                <a:rPr lang="en-US" b="true" sz="2766">
                  <a:solidFill>
                    <a:srgbClr val="FFFFFF"/>
                  </a:solidFill>
                  <a:latin typeface="Poppins Bold"/>
                  <a:ea typeface="Poppins Bold"/>
                  <a:cs typeface="Poppins Bold"/>
                  <a:sym typeface="Poppins Bold"/>
                </a:rPr>
                <a:t>Manager</a:t>
              </a:r>
            </a:p>
          </p:txBody>
        </p:sp>
        <p:sp>
          <p:nvSpPr>
            <p:cNvPr name="TextBox 43" id="43"/>
            <p:cNvSpPr txBox="true"/>
            <p:nvPr/>
          </p:nvSpPr>
          <p:spPr>
            <a:xfrm rot="0">
              <a:off x="17292250" y="4370858"/>
              <a:ext cx="3557426" cy="607664"/>
            </a:xfrm>
            <a:prstGeom prst="rect">
              <a:avLst/>
            </a:prstGeom>
          </p:spPr>
          <p:txBody>
            <a:bodyPr anchor="t" rtlCol="false" tIns="0" lIns="0" bIns="0" rIns="0">
              <a:spAutoFit/>
            </a:bodyPr>
            <a:lstStyle/>
            <a:p>
              <a:pPr algn="ctr">
                <a:lnSpc>
                  <a:spcPts val="3724"/>
                </a:lnSpc>
                <a:spcBef>
                  <a:spcPct val="0"/>
                </a:spcBef>
              </a:pPr>
              <a:r>
                <a:rPr lang="en-US" b="true" sz="2660">
                  <a:solidFill>
                    <a:srgbClr val="FFFFFF"/>
                  </a:solidFill>
                  <a:latin typeface="Poppins Bold"/>
                  <a:ea typeface="Poppins Bold"/>
                  <a:cs typeface="Poppins Bold"/>
                  <a:sym typeface="Poppins Bold"/>
                </a:rPr>
                <a:t>Manufacturing</a:t>
              </a:r>
            </a:p>
          </p:txBody>
        </p:sp>
        <p:sp>
          <p:nvSpPr>
            <p:cNvPr name="TextBox 44" id="44"/>
            <p:cNvSpPr txBox="true"/>
            <p:nvPr/>
          </p:nvSpPr>
          <p:spPr>
            <a:xfrm rot="0">
              <a:off x="17150078" y="5713110"/>
              <a:ext cx="2079936" cy="607664"/>
            </a:xfrm>
            <a:prstGeom prst="rect">
              <a:avLst/>
            </a:prstGeom>
          </p:spPr>
          <p:txBody>
            <a:bodyPr anchor="t" rtlCol="false" tIns="0" lIns="0" bIns="0" rIns="0">
              <a:spAutoFit/>
            </a:bodyPr>
            <a:lstStyle/>
            <a:p>
              <a:pPr algn="ctr">
                <a:lnSpc>
                  <a:spcPts val="3724"/>
                </a:lnSpc>
                <a:spcBef>
                  <a:spcPct val="0"/>
                </a:spcBef>
              </a:pPr>
              <a:r>
                <a:rPr lang="en-US" b="true" sz="2660">
                  <a:solidFill>
                    <a:srgbClr val="FFFFFF"/>
                  </a:solidFill>
                  <a:latin typeface="Poppins Bold"/>
                  <a:ea typeface="Poppins Bold"/>
                  <a:cs typeface="Poppins Bold"/>
                  <a:sym typeface="Poppins Bold"/>
                </a:rPr>
                <a:t>Logistics</a:t>
              </a:r>
            </a:p>
          </p:txBody>
        </p:sp>
        <p:sp>
          <p:nvSpPr>
            <p:cNvPr name="TextBox 45" id="45"/>
            <p:cNvSpPr txBox="true"/>
            <p:nvPr/>
          </p:nvSpPr>
          <p:spPr>
            <a:xfrm rot="0">
              <a:off x="17094871" y="3063723"/>
              <a:ext cx="717362" cy="607664"/>
            </a:xfrm>
            <a:prstGeom prst="rect">
              <a:avLst/>
            </a:prstGeom>
          </p:spPr>
          <p:txBody>
            <a:bodyPr anchor="t" rtlCol="false" tIns="0" lIns="0" bIns="0" rIns="0">
              <a:spAutoFit/>
            </a:bodyPr>
            <a:lstStyle/>
            <a:p>
              <a:pPr algn="ctr">
                <a:lnSpc>
                  <a:spcPts val="3724"/>
                </a:lnSpc>
                <a:spcBef>
                  <a:spcPct val="0"/>
                </a:spcBef>
              </a:pPr>
              <a:r>
                <a:rPr lang="en-US" b="true" sz="2660">
                  <a:solidFill>
                    <a:srgbClr val="FFFFFF"/>
                  </a:solidFill>
                  <a:latin typeface="Poppins Bold"/>
                  <a:ea typeface="Poppins Bold"/>
                  <a:cs typeface="Poppins Bold"/>
                  <a:sym typeface="Poppins Bold"/>
                </a:rPr>
                <a:t>QC</a:t>
              </a:r>
            </a:p>
          </p:txBody>
        </p:sp>
        <p:sp>
          <p:nvSpPr>
            <p:cNvPr name="TextBox 46" id="46"/>
            <p:cNvSpPr txBox="true"/>
            <p:nvPr/>
          </p:nvSpPr>
          <p:spPr>
            <a:xfrm rot="0">
              <a:off x="16772266" y="7025808"/>
              <a:ext cx="2079936" cy="607664"/>
            </a:xfrm>
            <a:prstGeom prst="rect">
              <a:avLst/>
            </a:prstGeom>
          </p:spPr>
          <p:txBody>
            <a:bodyPr anchor="t" rtlCol="false" tIns="0" lIns="0" bIns="0" rIns="0">
              <a:spAutoFit/>
            </a:bodyPr>
            <a:lstStyle/>
            <a:p>
              <a:pPr algn="ctr">
                <a:lnSpc>
                  <a:spcPts val="3724"/>
                </a:lnSpc>
                <a:spcBef>
                  <a:spcPct val="0"/>
                </a:spcBef>
              </a:pPr>
              <a:r>
                <a:rPr lang="en-US" b="true" sz="2660">
                  <a:solidFill>
                    <a:srgbClr val="FFFFFF"/>
                  </a:solidFill>
                  <a:latin typeface="Poppins Bold"/>
                  <a:ea typeface="Poppins Bold"/>
                  <a:cs typeface="Poppins Bold"/>
                  <a:sym typeface="Poppins Bold"/>
                </a:rPr>
                <a:t>Sourcing</a:t>
              </a:r>
            </a:p>
          </p:txBody>
        </p:sp>
        <p:sp>
          <p:nvSpPr>
            <p:cNvPr name="TextBox 47" id="47"/>
            <p:cNvSpPr txBox="true"/>
            <p:nvPr/>
          </p:nvSpPr>
          <p:spPr>
            <a:xfrm rot="0">
              <a:off x="16772266" y="1680932"/>
              <a:ext cx="1039968" cy="607664"/>
            </a:xfrm>
            <a:prstGeom prst="rect">
              <a:avLst/>
            </a:prstGeom>
          </p:spPr>
          <p:txBody>
            <a:bodyPr anchor="t" rtlCol="false" tIns="0" lIns="0" bIns="0" rIns="0">
              <a:spAutoFit/>
            </a:bodyPr>
            <a:lstStyle/>
            <a:p>
              <a:pPr algn="ctr">
                <a:lnSpc>
                  <a:spcPts val="3724"/>
                </a:lnSpc>
                <a:spcBef>
                  <a:spcPct val="0"/>
                </a:spcBef>
              </a:pPr>
              <a:r>
                <a:rPr lang="en-US" b="true" sz="2660">
                  <a:solidFill>
                    <a:srgbClr val="FFFFFF"/>
                  </a:solidFill>
                  <a:latin typeface="Poppins Bold"/>
                  <a:ea typeface="Poppins Bold"/>
                  <a:cs typeface="Poppins Bold"/>
                  <a:sym typeface="Poppins Bold"/>
                </a:rPr>
                <a:t>R&amp;D</a:t>
              </a:r>
            </a:p>
          </p:txBody>
        </p:sp>
        <p:sp>
          <p:nvSpPr>
            <p:cNvPr name="TextBox 48" id="48"/>
            <p:cNvSpPr txBox="true"/>
            <p:nvPr/>
          </p:nvSpPr>
          <p:spPr>
            <a:xfrm rot="0">
              <a:off x="16569986" y="371895"/>
              <a:ext cx="722264" cy="607664"/>
            </a:xfrm>
            <a:prstGeom prst="rect">
              <a:avLst/>
            </a:prstGeom>
          </p:spPr>
          <p:txBody>
            <a:bodyPr anchor="t" rtlCol="false" tIns="0" lIns="0" bIns="0" rIns="0">
              <a:spAutoFit/>
            </a:bodyPr>
            <a:lstStyle/>
            <a:p>
              <a:pPr algn="ctr">
                <a:lnSpc>
                  <a:spcPts val="3724"/>
                </a:lnSpc>
                <a:spcBef>
                  <a:spcPct val="0"/>
                </a:spcBef>
              </a:pPr>
              <a:r>
                <a:rPr lang="en-US" b="true" sz="2660">
                  <a:solidFill>
                    <a:srgbClr val="FFFFFF"/>
                  </a:solidFill>
                  <a:latin typeface="Poppins Bold"/>
                  <a:ea typeface="Poppins Bold"/>
                  <a:cs typeface="Poppins Bold"/>
                  <a:sym typeface="Poppins Bold"/>
                </a:rPr>
                <a:t>QA</a:t>
              </a:r>
            </a:p>
          </p:txBody>
        </p:sp>
        <p:sp>
          <p:nvSpPr>
            <p:cNvPr name="TextBox 49" id="49"/>
            <p:cNvSpPr txBox="true"/>
            <p:nvPr/>
          </p:nvSpPr>
          <p:spPr>
            <a:xfrm rot="0">
              <a:off x="16569986" y="8361871"/>
              <a:ext cx="1039968" cy="607664"/>
            </a:xfrm>
            <a:prstGeom prst="rect">
              <a:avLst/>
            </a:prstGeom>
          </p:spPr>
          <p:txBody>
            <a:bodyPr anchor="t" rtlCol="false" tIns="0" lIns="0" bIns="0" rIns="0">
              <a:spAutoFit/>
            </a:bodyPr>
            <a:lstStyle/>
            <a:p>
              <a:pPr algn="ctr">
                <a:lnSpc>
                  <a:spcPts val="3724"/>
                </a:lnSpc>
                <a:spcBef>
                  <a:spcPct val="0"/>
                </a:spcBef>
              </a:pPr>
              <a:r>
                <a:rPr lang="en-US" b="true" sz="2660">
                  <a:solidFill>
                    <a:srgbClr val="FFFFFF"/>
                  </a:solidFill>
                  <a:latin typeface="Poppins Bold"/>
                  <a:ea typeface="Poppins Bold"/>
                  <a:cs typeface="Poppins Bold"/>
                  <a:sym typeface="Poppins Bold"/>
                </a:rPr>
                <a:t>R&amp;D</a:t>
              </a:r>
            </a:p>
          </p:txBody>
        </p:sp>
      </p:grpSp>
      <p:sp>
        <p:nvSpPr>
          <p:cNvPr name="TextBox 50" id="50"/>
          <p:cNvSpPr txBox="true"/>
          <p:nvPr/>
        </p:nvSpPr>
        <p:spPr>
          <a:xfrm rot="0">
            <a:off x="693125" y="576845"/>
            <a:ext cx="11157666" cy="901774"/>
          </a:xfrm>
          <a:prstGeom prst="rect">
            <a:avLst/>
          </a:prstGeom>
        </p:spPr>
        <p:txBody>
          <a:bodyPr anchor="t" rtlCol="false" tIns="0" lIns="0" bIns="0" rIns="0">
            <a:spAutoFit/>
          </a:bodyPr>
          <a:lstStyle/>
          <a:p>
            <a:pPr algn="l">
              <a:lnSpc>
                <a:spcPts val="7000"/>
              </a:lnSpc>
              <a:spcBef>
                <a:spcPct val="0"/>
              </a:spcBef>
            </a:pPr>
            <a:r>
              <a:rPr lang="en-US" b="true" sz="5000">
                <a:solidFill>
                  <a:srgbClr val="FFFFFF"/>
                </a:solidFill>
                <a:latin typeface="Poppins Bold"/>
                <a:ea typeface="Poppins Bold"/>
                <a:cs typeface="Poppins Bold"/>
                <a:sym typeface="Poppins Bold"/>
              </a:rPr>
              <a:t>Project </a:t>
            </a:r>
            <a:r>
              <a:rPr lang="en-US" b="true" sz="5000">
                <a:solidFill>
                  <a:srgbClr val="9EC948"/>
                </a:solidFill>
                <a:latin typeface="Poppins Bold"/>
                <a:ea typeface="Poppins Bold"/>
                <a:cs typeface="Poppins Bold"/>
                <a:sym typeface="Poppins Bold"/>
              </a:rPr>
              <a:t>Management</a:t>
            </a:r>
          </a:p>
        </p:txBody>
      </p:sp>
      <p:sp>
        <p:nvSpPr>
          <p:cNvPr name="TextBox 51" id="51"/>
          <p:cNvSpPr txBox="true"/>
          <p:nvPr/>
        </p:nvSpPr>
        <p:spPr>
          <a:xfrm rot="0">
            <a:off x="1121002" y="2434258"/>
            <a:ext cx="9293915" cy="1752160"/>
          </a:xfrm>
          <a:prstGeom prst="rect">
            <a:avLst/>
          </a:prstGeom>
        </p:spPr>
        <p:txBody>
          <a:bodyPr anchor="t" rtlCol="false" tIns="0" lIns="0" bIns="0" rIns="0">
            <a:spAutoFit/>
          </a:bodyPr>
          <a:lstStyle/>
          <a:p>
            <a:pPr algn="just" marL="538640" indent="-269320" lvl="1">
              <a:lnSpc>
                <a:spcPts val="3492"/>
              </a:lnSpc>
              <a:buFont typeface="Arial"/>
              <a:buChar char="•"/>
            </a:pPr>
            <a:r>
              <a:rPr lang="en-US" b="true" sz="2494">
                <a:solidFill>
                  <a:srgbClr val="FFFFFF"/>
                </a:solidFill>
                <a:latin typeface="Poppins Bold"/>
                <a:ea typeface="Poppins Bold"/>
                <a:cs typeface="Poppins Bold"/>
                <a:sym typeface="Poppins Bold"/>
              </a:rPr>
              <a:t>Single Point of Contact Communication </a:t>
            </a:r>
          </a:p>
          <a:p>
            <a:pPr algn="just" marL="538640" indent="-269320" lvl="1">
              <a:lnSpc>
                <a:spcPts val="3492"/>
              </a:lnSpc>
              <a:buFont typeface="Arial"/>
              <a:buChar char="•"/>
            </a:pPr>
            <a:r>
              <a:rPr lang="en-US" b="true" sz="2494">
                <a:solidFill>
                  <a:srgbClr val="FFFFFF"/>
                </a:solidFill>
                <a:latin typeface="Poppins Bold"/>
                <a:ea typeface="Poppins Bold"/>
                <a:cs typeface="Poppins Bold"/>
                <a:sym typeface="Poppins Bold"/>
              </a:rPr>
              <a:t>Rapid Responsiveness</a:t>
            </a:r>
          </a:p>
          <a:p>
            <a:pPr algn="just" marL="538640" indent="-269320" lvl="1">
              <a:lnSpc>
                <a:spcPts val="3492"/>
              </a:lnSpc>
              <a:buFont typeface="Arial"/>
              <a:buChar char="•"/>
            </a:pPr>
            <a:r>
              <a:rPr lang="en-US" b="true" sz="2494">
                <a:solidFill>
                  <a:srgbClr val="FFFFFF"/>
                </a:solidFill>
                <a:latin typeface="Poppins Bold"/>
                <a:ea typeface="Poppins Bold"/>
                <a:cs typeface="Poppins Bold"/>
                <a:sym typeface="Poppins Bold"/>
              </a:rPr>
              <a:t>On-Time Delievery</a:t>
            </a:r>
          </a:p>
          <a:p>
            <a:pPr algn="just" marL="538640" indent="-269320" lvl="1">
              <a:lnSpc>
                <a:spcPts val="3492"/>
              </a:lnSpc>
              <a:buFont typeface="Arial"/>
              <a:buChar char="•"/>
            </a:pPr>
            <a:r>
              <a:rPr lang="en-US" b="true" sz="2494">
                <a:solidFill>
                  <a:srgbClr val="FFFFFF"/>
                </a:solidFill>
                <a:latin typeface="Poppins Bold"/>
                <a:ea typeface="Poppins Bold"/>
                <a:cs typeface="Poppins Bold"/>
                <a:sym typeface="Poppins Bold"/>
              </a:rPr>
              <a:t>Periodic Review and Reports</a:t>
            </a:r>
          </a:p>
        </p:txBody>
      </p:sp>
      <p:sp>
        <p:nvSpPr>
          <p:cNvPr name="Freeform 52" id="52"/>
          <p:cNvSpPr/>
          <p:nvPr/>
        </p:nvSpPr>
        <p:spPr>
          <a:xfrm flipH="false" flipV="false" rot="0">
            <a:off x="15057290" y="38100"/>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4"/>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Freeform 2" id="2"/>
          <p:cNvSpPr/>
          <p:nvPr/>
        </p:nvSpPr>
        <p:spPr>
          <a:xfrm flipH="false" flipV="false" rot="0">
            <a:off x="15511070" y="69868"/>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2"/>
            <a:stretch>
              <a:fillRect l="0" t="0" r="0" b="0"/>
            </a:stretch>
          </a:blipFill>
        </p:spPr>
      </p:sp>
      <p:grpSp>
        <p:nvGrpSpPr>
          <p:cNvPr name="Group 3" id="3"/>
          <p:cNvGrpSpPr/>
          <p:nvPr/>
        </p:nvGrpSpPr>
        <p:grpSpPr>
          <a:xfrm rot="0">
            <a:off x="12609402" y="3645326"/>
            <a:ext cx="3036765" cy="2657170"/>
            <a:chOff x="0" y="0"/>
            <a:chExt cx="812800" cy="711200"/>
          </a:xfrm>
        </p:grpSpPr>
        <p:sp>
          <p:nvSpPr>
            <p:cNvPr name="Freeform 4" id="4"/>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9EC948"/>
            </a:solidFill>
            <a:ln w="38100" cap="sq">
              <a:solidFill>
                <a:srgbClr val="000000"/>
              </a:solidFill>
              <a:prstDash val="solid"/>
              <a:miter/>
            </a:ln>
          </p:spPr>
        </p:sp>
        <p:sp>
          <p:nvSpPr>
            <p:cNvPr name="TextBox 5" id="5"/>
            <p:cNvSpPr txBox="true"/>
            <p:nvPr/>
          </p:nvSpPr>
          <p:spPr>
            <a:xfrm>
              <a:off x="127000" y="263525"/>
              <a:ext cx="558800" cy="396875"/>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0">
            <a:off x="11715293" y="3785962"/>
            <a:ext cx="1091868" cy="1091868"/>
          </a:xfrm>
          <a:custGeom>
            <a:avLst/>
            <a:gdLst/>
            <a:ahLst/>
            <a:cxnLst/>
            <a:rect r="r" b="b" t="t" l="l"/>
            <a:pathLst>
              <a:path h="1091868" w="1091868">
                <a:moveTo>
                  <a:pt x="0" y="0"/>
                </a:moveTo>
                <a:lnTo>
                  <a:pt x="1091868" y="0"/>
                </a:lnTo>
                <a:lnTo>
                  <a:pt x="1091868" y="1091867"/>
                </a:lnTo>
                <a:lnTo>
                  <a:pt x="0" y="10918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5472970" y="3785962"/>
            <a:ext cx="1131251" cy="1032267"/>
          </a:xfrm>
          <a:custGeom>
            <a:avLst/>
            <a:gdLst/>
            <a:ahLst/>
            <a:cxnLst/>
            <a:rect r="r" b="b" t="t" l="l"/>
            <a:pathLst>
              <a:path h="1032267" w="1131251">
                <a:moveTo>
                  <a:pt x="0" y="0"/>
                </a:moveTo>
                <a:lnTo>
                  <a:pt x="1131251" y="0"/>
                </a:lnTo>
                <a:lnTo>
                  <a:pt x="1131251" y="1032266"/>
                </a:lnTo>
                <a:lnTo>
                  <a:pt x="0" y="10322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637376" y="7021142"/>
            <a:ext cx="994063" cy="987850"/>
          </a:xfrm>
          <a:custGeom>
            <a:avLst/>
            <a:gdLst/>
            <a:ahLst/>
            <a:cxnLst/>
            <a:rect r="r" b="b" t="t" l="l"/>
            <a:pathLst>
              <a:path h="987850" w="994063">
                <a:moveTo>
                  <a:pt x="0" y="0"/>
                </a:moveTo>
                <a:lnTo>
                  <a:pt x="994063" y="0"/>
                </a:lnTo>
                <a:lnTo>
                  <a:pt x="994063" y="987851"/>
                </a:lnTo>
                <a:lnTo>
                  <a:pt x="0" y="98785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1057275" y="378674"/>
            <a:ext cx="11157666" cy="1034458"/>
          </a:xfrm>
          <a:prstGeom prst="rect">
            <a:avLst/>
          </a:prstGeom>
        </p:spPr>
        <p:txBody>
          <a:bodyPr anchor="t" rtlCol="false" tIns="0" lIns="0" bIns="0" rIns="0">
            <a:spAutoFit/>
          </a:bodyPr>
          <a:lstStyle/>
          <a:p>
            <a:pPr algn="l">
              <a:lnSpc>
                <a:spcPts val="8078"/>
              </a:lnSpc>
              <a:spcBef>
                <a:spcPct val="0"/>
              </a:spcBef>
            </a:pPr>
            <a:r>
              <a:rPr lang="en-US" b="true" sz="5770">
                <a:solidFill>
                  <a:srgbClr val="FFFFFF"/>
                </a:solidFill>
                <a:latin typeface="Poppins Bold"/>
                <a:ea typeface="Poppins Bold"/>
                <a:cs typeface="Poppins Bold"/>
                <a:sym typeface="Poppins Bold"/>
              </a:rPr>
              <a:t>Project </a:t>
            </a:r>
            <a:r>
              <a:rPr lang="en-US" b="true" sz="5770">
                <a:solidFill>
                  <a:srgbClr val="9EC948"/>
                </a:solidFill>
                <a:latin typeface="Poppins Bold"/>
                <a:ea typeface="Poppins Bold"/>
                <a:cs typeface="Poppins Bold"/>
                <a:sym typeface="Poppins Bold"/>
              </a:rPr>
              <a:t>Management</a:t>
            </a:r>
          </a:p>
        </p:txBody>
      </p:sp>
      <p:sp>
        <p:nvSpPr>
          <p:cNvPr name="TextBox 10" id="10"/>
          <p:cNvSpPr txBox="true"/>
          <p:nvPr/>
        </p:nvSpPr>
        <p:spPr>
          <a:xfrm rot="-3615604">
            <a:off x="12631670" y="4660993"/>
            <a:ext cx="913813" cy="441288"/>
          </a:xfrm>
          <a:prstGeom prst="rect">
            <a:avLst/>
          </a:prstGeom>
        </p:spPr>
        <p:txBody>
          <a:bodyPr anchor="t" rtlCol="false" tIns="0" lIns="0" bIns="0" rIns="0">
            <a:spAutoFit/>
          </a:bodyPr>
          <a:lstStyle/>
          <a:p>
            <a:pPr algn="l">
              <a:lnSpc>
                <a:spcPts val="3499"/>
              </a:lnSpc>
              <a:spcBef>
                <a:spcPct val="0"/>
              </a:spcBef>
            </a:pPr>
            <a:r>
              <a:rPr lang="en-US" sz="2499">
                <a:solidFill>
                  <a:srgbClr val="FFFFFF"/>
                </a:solidFill>
                <a:latin typeface="Poppins"/>
                <a:ea typeface="Poppins"/>
                <a:cs typeface="Poppins"/>
                <a:sym typeface="Poppins"/>
              </a:rPr>
              <a:t>TIme</a:t>
            </a:r>
          </a:p>
        </p:txBody>
      </p:sp>
      <p:sp>
        <p:nvSpPr>
          <p:cNvPr name="TextBox 11" id="11"/>
          <p:cNvSpPr txBox="true"/>
          <p:nvPr/>
        </p:nvSpPr>
        <p:spPr>
          <a:xfrm rot="3606158">
            <a:off x="14785443" y="4736650"/>
            <a:ext cx="739497" cy="441288"/>
          </a:xfrm>
          <a:prstGeom prst="rect">
            <a:avLst/>
          </a:prstGeom>
        </p:spPr>
        <p:txBody>
          <a:bodyPr anchor="t" rtlCol="false" tIns="0" lIns="0" bIns="0" rIns="0">
            <a:spAutoFit/>
          </a:bodyPr>
          <a:lstStyle/>
          <a:p>
            <a:pPr algn="l">
              <a:lnSpc>
                <a:spcPts val="3499"/>
              </a:lnSpc>
              <a:spcBef>
                <a:spcPct val="0"/>
              </a:spcBef>
            </a:pPr>
            <a:r>
              <a:rPr lang="en-US" sz="2499">
                <a:solidFill>
                  <a:srgbClr val="FFFFFF"/>
                </a:solidFill>
                <a:latin typeface="Poppins"/>
                <a:ea typeface="Poppins"/>
                <a:cs typeface="Poppins"/>
                <a:sym typeface="Poppins"/>
              </a:rPr>
              <a:t>Cost</a:t>
            </a:r>
          </a:p>
        </p:txBody>
      </p:sp>
      <p:sp>
        <p:nvSpPr>
          <p:cNvPr name="TextBox 12" id="12"/>
          <p:cNvSpPr txBox="true"/>
          <p:nvPr/>
        </p:nvSpPr>
        <p:spPr>
          <a:xfrm rot="0">
            <a:off x="13624129" y="6320001"/>
            <a:ext cx="1007310" cy="441288"/>
          </a:xfrm>
          <a:prstGeom prst="rect">
            <a:avLst/>
          </a:prstGeom>
        </p:spPr>
        <p:txBody>
          <a:bodyPr anchor="t" rtlCol="false" tIns="0" lIns="0" bIns="0" rIns="0">
            <a:spAutoFit/>
          </a:bodyPr>
          <a:lstStyle/>
          <a:p>
            <a:pPr algn="l">
              <a:lnSpc>
                <a:spcPts val="3499"/>
              </a:lnSpc>
              <a:spcBef>
                <a:spcPct val="0"/>
              </a:spcBef>
            </a:pPr>
            <a:r>
              <a:rPr lang="en-US" sz="2499">
                <a:solidFill>
                  <a:srgbClr val="FFFFFF"/>
                </a:solidFill>
                <a:latin typeface="Poppins"/>
                <a:ea typeface="Poppins"/>
                <a:cs typeface="Poppins"/>
                <a:sym typeface="Poppins"/>
              </a:rPr>
              <a:t>Scope</a:t>
            </a:r>
          </a:p>
        </p:txBody>
      </p:sp>
      <p:sp>
        <p:nvSpPr>
          <p:cNvPr name="TextBox 13" id="13"/>
          <p:cNvSpPr txBox="true"/>
          <p:nvPr/>
        </p:nvSpPr>
        <p:spPr>
          <a:xfrm rot="0">
            <a:off x="1057275" y="1683838"/>
            <a:ext cx="11157666" cy="542888"/>
          </a:xfrm>
          <a:prstGeom prst="rect">
            <a:avLst/>
          </a:prstGeom>
        </p:spPr>
        <p:txBody>
          <a:bodyPr anchor="t" rtlCol="false" tIns="0" lIns="0" bIns="0" rIns="0">
            <a:spAutoFit/>
          </a:bodyPr>
          <a:lstStyle/>
          <a:p>
            <a:pPr algn="l">
              <a:lnSpc>
                <a:spcPts val="4200"/>
              </a:lnSpc>
              <a:spcBef>
                <a:spcPct val="0"/>
              </a:spcBef>
            </a:pPr>
            <a:r>
              <a:rPr lang="en-US" b="true" sz="3000">
                <a:solidFill>
                  <a:srgbClr val="FFFFFF"/>
                </a:solidFill>
                <a:latin typeface="Poppins Bold"/>
                <a:ea typeface="Poppins Bold"/>
                <a:cs typeface="Poppins Bold"/>
                <a:sym typeface="Poppins Bold"/>
              </a:rPr>
              <a:t>Assigned Project Team and Project Manager per project</a:t>
            </a:r>
          </a:p>
        </p:txBody>
      </p:sp>
      <p:sp>
        <p:nvSpPr>
          <p:cNvPr name="TextBox 14" id="14"/>
          <p:cNvSpPr txBox="true"/>
          <p:nvPr/>
        </p:nvSpPr>
        <p:spPr>
          <a:xfrm rot="0">
            <a:off x="1057275" y="2910957"/>
            <a:ext cx="8935598" cy="6691432"/>
          </a:xfrm>
          <a:prstGeom prst="rect">
            <a:avLst/>
          </a:prstGeom>
        </p:spPr>
        <p:txBody>
          <a:bodyPr anchor="t" rtlCol="false" tIns="0" lIns="0" bIns="0" rIns="0">
            <a:spAutoFit/>
          </a:bodyPr>
          <a:lstStyle/>
          <a:p>
            <a:pPr algn="l">
              <a:lnSpc>
                <a:spcPts val="2802"/>
              </a:lnSpc>
            </a:pPr>
            <a:r>
              <a:rPr lang="en-US" sz="2002" b="true">
                <a:solidFill>
                  <a:srgbClr val="9EC948"/>
                </a:solidFill>
                <a:latin typeface="Poppins Bold"/>
                <a:ea typeface="Poppins Bold"/>
                <a:cs typeface="Poppins Bold"/>
                <a:sym typeface="Poppins Bold"/>
              </a:rPr>
              <a:t>Dedicated Teams and Tailored Leadership :</a:t>
            </a:r>
          </a:p>
          <a:p>
            <a:pPr algn="l">
              <a:lnSpc>
                <a:spcPts val="2802"/>
              </a:lnSpc>
            </a:pPr>
          </a:p>
          <a:p>
            <a:pPr algn="l" marL="432260" indent="-216130" lvl="1">
              <a:lnSpc>
                <a:spcPts val="2802"/>
              </a:lnSpc>
              <a:buFont typeface="Arial"/>
              <a:buChar char="•"/>
            </a:pPr>
            <a:r>
              <a:rPr lang="en-US" b="true" sz="2002">
                <a:solidFill>
                  <a:srgbClr val="9EC948"/>
                </a:solidFill>
                <a:latin typeface="Poppins Bold"/>
                <a:ea typeface="Poppins Bold"/>
                <a:cs typeface="Poppins Bold"/>
                <a:sym typeface="Poppins Bold"/>
              </a:rPr>
              <a:t>Expert-Led Project Execution</a:t>
            </a:r>
          </a:p>
          <a:p>
            <a:pPr algn="l">
              <a:lnSpc>
                <a:spcPts val="2802"/>
              </a:lnSpc>
            </a:pPr>
            <a:r>
              <a:rPr lang="en-US" sz="2002">
                <a:solidFill>
                  <a:srgbClr val="FFFFFF"/>
                </a:solidFill>
                <a:latin typeface="Poppins"/>
                <a:ea typeface="Poppins"/>
                <a:cs typeface="Poppins"/>
                <a:sym typeface="Poppins"/>
              </a:rPr>
              <a:t>Each project is assigned a team of skilled and experienced project managers with a proven history of successful delivery.</a:t>
            </a:r>
          </a:p>
          <a:p>
            <a:pPr algn="l">
              <a:lnSpc>
                <a:spcPts val="2802"/>
              </a:lnSpc>
            </a:pPr>
          </a:p>
          <a:p>
            <a:pPr algn="l" marL="432260" indent="-216130" lvl="1">
              <a:lnSpc>
                <a:spcPts val="2802"/>
              </a:lnSpc>
              <a:buFont typeface="Arial"/>
              <a:buChar char="•"/>
            </a:pPr>
            <a:r>
              <a:rPr lang="en-US" b="true" sz="2002">
                <a:solidFill>
                  <a:srgbClr val="9EC948"/>
                </a:solidFill>
                <a:latin typeface="Poppins Bold"/>
                <a:ea typeface="Poppins Bold"/>
                <a:cs typeface="Poppins Bold"/>
                <a:sym typeface="Poppins Bold"/>
              </a:rPr>
              <a:t>Commitment to Transparency and Communication</a:t>
            </a:r>
          </a:p>
          <a:p>
            <a:pPr algn="l">
              <a:lnSpc>
                <a:spcPts val="2802"/>
              </a:lnSpc>
            </a:pPr>
            <a:r>
              <a:rPr lang="en-US" sz="2002">
                <a:solidFill>
                  <a:srgbClr val="FFFFFF"/>
                </a:solidFill>
                <a:latin typeface="Poppins"/>
                <a:ea typeface="Poppins"/>
                <a:cs typeface="Poppins"/>
                <a:sym typeface="Poppins"/>
              </a:rPr>
              <a:t>We prioritize consistent, clear communication to ensure clients are informed about project progress, challenges, and resolutions.</a:t>
            </a:r>
          </a:p>
          <a:p>
            <a:pPr algn="l">
              <a:lnSpc>
                <a:spcPts val="2802"/>
              </a:lnSpc>
            </a:pPr>
          </a:p>
          <a:p>
            <a:pPr algn="l" marL="864521" indent="-288174" lvl="2">
              <a:lnSpc>
                <a:spcPts val="2802"/>
              </a:lnSpc>
              <a:buFont typeface="Arial"/>
              <a:buChar char="⚬"/>
            </a:pPr>
            <a:r>
              <a:rPr lang="en-US" sz="2002">
                <a:solidFill>
                  <a:srgbClr val="FFFFFF"/>
                </a:solidFill>
                <a:latin typeface="Poppins"/>
                <a:ea typeface="Poppins"/>
                <a:cs typeface="Poppins"/>
                <a:sym typeface="Poppins"/>
              </a:rPr>
              <a:t>Weekly project meetings (Internal: Regis Team / External: Regis-Client).</a:t>
            </a:r>
          </a:p>
          <a:p>
            <a:pPr algn="l" marL="864521" indent="-288174" lvl="2">
              <a:lnSpc>
                <a:spcPts val="2802"/>
              </a:lnSpc>
              <a:buFont typeface="Arial"/>
              <a:buChar char="⚬"/>
            </a:pPr>
            <a:r>
              <a:rPr lang="en-US" sz="2002">
                <a:solidFill>
                  <a:srgbClr val="FFFFFF"/>
                </a:solidFill>
                <a:latin typeface="Poppins"/>
                <a:ea typeface="Poppins"/>
                <a:cs typeface="Poppins"/>
                <a:sym typeface="Poppins"/>
              </a:rPr>
              <a:t>Direct, real-time access to scientific experts.</a:t>
            </a:r>
          </a:p>
          <a:p>
            <a:pPr algn="l">
              <a:lnSpc>
                <a:spcPts val="2802"/>
              </a:lnSpc>
            </a:pPr>
          </a:p>
          <a:p>
            <a:pPr algn="l" marL="432260" indent="-216130" lvl="1">
              <a:lnSpc>
                <a:spcPts val="2802"/>
              </a:lnSpc>
              <a:buFont typeface="Arial"/>
              <a:buChar char="•"/>
            </a:pPr>
            <a:r>
              <a:rPr lang="en-US" b="true" sz="2002">
                <a:solidFill>
                  <a:srgbClr val="9EC948"/>
                </a:solidFill>
                <a:latin typeface="Poppins Bold"/>
                <a:ea typeface="Poppins Bold"/>
                <a:cs typeface="Poppins Bold"/>
                <a:sym typeface="Poppins Bold"/>
              </a:rPr>
              <a:t>Collaborative and Client-Centric Management</a:t>
            </a:r>
          </a:p>
          <a:p>
            <a:pPr algn="l">
              <a:lnSpc>
                <a:spcPts val="2802"/>
              </a:lnSpc>
            </a:pPr>
            <a:r>
              <a:rPr lang="en-US" sz="2002">
                <a:solidFill>
                  <a:srgbClr val="FFFFFF"/>
                </a:solidFill>
                <a:latin typeface="Poppins"/>
                <a:ea typeface="Poppins"/>
                <a:cs typeface="Poppins"/>
                <a:sym typeface="Poppins"/>
              </a:rPr>
              <a:t>Our management philosophy emphasizes collaboration, incorporating client input into key decisions to maintain alignment with project goals.</a:t>
            </a:r>
          </a:p>
          <a:p>
            <a:pPr algn="l">
              <a:lnSpc>
                <a:spcPts val="2802"/>
              </a:lnSpc>
              <a:spcBef>
                <a:spcPct val="0"/>
              </a:spcBef>
            </a:pPr>
          </a:p>
        </p:txBody>
      </p:sp>
      <p:sp>
        <p:nvSpPr>
          <p:cNvPr name="TextBox 15" id="15"/>
          <p:cNvSpPr txBox="true"/>
          <p:nvPr/>
        </p:nvSpPr>
        <p:spPr>
          <a:xfrm rot="0">
            <a:off x="12512617" y="8183122"/>
            <a:ext cx="3230334" cy="542888"/>
          </a:xfrm>
          <a:prstGeom prst="rect">
            <a:avLst/>
          </a:prstGeom>
        </p:spPr>
        <p:txBody>
          <a:bodyPr anchor="t" rtlCol="false" tIns="0" lIns="0" bIns="0" rIns="0">
            <a:spAutoFit/>
          </a:bodyPr>
          <a:lstStyle/>
          <a:p>
            <a:pPr algn="l">
              <a:lnSpc>
                <a:spcPts val="4200"/>
              </a:lnSpc>
              <a:spcBef>
                <a:spcPct val="0"/>
              </a:spcBef>
            </a:pPr>
            <a:r>
              <a:rPr lang="en-US" b="true" sz="3000">
                <a:solidFill>
                  <a:srgbClr val="9EC948"/>
                </a:solidFill>
                <a:latin typeface="Poppins Bold"/>
                <a:ea typeface="Poppins Bold"/>
                <a:cs typeface="Poppins Bold"/>
                <a:sym typeface="Poppins Bold"/>
              </a:rPr>
              <a:t>Key Focus Areas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AutoShape 2" id="2"/>
          <p:cNvSpPr/>
          <p:nvPr/>
        </p:nvSpPr>
        <p:spPr>
          <a:xfrm>
            <a:off x="11737336" y="-35134"/>
            <a:ext cx="0" cy="10287000"/>
          </a:xfrm>
          <a:prstGeom prst="line">
            <a:avLst/>
          </a:prstGeom>
          <a:ln cap="flat" w="9525">
            <a:solidFill>
              <a:srgbClr val="FFFFFF">
                <a:alpha val="49804"/>
              </a:srgbClr>
            </a:solidFill>
            <a:prstDash val="solid"/>
            <a:headEnd type="none" len="sm" w="sm"/>
            <a:tailEnd type="none" len="sm" w="sm"/>
          </a:ln>
        </p:spPr>
      </p:sp>
      <p:sp>
        <p:nvSpPr>
          <p:cNvPr name="Freeform 3" id="3"/>
          <p:cNvSpPr/>
          <p:nvPr/>
        </p:nvSpPr>
        <p:spPr>
          <a:xfrm flipH="false" flipV="false" rot="0">
            <a:off x="12275498" y="1568673"/>
            <a:ext cx="2516088" cy="2261334"/>
          </a:xfrm>
          <a:custGeom>
            <a:avLst/>
            <a:gdLst/>
            <a:ahLst/>
            <a:cxnLst/>
            <a:rect r="r" b="b" t="t" l="l"/>
            <a:pathLst>
              <a:path h="2261334" w="2516088">
                <a:moveTo>
                  <a:pt x="0" y="0"/>
                </a:moveTo>
                <a:lnTo>
                  <a:pt x="2516088" y="0"/>
                </a:lnTo>
                <a:lnTo>
                  <a:pt x="2516088" y="2261334"/>
                </a:lnTo>
                <a:lnTo>
                  <a:pt x="0" y="2261334"/>
                </a:lnTo>
                <a:lnTo>
                  <a:pt x="0" y="0"/>
                </a:lnTo>
                <a:close/>
              </a:path>
            </a:pathLst>
          </a:custGeom>
          <a:blipFill>
            <a:blip r:embed="rId2"/>
            <a:stretch>
              <a:fillRect l="0" t="0" r="0" b="0"/>
            </a:stretch>
          </a:blipFill>
        </p:spPr>
      </p:sp>
      <p:sp>
        <p:nvSpPr>
          <p:cNvPr name="Freeform 4" id="4"/>
          <p:cNvSpPr/>
          <p:nvPr/>
        </p:nvSpPr>
        <p:spPr>
          <a:xfrm flipH="false" flipV="false" rot="678798">
            <a:off x="15294992" y="3244491"/>
            <a:ext cx="2431542" cy="2261334"/>
          </a:xfrm>
          <a:custGeom>
            <a:avLst/>
            <a:gdLst/>
            <a:ahLst/>
            <a:cxnLst/>
            <a:rect r="r" b="b" t="t" l="l"/>
            <a:pathLst>
              <a:path h="2261334" w="2431542">
                <a:moveTo>
                  <a:pt x="0" y="0"/>
                </a:moveTo>
                <a:lnTo>
                  <a:pt x="2431542" y="0"/>
                </a:lnTo>
                <a:lnTo>
                  <a:pt x="2431542" y="2261334"/>
                </a:lnTo>
                <a:lnTo>
                  <a:pt x="0" y="2261334"/>
                </a:lnTo>
                <a:lnTo>
                  <a:pt x="0" y="0"/>
                </a:lnTo>
                <a:close/>
              </a:path>
            </a:pathLst>
          </a:custGeom>
          <a:blipFill>
            <a:blip r:embed="rId3"/>
            <a:stretch>
              <a:fillRect l="0" t="0" r="0" b="0"/>
            </a:stretch>
          </a:blipFill>
        </p:spPr>
      </p:sp>
      <p:sp>
        <p:nvSpPr>
          <p:cNvPr name="Freeform 5" id="5"/>
          <p:cNvSpPr/>
          <p:nvPr/>
        </p:nvSpPr>
        <p:spPr>
          <a:xfrm flipH="false" flipV="false" rot="0">
            <a:off x="12327497" y="5314151"/>
            <a:ext cx="2412090" cy="2261334"/>
          </a:xfrm>
          <a:custGeom>
            <a:avLst/>
            <a:gdLst/>
            <a:ahLst/>
            <a:cxnLst/>
            <a:rect r="r" b="b" t="t" l="l"/>
            <a:pathLst>
              <a:path h="2261334" w="2412090">
                <a:moveTo>
                  <a:pt x="0" y="0"/>
                </a:moveTo>
                <a:lnTo>
                  <a:pt x="2412090" y="0"/>
                </a:lnTo>
                <a:lnTo>
                  <a:pt x="2412090" y="2261334"/>
                </a:lnTo>
                <a:lnTo>
                  <a:pt x="0" y="22613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4572511" y="6273368"/>
            <a:ext cx="4058737" cy="4058737"/>
          </a:xfrm>
          <a:custGeom>
            <a:avLst/>
            <a:gdLst/>
            <a:ahLst/>
            <a:cxnLst/>
            <a:rect r="r" b="b" t="t" l="l"/>
            <a:pathLst>
              <a:path h="4058737" w="4058737">
                <a:moveTo>
                  <a:pt x="0" y="0"/>
                </a:moveTo>
                <a:lnTo>
                  <a:pt x="4058737" y="0"/>
                </a:lnTo>
                <a:lnTo>
                  <a:pt x="4058737" y="4058737"/>
                </a:lnTo>
                <a:lnTo>
                  <a:pt x="0" y="4058737"/>
                </a:lnTo>
                <a:lnTo>
                  <a:pt x="0" y="0"/>
                </a:lnTo>
                <a:close/>
              </a:path>
            </a:pathLst>
          </a:custGeom>
          <a:blipFill>
            <a:blip r:embed="rId6"/>
            <a:stretch>
              <a:fillRect l="0" t="0" r="0" b="0"/>
            </a:stretch>
          </a:blipFill>
        </p:spPr>
      </p:sp>
      <p:sp>
        <p:nvSpPr>
          <p:cNvPr name="TextBox 7" id="7"/>
          <p:cNvSpPr txBox="true"/>
          <p:nvPr/>
        </p:nvSpPr>
        <p:spPr>
          <a:xfrm rot="0">
            <a:off x="1028700" y="414512"/>
            <a:ext cx="2910903" cy="1066450"/>
          </a:xfrm>
          <a:prstGeom prst="rect">
            <a:avLst/>
          </a:prstGeom>
        </p:spPr>
        <p:txBody>
          <a:bodyPr anchor="t" rtlCol="false" tIns="0" lIns="0" bIns="0" rIns="0">
            <a:spAutoFit/>
          </a:bodyPr>
          <a:lstStyle/>
          <a:p>
            <a:pPr algn="l">
              <a:lnSpc>
                <a:spcPts val="8232"/>
              </a:lnSpc>
            </a:pPr>
            <a:r>
              <a:rPr lang="en-US" sz="7416" spc="-459" b="true">
                <a:solidFill>
                  <a:srgbClr val="9EC948"/>
                </a:solidFill>
                <a:latin typeface="Public Sans Bold"/>
                <a:ea typeface="Public Sans Bold"/>
                <a:cs typeface="Public Sans Bold"/>
                <a:sym typeface="Public Sans Bold"/>
              </a:rPr>
              <a:t>Quality</a:t>
            </a:r>
          </a:p>
        </p:txBody>
      </p:sp>
      <p:sp>
        <p:nvSpPr>
          <p:cNvPr name="Freeform 8" id="8"/>
          <p:cNvSpPr/>
          <p:nvPr/>
        </p:nvSpPr>
        <p:spPr>
          <a:xfrm flipH="false" flipV="false" rot="0">
            <a:off x="15474123" y="74077"/>
            <a:ext cx="2549543" cy="1699695"/>
          </a:xfrm>
          <a:custGeom>
            <a:avLst/>
            <a:gdLst/>
            <a:ahLst/>
            <a:cxnLst/>
            <a:rect r="r" b="b" t="t" l="l"/>
            <a:pathLst>
              <a:path h="1699695" w="2549543">
                <a:moveTo>
                  <a:pt x="0" y="0"/>
                </a:moveTo>
                <a:lnTo>
                  <a:pt x="2549543" y="0"/>
                </a:lnTo>
                <a:lnTo>
                  <a:pt x="2549543" y="1699696"/>
                </a:lnTo>
                <a:lnTo>
                  <a:pt x="0" y="1699696"/>
                </a:lnTo>
                <a:lnTo>
                  <a:pt x="0" y="0"/>
                </a:lnTo>
                <a:close/>
              </a:path>
            </a:pathLst>
          </a:custGeom>
          <a:blipFill>
            <a:blip r:embed="rId7"/>
            <a:stretch>
              <a:fillRect l="0" t="0" r="0" b="0"/>
            </a:stretch>
          </a:blipFill>
        </p:spPr>
      </p:sp>
      <p:sp>
        <p:nvSpPr>
          <p:cNvPr name="TextBox 9" id="9"/>
          <p:cNvSpPr txBox="true"/>
          <p:nvPr/>
        </p:nvSpPr>
        <p:spPr>
          <a:xfrm rot="0">
            <a:off x="1028700" y="2689815"/>
            <a:ext cx="2442955" cy="426946"/>
          </a:xfrm>
          <a:prstGeom prst="rect">
            <a:avLst/>
          </a:prstGeom>
        </p:spPr>
        <p:txBody>
          <a:bodyPr anchor="t" rtlCol="false" tIns="0" lIns="0" bIns="0" rIns="0">
            <a:spAutoFit/>
          </a:bodyPr>
          <a:lstStyle/>
          <a:p>
            <a:pPr algn="l" marL="0" indent="0" lvl="0">
              <a:lnSpc>
                <a:spcPts val="3161"/>
              </a:lnSpc>
              <a:spcBef>
                <a:spcPct val="0"/>
              </a:spcBef>
            </a:pPr>
            <a:r>
              <a:rPr lang="en-US" b="true" sz="2873">
                <a:solidFill>
                  <a:srgbClr val="9EC948"/>
                </a:solidFill>
                <a:latin typeface="Poppins Bold"/>
                <a:ea typeface="Poppins Bold"/>
                <a:cs typeface="Poppins Bold"/>
                <a:sym typeface="Poppins Bold"/>
              </a:rPr>
              <a:t>AUDIT</a:t>
            </a:r>
          </a:p>
        </p:txBody>
      </p:sp>
      <p:sp>
        <p:nvSpPr>
          <p:cNvPr name="TextBox 10" id="10"/>
          <p:cNvSpPr txBox="true"/>
          <p:nvPr/>
        </p:nvSpPr>
        <p:spPr>
          <a:xfrm rot="0">
            <a:off x="4357428" y="2017169"/>
            <a:ext cx="7056184" cy="2040627"/>
          </a:xfrm>
          <a:prstGeom prst="rect">
            <a:avLst/>
          </a:prstGeom>
        </p:spPr>
        <p:txBody>
          <a:bodyPr anchor="t" rtlCol="false" tIns="0" lIns="0" bIns="0" rIns="0">
            <a:spAutoFit/>
          </a:bodyPr>
          <a:lstStyle/>
          <a:p>
            <a:pPr algn="l" marL="474979" indent="-237490" lvl="1">
              <a:lnSpc>
                <a:spcPts val="3299"/>
              </a:lnSpc>
              <a:buFont typeface="Arial"/>
              <a:buChar char="•"/>
            </a:pPr>
            <a:r>
              <a:rPr lang="en-US" sz="2199">
                <a:solidFill>
                  <a:srgbClr val="FFFFFF">
                    <a:alpha val="80000"/>
                  </a:srgbClr>
                </a:solidFill>
                <a:latin typeface="Poppins"/>
                <a:ea typeface="Poppins"/>
                <a:cs typeface="Poppins"/>
                <a:sym typeface="Poppins"/>
              </a:rPr>
              <a:t>Facility is audited and approved by statutory authorities</a:t>
            </a:r>
          </a:p>
          <a:p>
            <a:pPr algn="l" marL="474979" indent="-237490" lvl="1">
              <a:lnSpc>
                <a:spcPts val="3299"/>
              </a:lnSpc>
              <a:buFont typeface="Arial"/>
              <a:buChar char="•"/>
            </a:pPr>
            <a:r>
              <a:rPr lang="en-US" sz="2199">
                <a:solidFill>
                  <a:srgbClr val="FFFFFF">
                    <a:alpha val="80000"/>
                  </a:srgbClr>
                </a:solidFill>
                <a:latin typeface="Poppins"/>
                <a:ea typeface="Poppins"/>
                <a:cs typeface="Poppins"/>
                <a:sym typeface="Poppins"/>
              </a:rPr>
              <a:t>Audited and approved by major Pharma and Specialty chemical innovator companies across the world</a:t>
            </a:r>
          </a:p>
        </p:txBody>
      </p:sp>
      <p:sp>
        <p:nvSpPr>
          <p:cNvPr name="TextBox 11" id="11"/>
          <p:cNvSpPr txBox="true"/>
          <p:nvPr/>
        </p:nvSpPr>
        <p:spPr>
          <a:xfrm rot="0">
            <a:off x="1028700" y="5231311"/>
            <a:ext cx="2442955" cy="826922"/>
          </a:xfrm>
          <a:prstGeom prst="rect">
            <a:avLst/>
          </a:prstGeom>
        </p:spPr>
        <p:txBody>
          <a:bodyPr anchor="t" rtlCol="false" tIns="0" lIns="0" bIns="0" rIns="0">
            <a:spAutoFit/>
          </a:bodyPr>
          <a:lstStyle/>
          <a:p>
            <a:pPr algn="l" marL="0" indent="0" lvl="0">
              <a:lnSpc>
                <a:spcPts val="3161"/>
              </a:lnSpc>
              <a:spcBef>
                <a:spcPct val="0"/>
              </a:spcBef>
            </a:pPr>
            <a:r>
              <a:rPr lang="en-US" b="true" sz="2873">
                <a:solidFill>
                  <a:srgbClr val="9EC948"/>
                </a:solidFill>
                <a:latin typeface="Poppins Bold"/>
                <a:ea typeface="Poppins Bold"/>
                <a:cs typeface="Poppins Bold"/>
                <a:sym typeface="Poppins Bold"/>
              </a:rPr>
              <a:t>QUALITY BY DESIGN</a:t>
            </a:r>
          </a:p>
        </p:txBody>
      </p:sp>
      <p:sp>
        <p:nvSpPr>
          <p:cNvPr name="TextBox 12" id="12"/>
          <p:cNvSpPr txBox="true"/>
          <p:nvPr/>
        </p:nvSpPr>
        <p:spPr>
          <a:xfrm rot="0">
            <a:off x="4357428" y="4619822"/>
            <a:ext cx="6918770" cy="2450277"/>
          </a:xfrm>
          <a:prstGeom prst="rect">
            <a:avLst/>
          </a:prstGeom>
        </p:spPr>
        <p:txBody>
          <a:bodyPr anchor="t" rtlCol="false" tIns="0" lIns="0" bIns="0" rIns="0">
            <a:spAutoFit/>
          </a:bodyPr>
          <a:lstStyle/>
          <a:p>
            <a:pPr algn="l" marL="474979" indent="-237490" lvl="1">
              <a:lnSpc>
                <a:spcPts val="3299"/>
              </a:lnSpc>
              <a:buFont typeface="Arial"/>
              <a:buChar char="•"/>
            </a:pPr>
            <a:r>
              <a:rPr lang="en-US" sz="2199">
                <a:solidFill>
                  <a:srgbClr val="FFFFFF">
                    <a:alpha val="80000"/>
                  </a:srgbClr>
                </a:solidFill>
                <a:latin typeface="Poppins"/>
                <a:ea typeface="Poppins"/>
                <a:cs typeface="Poppins"/>
                <a:sym typeface="Poppins"/>
              </a:rPr>
              <a:t>Robust process to ensure fail poof systems</a:t>
            </a:r>
          </a:p>
          <a:p>
            <a:pPr algn="l" marL="474979" indent="-237490" lvl="1">
              <a:lnSpc>
                <a:spcPts val="3299"/>
              </a:lnSpc>
              <a:buFont typeface="Arial"/>
              <a:buChar char="•"/>
            </a:pPr>
            <a:r>
              <a:rPr lang="en-US" sz="2199">
                <a:solidFill>
                  <a:srgbClr val="FFFFFF">
                    <a:alpha val="80000"/>
                  </a:srgbClr>
                </a:solidFill>
                <a:latin typeface="Poppins"/>
                <a:ea typeface="Poppins"/>
                <a:cs typeface="Poppins"/>
                <a:sym typeface="Poppins"/>
              </a:rPr>
              <a:t>Focus on complete life cycle from R&amp;D to production</a:t>
            </a:r>
          </a:p>
          <a:p>
            <a:pPr algn="l" marL="474979" indent="-237490" lvl="1">
              <a:lnSpc>
                <a:spcPts val="3299"/>
              </a:lnSpc>
              <a:buFont typeface="Arial"/>
              <a:buChar char="•"/>
            </a:pPr>
            <a:r>
              <a:rPr lang="en-US" sz="2199">
                <a:solidFill>
                  <a:srgbClr val="FFFFFF">
                    <a:alpha val="80000"/>
                  </a:srgbClr>
                </a:solidFill>
                <a:latin typeface="Poppins"/>
                <a:ea typeface="Poppins"/>
                <a:cs typeface="Poppins"/>
                <a:sym typeface="Poppins"/>
              </a:rPr>
              <a:t>Testing and release of All batches , including intermediates as well as in process monitoring</a:t>
            </a:r>
          </a:p>
        </p:txBody>
      </p:sp>
      <p:sp>
        <p:nvSpPr>
          <p:cNvPr name="TextBox 13" id="13"/>
          <p:cNvSpPr txBox="true"/>
          <p:nvPr/>
        </p:nvSpPr>
        <p:spPr>
          <a:xfrm rot="0">
            <a:off x="1028700" y="8131334"/>
            <a:ext cx="3618213" cy="1226897"/>
          </a:xfrm>
          <a:prstGeom prst="rect">
            <a:avLst/>
          </a:prstGeom>
        </p:spPr>
        <p:txBody>
          <a:bodyPr anchor="t" rtlCol="false" tIns="0" lIns="0" bIns="0" rIns="0">
            <a:spAutoFit/>
          </a:bodyPr>
          <a:lstStyle/>
          <a:p>
            <a:pPr algn="l">
              <a:lnSpc>
                <a:spcPts val="3161"/>
              </a:lnSpc>
            </a:pPr>
            <a:r>
              <a:rPr lang="en-US" sz="2873" b="true">
                <a:solidFill>
                  <a:srgbClr val="9EC948"/>
                </a:solidFill>
                <a:latin typeface="Poppins Bold"/>
                <a:ea typeface="Poppins Bold"/>
                <a:cs typeface="Poppins Bold"/>
                <a:sym typeface="Poppins Bold"/>
              </a:rPr>
              <a:t>CROSS CONTAMINATION</a:t>
            </a:r>
          </a:p>
          <a:p>
            <a:pPr algn="l" marL="0" indent="0" lvl="0">
              <a:lnSpc>
                <a:spcPts val="3161"/>
              </a:lnSpc>
              <a:spcBef>
                <a:spcPct val="0"/>
              </a:spcBef>
            </a:pPr>
          </a:p>
        </p:txBody>
      </p:sp>
      <p:sp>
        <p:nvSpPr>
          <p:cNvPr name="TextBox 14" id="14"/>
          <p:cNvSpPr txBox="true"/>
          <p:nvPr/>
        </p:nvSpPr>
        <p:spPr>
          <a:xfrm rot="0">
            <a:off x="4357428" y="7834231"/>
            <a:ext cx="6811064" cy="1630978"/>
          </a:xfrm>
          <a:prstGeom prst="rect">
            <a:avLst/>
          </a:prstGeom>
        </p:spPr>
        <p:txBody>
          <a:bodyPr anchor="t" rtlCol="false" tIns="0" lIns="0" bIns="0" rIns="0">
            <a:spAutoFit/>
          </a:bodyPr>
          <a:lstStyle/>
          <a:p>
            <a:pPr algn="l" marL="474979" indent="-237490" lvl="1">
              <a:lnSpc>
                <a:spcPts val="3299"/>
              </a:lnSpc>
              <a:buFont typeface="Arial"/>
              <a:buChar char="•"/>
            </a:pPr>
            <a:r>
              <a:rPr lang="en-US" sz="2199">
                <a:solidFill>
                  <a:srgbClr val="FFFFFF">
                    <a:alpha val="80000"/>
                  </a:srgbClr>
                </a:solidFill>
                <a:latin typeface="Poppins"/>
                <a:ea typeface="Poppins"/>
                <a:cs typeface="Poppins"/>
                <a:sym typeface="Poppins"/>
              </a:rPr>
              <a:t>Plant design to ensure NO cross contamination</a:t>
            </a:r>
          </a:p>
          <a:p>
            <a:pPr algn="l" marL="474979" indent="-237490" lvl="1">
              <a:lnSpc>
                <a:spcPts val="3299"/>
              </a:lnSpc>
              <a:buFont typeface="Arial"/>
              <a:buChar char="•"/>
            </a:pPr>
            <a:r>
              <a:rPr lang="en-US" sz="2199">
                <a:solidFill>
                  <a:srgbClr val="FFFFFF">
                    <a:alpha val="80000"/>
                  </a:srgbClr>
                </a:solidFill>
                <a:latin typeface="Poppins"/>
                <a:ea typeface="Poppins"/>
                <a:cs typeface="Poppins"/>
                <a:sym typeface="Poppins"/>
              </a:rPr>
              <a:t>All material handling (solids and liquids) in dedicated and isolated areas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grpSp>
        <p:nvGrpSpPr>
          <p:cNvPr name="Group 2" id="2"/>
          <p:cNvGrpSpPr/>
          <p:nvPr/>
        </p:nvGrpSpPr>
        <p:grpSpPr>
          <a:xfrm rot="0">
            <a:off x="1423451" y="1929547"/>
            <a:ext cx="951865" cy="95186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4" id="4"/>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01</a:t>
              </a:r>
            </a:p>
          </p:txBody>
        </p:sp>
      </p:grpSp>
      <p:grpSp>
        <p:nvGrpSpPr>
          <p:cNvPr name="Group 5" id="5"/>
          <p:cNvGrpSpPr/>
          <p:nvPr/>
        </p:nvGrpSpPr>
        <p:grpSpPr>
          <a:xfrm rot="0">
            <a:off x="1423451" y="3290987"/>
            <a:ext cx="951865" cy="95186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02</a:t>
              </a:r>
            </a:p>
          </p:txBody>
        </p:sp>
      </p:grpSp>
      <p:grpSp>
        <p:nvGrpSpPr>
          <p:cNvPr name="Group 8" id="8"/>
          <p:cNvGrpSpPr/>
          <p:nvPr/>
        </p:nvGrpSpPr>
        <p:grpSpPr>
          <a:xfrm rot="0">
            <a:off x="1423451" y="4652427"/>
            <a:ext cx="951865" cy="95186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03</a:t>
              </a:r>
            </a:p>
          </p:txBody>
        </p:sp>
      </p:grpSp>
      <p:grpSp>
        <p:nvGrpSpPr>
          <p:cNvPr name="Group 11" id="11"/>
          <p:cNvGrpSpPr/>
          <p:nvPr/>
        </p:nvGrpSpPr>
        <p:grpSpPr>
          <a:xfrm rot="0">
            <a:off x="1423451" y="6013867"/>
            <a:ext cx="951865" cy="95186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04</a:t>
              </a:r>
            </a:p>
          </p:txBody>
        </p:sp>
      </p:grpSp>
      <p:grpSp>
        <p:nvGrpSpPr>
          <p:cNvPr name="Group 14" id="14"/>
          <p:cNvGrpSpPr/>
          <p:nvPr/>
        </p:nvGrpSpPr>
        <p:grpSpPr>
          <a:xfrm rot="0">
            <a:off x="1423451" y="7393552"/>
            <a:ext cx="951865" cy="95186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16" id="16"/>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05</a:t>
              </a:r>
            </a:p>
          </p:txBody>
        </p:sp>
      </p:grpSp>
      <p:grpSp>
        <p:nvGrpSpPr>
          <p:cNvPr name="Group 17" id="17"/>
          <p:cNvGrpSpPr/>
          <p:nvPr/>
        </p:nvGrpSpPr>
        <p:grpSpPr>
          <a:xfrm rot="0">
            <a:off x="9529991" y="3312861"/>
            <a:ext cx="951865" cy="951865"/>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19" id="19"/>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08</a:t>
              </a:r>
            </a:p>
          </p:txBody>
        </p:sp>
      </p:grpSp>
      <p:grpSp>
        <p:nvGrpSpPr>
          <p:cNvPr name="Group 20" id="20"/>
          <p:cNvGrpSpPr/>
          <p:nvPr/>
        </p:nvGrpSpPr>
        <p:grpSpPr>
          <a:xfrm rot="0">
            <a:off x="9529991" y="4674301"/>
            <a:ext cx="951865" cy="951865"/>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22" id="22"/>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09</a:t>
              </a:r>
            </a:p>
          </p:txBody>
        </p:sp>
      </p:grpSp>
      <p:sp>
        <p:nvSpPr>
          <p:cNvPr name="Freeform 23" id="23"/>
          <p:cNvSpPr/>
          <p:nvPr/>
        </p:nvSpPr>
        <p:spPr>
          <a:xfrm flipH="false" flipV="false" rot="0">
            <a:off x="16766318" y="9560547"/>
            <a:ext cx="1686517" cy="279042"/>
          </a:xfrm>
          <a:custGeom>
            <a:avLst/>
            <a:gdLst/>
            <a:ahLst/>
            <a:cxnLst/>
            <a:rect r="r" b="b" t="t" l="l"/>
            <a:pathLst>
              <a:path h="279042" w="1686517">
                <a:moveTo>
                  <a:pt x="0" y="0"/>
                </a:moveTo>
                <a:lnTo>
                  <a:pt x="1686517" y="0"/>
                </a:lnTo>
                <a:lnTo>
                  <a:pt x="1686517" y="279042"/>
                </a:lnTo>
                <a:lnTo>
                  <a:pt x="0" y="279042"/>
                </a:lnTo>
                <a:lnTo>
                  <a:pt x="0" y="0"/>
                </a:lnTo>
                <a:close/>
              </a:path>
            </a:pathLst>
          </a:custGeom>
          <a:blipFill>
            <a:blip r:embed="rId2">
              <a:alphaModFix amt="55000"/>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16972344" y="5038565"/>
            <a:ext cx="1628946" cy="695770"/>
          </a:xfrm>
          <a:custGeom>
            <a:avLst/>
            <a:gdLst/>
            <a:ahLst/>
            <a:cxnLst/>
            <a:rect r="r" b="b" t="t" l="l"/>
            <a:pathLst>
              <a:path h="695770" w="1628946">
                <a:moveTo>
                  <a:pt x="0" y="0"/>
                </a:moveTo>
                <a:lnTo>
                  <a:pt x="1628946" y="0"/>
                </a:lnTo>
                <a:lnTo>
                  <a:pt x="1628946" y="695770"/>
                </a:lnTo>
                <a:lnTo>
                  <a:pt x="0" y="695770"/>
                </a:lnTo>
                <a:lnTo>
                  <a:pt x="0" y="0"/>
                </a:lnTo>
                <a:close/>
              </a:path>
            </a:pathLst>
          </a:custGeom>
          <a:blipFill>
            <a:blip r:embed="rId4">
              <a:alphaModFix amt="70000"/>
              <a:extLst>
                <a:ext uri="{96DAC541-7B7A-43D3-8B79-37D633B846F1}">
                  <asvg:svgBlip xmlns:asvg="http://schemas.microsoft.com/office/drawing/2016/SVG/main" r:embed="rId5"/>
                </a:ext>
              </a:extLst>
            </a:blip>
            <a:stretch>
              <a:fillRect l="0" t="0" r="-25431" b="-61147"/>
            </a:stretch>
          </a:blipFill>
        </p:spPr>
      </p:sp>
      <p:grpSp>
        <p:nvGrpSpPr>
          <p:cNvPr name="Group 25" id="25"/>
          <p:cNvGrpSpPr/>
          <p:nvPr/>
        </p:nvGrpSpPr>
        <p:grpSpPr>
          <a:xfrm rot="0">
            <a:off x="9529991" y="1951421"/>
            <a:ext cx="951865" cy="951865"/>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27" id="27"/>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07</a:t>
              </a:r>
            </a:p>
          </p:txBody>
        </p:sp>
      </p:grpSp>
      <p:grpSp>
        <p:nvGrpSpPr>
          <p:cNvPr name="Group 28" id="28"/>
          <p:cNvGrpSpPr/>
          <p:nvPr/>
        </p:nvGrpSpPr>
        <p:grpSpPr>
          <a:xfrm rot="0">
            <a:off x="9529991" y="6035742"/>
            <a:ext cx="951865" cy="951865"/>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30" id="30"/>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10</a:t>
              </a:r>
            </a:p>
          </p:txBody>
        </p:sp>
      </p:grpSp>
      <p:grpSp>
        <p:nvGrpSpPr>
          <p:cNvPr name="Group 31" id="31"/>
          <p:cNvGrpSpPr/>
          <p:nvPr/>
        </p:nvGrpSpPr>
        <p:grpSpPr>
          <a:xfrm rot="0">
            <a:off x="9529991" y="7415426"/>
            <a:ext cx="951865" cy="951865"/>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33" id="33"/>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11</a:t>
              </a:r>
            </a:p>
          </p:txBody>
        </p:sp>
      </p:grpSp>
      <p:sp>
        <p:nvSpPr>
          <p:cNvPr name="Freeform 34" id="34"/>
          <p:cNvSpPr/>
          <p:nvPr/>
        </p:nvSpPr>
        <p:spPr>
          <a:xfrm flipH="false" flipV="false" rot="0">
            <a:off x="15584737" y="80529"/>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6"/>
            <a:stretch>
              <a:fillRect l="0" t="0" r="0" b="0"/>
            </a:stretch>
          </a:blipFill>
        </p:spPr>
      </p:sp>
      <p:sp>
        <p:nvSpPr>
          <p:cNvPr name="TextBox 35" id="35"/>
          <p:cNvSpPr txBox="true"/>
          <p:nvPr/>
        </p:nvSpPr>
        <p:spPr>
          <a:xfrm rot="0">
            <a:off x="1423451" y="522053"/>
            <a:ext cx="6184803" cy="940472"/>
          </a:xfrm>
          <a:prstGeom prst="rect">
            <a:avLst/>
          </a:prstGeom>
        </p:spPr>
        <p:txBody>
          <a:bodyPr anchor="t" rtlCol="false" tIns="0" lIns="0" bIns="0" rIns="0">
            <a:spAutoFit/>
          </a:bodyPr>
          <a:lstStyle/>
          <a:p>
            <a:pPr algn="l">
              <a:lnSpc>
                <a:spcPts val="7069"/>
              </a:lnSpc>
            </a:pPr>
            <a:r>
              <a:rPr lang="en-US" sz="6999" spc="-265" b="true">
                <a:solidFill>
                  <a:srgbClr val="8DC63F"/>
                </a:solidFill>
                <a:latin typeface="Aileron Bold"/>
                <a:ea typeface="Aileron Bold"/>
                <a:cs typeface="Aileron Bold"/>
                <a:sym typeface="Aileron Bold"/>
              </a:rPr>
              <a:t>Index</a:t>
            </a:r>
          </a:p>
        </p:txBody>
      </p:sp>
      <p:sp>
        <p:nvSpPr>
          <p:cNvPr name="TextBox 36" id="36"/>
          <p:cNvSpPr txBox="true"/>
          <p:nvPr/>
        </p:nvSpPr>
        <p:spPr>
          <a:xfrm rot="0">
            <a:off x="2625541" y="2105442"/>
            <a:ext cx="4257090" cy="523876"/>
          </a:xfrm>
          <a:prstGeom prst="rect">
            <a:avLst/>
          </a:prstGeom>
        </p:spPr>
        <p:txBody>
          <a:bodyPr anchor="t" rtlCol="false" tIns="0" lIns="0" bIns="0" rIns="0">
            <a:spAutoFit/>
          </a:bodyPr>
          <a:lstStyle/>
          <a:p>
            <a:pPr algn="l">
              <a:lnSpc>
                <a:spcPts val="4199"/>
              </a:lnSpc>
              <a:spcBef>
                <a:spcPct val="0"/>
              </a:spcBef>
            </a:pPr>
            <a:r>
              <a:rPr lang="en-US" b="true" sz="2999">
                <a:solidFill>
                  <a:srgbClr val="FFFFFF"/>
                </a:solidFill>
                <a:latin typeface="Poppins Bold"/>
                <a:ea typeface="Poppins Bold"/>
                <a:cs typeface="Poppins Bold"/>
                <a:sym typeface="Poppins Bold"/>
              </a:rPr>
              <a:t>Corporate Overview</a:t>
            </a:r>
          </a:p>
        </p:txBody>
      </p:sp>
      <p:sp>
        <p:nvSpPr>
          <p:cNvPr name="TextBox 37" id="37"/>
          <p:cNvSpPr txBox="true"/>
          <p:nvPr/>
        </p:nvSpPr>
        <p:spPr>
          <a:xfrm rot="0">
            <a:off x="2625541" y="3466882"/>
            <a:ext cx="2401237" cy="523876"/>
          </a:xfrm>
          <a:prstGeom prst="rect">
            <a:avLst/>
          </a:prstGeom>
        </p:spPr>
        <p:txBody>
          <a:bodyPr anchor="t" rtlCol="false" tIns="0" lIns="0" bIns="0" rIns="0">
            <a:spAutoFit/>
          </a:bodyPr>
          <a:lstStyle/>
          <a:p>
            <a:pPr algn="l" marL="0" indent="0" lvl="0">
              <a:lnSpc>
                <a:spcPts val="4199"/>
              </a:lnSpc>
              <a:spcBef>
                <a:spcPct val="0"/>
              </a:spcBef>
            </a:pPr>
            <a:r>
              <a:rPr lang="en-US" b="true" sz="2999" strike="noStrike" u="none">
                <a:solidFill>
                  <a:srgbClr val="FFFFFF"/>
                </a:solidFill>
                <a:latin typeface="Poppins Bold"/>
                <a:ea typeface="Poppins Bold"/>
                <a:cs typeface="Poppins Bold"/>
                <a:sym typeface="Poppins Bold"/>
              </a:rPr>
              <a:t>Capabilities</a:t>
            </a:r>
          </a:p>
        </p:txBody>
      </p:sp>
      <p:sp>
        <p:nvSpPr>
          <p:cNvPr name="TextBox 38" id="38"/>
          <p:cNvSpPr txBox="true"/>
          <p:nvPr/>
        </p:nvSpPr>
        <p:spPr>
          <a:xfrm rot="0">
            <a:off x="2621353" y="4881307"/>
            <a:ext cx="3191266" cy="523876"/>
          </a:xfrm>
          <a:prstGeom prst="rect">
            <a:avLst/>
          </a:prstGeom>
        </p:spPr>
        <p:txBody>
          <a:bodyPr anchor="t" rtlCol="false" tIns="0" lIns="0" bIns="0" rIns="0">
            <a:spAutoFit/>
          </a:bodyPr>
          <a:lstStyle/>
          <a:p>
            <a:pPr algn="l" marL="0" indent="0" lvl="0">
              <a:lnSpc>
                <a:spcPts val="4199"/>
              </a:lnSpc>
              <a:spcBef>
                <a:spcPct val="0"/>
              </a:spcBef>
            </a:pPr>
            <a:r>
              <a:rPr lang="en-US" b="true" sz="2999">
                <a:solidFill>
                  <a:srgbClr val="FFFFFF"/>
                </a:solidFill>
                <a:latin typeface="Poppins Bold"/>
                <a:ea typeface="Poppins Bold"/>
                <a:cs typeface="Poppins Bold"/>
                <a:sym typeface="Poppins Bold"/>
              </a:rPr>
              <a:t>Technology</a:t>
            </a:r>
          </a:p>
        </p:txBody>
      </p:sp>
      <p:sp>
        <p:nvSpPr>
          <p:cNvPr name="TextBox 39" id="39"/>
          <p:cNvSpPr txBox="true"/>
          <p:nvPr/>
        </p:nvSpPr>
        <p:spPr>
          <a:xfrm rot="0">
            <a:off x="2621353" y="7650727"/>
            <a:ext cx="4417942" cy="523876"/>
          </a:xfrm>
          <a:prstGeom prst="rect">
            <a:avLst/>
          </a:prstGeom>
        </p:spPr>
        <p:txBody>
          <a:bodyPr anchor="t" rtlCol="false" tIns="0" lIns="0" bIns="0" rIns="0">
            <a:spAutoFit/>
          </a:bodyPr>
          <a:lstStyle/>
          <a:p>
            <a:pPr algn="l" marL="0" indent="0" lvl="0">
              <a:lnSpc>
                <a:spcPts val="4199"/>
              </a:lnSpc>
              <a:spcBef>
                <a:spcPct val="0"/>
              </a:spcBef>
            </a:pPr>
            <a:r>
              <a:rPr lang="en-US" b="true" sz="2999" strike="noStrike" u="none">
                <a:solidFill>
                  <a:srgbClr val="FFFFFF"/>
                </a:solidFill>
                <a:latin typeface="Poppins Bold"/>
                <a:ea typeface="Poppins Bold"/>
                <a:cs typeface="Poppins Bold"/>
                <a:sym typeface="Poppins Bold"/>
              </a:rPr>
              <a:t>Project Management  </a:t>
            </a:r>
          </a:p>
        </p:txBody>
      </p:sp>
      <p:sp>
        <p:nvSpPr>
          <p:cNvPr name="TextBox 40" id="40"/>
          <p:cNvSpPr txBox="true"/>
          <p:nvPr/>
        </p:nvSpPr>
        <p:spPr>
          <a:xfrm rot="0">
            <a:off x="10727893" y="2200379"/>
            <a:ext cx="1778403" cy="523876"/>
          </a:xfrm>
          <a:prstGeom prst="rect">
            <a:avLst/>
          </a:prstGeom>
        </p:spPr>
        <p:txBody>
          <a:bodyPr anchor="t" rtlCol="false" tIns="0" lIns="0" bIns="0" rIns="0">
            <a:spAutoFit/>
          </a:bodyPr>
          <a:lstStyle/>
          <a:p>
            <a:pPr algn="l" marL="0" indent="0" lvl="0">
              <a:lnSpc>
                <a:spcPts val="4199"/>
              </a:lnSpc>
              <a:spcBef>
                <a:spcPct val="0"/>
              </a:spcBef>
            </a:pPr>
            <a:r>
              <a:rPr lang="en-US" b="true" sz="2999" strike="noStrike" u="none">
                <a:solidFill>
                  <a:srgbClr val="FFFFFF"/>
                </a:solidFill>
                <a:latin typeface="Poppins Bold"/>
                <a:ea typeface="Poppins Bold"/>
                <a:cs typeface="Poppins Bold"/>
                <a:sym typeface="Poppins Bold"/>
              </a:rPr>
              <a:t>Safety</a:t>
            </a:r>
          </a:p>
        </p:txBody>
      </p:sp>
      <p:sp>
        <p:nvSpPr>
          <p:cNvPr name="TextBox 41" id="41"/>
          <p:cNvSpPr txBox="true"/>
          <p:nvPr/>
        </p:nvSpPr>
        <p:spPr>
          <a:xfrm rot="0">
            <a:off x="10727893" y="3570036"/>
            <a:ext cx="2770397" cy="523876"/>
          </a:xfrm>
          <a:prstGeom prst="rect">
            <a:avLst/>
          </a:prstGeom>
        </p:spPr>
        <p:txBody>
          <a:bodyPr anchor="t" rtlCol="false" tIns="0" lIns="0" bIns="0" rIns="0">
            <a:spAutoFit/>
          </a:bodyPr>
          <a:lstStyle/>
          <a:p>
            <a:pPr algn="l" marL="0" indent="0" lvl="0">
              <a:lnSpc>
                <a:spcPts val="4199"/>
              </a:lnSpc>
              <a:spcBef>
                <a:spcPct val="0"/>
              </a:spcBef>
            </a:pPr>
            <a:r>
              <a:rPr lang="en-US" b="true" sz="2999" strike="noStrike" u="none">
                <a:solidFill>
                  <a:srgbClr val="FFFFFF"/>
                </a:solidFill>
                <a:latin typeface="Poppins Bold"/>
                <a:ea typeface="Poppins Bold"/>
                <a:cs typeface="Poppins Bold"/>
                <a:sym typeface="Poppins Bold"/>
              </a:rPr>
              <a:t>Environment</a:t>
            </a:r>
          </a:p>
        </p:txBody>
      </p:sp>
      <p:sp>
        <p:nvSpPr>
          <p:cNvPr name="TextBox 42" id="42"/>
          <p:cNvSpPr txBox="true"/>
          <p:nvPr/>
        </p:nvSpPr>
        <p:spPr>
          <a:xfrm rot="0">
            <a:off x="10727893" y="4869484"/>
            <a:ext cx="3884956" cy="523876"/>
          </a:xfrm>
          <a:prstGeom prst="rect">
            <a:avLst/>
          </a:prstGeom>
        </p:spPr>
        <p:txBody>
          <a:bodyPr anchor="t" rtlCol="false" tIns="0" lIns="0" bIns="0" rIns="0">
            <a:spAutoFit/>
          </a:bodyPr>
          <a:lstStyle/>
          <a:p>
            <a:pPr algn="l" marL="0" indent="0" lvl="0">
              <a:lnSpc>
                <a:spcPts val="4199"/>
              </a:lnSpc>
              <a:spcBef>
                <a:spcPct val="0"/>
              </a:spcBef>
            </a:pPr>
            <a:r>
              <a:rPr lang="en-US" b="true" sz="2999" strike="noStrike" u="none">
                <a:solidFill>
                  <a:srgbClr val="FFFFFF"/>
                </a:solidFill>
                <a:latin typeface="Poppins Bold"/>
                <a:ea typeface="Poppins Bold"/>
                <a:cs typeface="Poppins Bold"/>
                <a:sym typeface="Poppins Bold"/>
              </a:rPr>
              <a:t>IP Protection  </a:t>
            </a:r>
          </a:p>
        </p:txBody>
      </p:sp>
      <p:sp>
        <p:nvSpPr>
          <p:cNvPr name="TextBox 43" id="43"/>
          <p:cNvSpPr txBox="true"/>
          <p:nvPr/>
        </p:nvSpPr>
        <p:spPr>
          <a:xfrm rot="0">
            <a:off x="2621353" y="8898502"/>
            <a:ext cx="1873825" cy="523876"/>
          </a:xfrm>
          <a:prstGeom prst="rect">
            <a:avLst/>
          </a:prstGeom>
        </p:spPr>
        <p:txBody>
          <a:bodyPr anchor="t" rtlCol="false" tIns="0" lIns="0" bIns="0" rIns="0">
            <a:spAutoFit/>
          </a:bodyPr>
          <a:lstStyle/>
          <a:p>
            <a:pPr algn="l" marL="0" indent="0" lvl="0">
              <a:lnSpc>
                <a:spcPts val="4199"/>
              </a:lnSpc>
              <a:spcBef>
                <a:spcPct val="0"/>
              </a:spcBef>
            </a:pPr>
            <a:r>
              <a:rPr lang="en-US" b="true" sz="2999" strike="noStrike" u="none">
                <a:solidFill>
                  <a:srgbClr val="FFFFFF"/>
                </a:solidFill>
                <a:latin typeface="Poppins Bold"/>
                <a:ea typeface="Poppins Bold"/>
                <a:cs typeface="Poppins Bold"/>
                <a:sym typeface="Poppins Bold"/>
              </a:rPr>
              <a:t>Quality</a:t>
            </a:r>
          </a:p>
        </p:txBody>
      </p:sp>
      <p:sp>
        <p:nvSpPr>
          <p:cNvPr name="TextBox 44" id="44"/>
          <p:cNvSpPr txBox="true"/>
          <p:nvPr/>
        </p:nvSpPr>
        <p:spPr>
          <a:xfrm rot="0">
            <a:off x="10723271" y="6292917"/>
            <a:ext cx="3889578" cy="523876"/>
          </a:xfrm>
          <a:prstGeom prst="rect">
            <a:avLst/>
          </a:prstGeom>
        </p:spPr>
        <p:txBody>
          <a:bodyPr anchor="t" rtlCol="false" tIns="0" lIns="0" bIns="0" rIns="0">
            <a:spAutoFit/>
          </a:bodyPr>
          <a:lstStyle/>
          <a:p>
            <a:pPr algn="l" marL="0" indent="0" lvl="0">
              <a:lnSpc>
                <a:spcPts val="4199"/>
              </a:lnSpc>
              <a:spcBef>
                <a:spcPct val="0"/>
              </a:spcBef>
            </a:pPr>
            <a:r>
              <a:rPr lang="en-US" b="true" sz="2999" strike="noStrike" u="none">
                <a:solidFill>
                  <a:srgbClr val="FFFFFF"/>
                </a:solidFill>
                <a:latin typeface="Poppins Bold"/>
                <a:ea typeface="Poppins Bold"/>
                <a:cs typeface="Poppins Bold"/>
                <a:sym typeface="Poppins Bold"/>
              </a:rPr>
              <a:t>Collaboration</a:t>
            </a:r>
          </a:p>
        </p:txBody>
      </p:sp>
      <p:sp>
        <p:nvSpPr>
          <p:cNvPr name="TextBox 45" id="45"/>
          <p:cNvSpPr txBox="true"/>
          <p:nvPr/>
        </p:nvSpPr>
        <p:spPr>
          <a:xfrm rot="0">
            <a:off x="10729506" y="7650727"/>
            <a:ext cx="1710662" cy="523876"/>
          </a:xfrm>
          <a:prstGeom prst="rect">
            <a:avLst/>
          </a:prstGeom>
        </p:spPr>
        <p:txBody>
          <a:bodyPr anchor="t" rtlCol="false" tIns="0" lIns="0" bIns="0" rIns="0">
            <a:spAutoFit/>
          </a:bodyPr>
          <a:lstStyle/>
          <a:p>
            <a:pPr algn="l" marL="0" indent="0" lvl="0">
              <a:lnSpc>
                <a:spcPts val="4199"/>
              </a:lnSpc>
              <a:spcBef>
                <a:spcPct val="0"/>
              </a:spcBef>
            </a:pPr>
            <a:r>
              <a:rPr lang="en-US" b="true" sz="2999" strike="noStrike" u="none">
                <a:solidFill>
                  <a:srgbClr val="FFFFFF"/>
                </a:solidFill>
                <a:latin typeface="Poppins Bold"/>
                <a:ea typeface="Poppins Bold"/>
                <a:cs typeface="Poppins Bold"/>
                <a:sym typeface="Poppins Bold"/>
              </a:rPr>
              <a:t>Awards</a:t>
            </a:r>
          </a:p>
        </p:txBody>
      </p:sp>
      <p:sp>
        <p:nvSpPr>
          <p:cNvPr name="TextBox 46" id="46"/>
          <p:cNvSpPr txBox="true"/>
          <p:nvPr/>
        </p:nvSpPr>
        <p:spPr>
          <a:xfrm rot="0">
            <a:off x="2621353" y="6271042"/>
            <a:ext cx="4540846" cy="523876"/>
          </a:xfrm>
          <a:prstGeom prst="rect">
            <a:avLst/>
          </a:prstGeom>
        </p:spPr>
        <p:txBody>
          <a:bodyPr anchor="t" rtlCol="false" tIns="0" lIns="0" bIns="0" rIns="0">
            <a:spAutoFit/>
          </a:bodyPr>
          <a:lstStyle/>
          <a:p>
            <a:pPr algn="l" marL="0" indent="0" lvl="0">
              <a:lnSpc>
                <a:spcPts val="4199"/>
              </a:lnSpc>
              <a:spcBef>
                <a:spcPct val="0"/>
              </a:spcBef>
            </a:pPr>
            <a:r>
              <a:rPr lang="en-US" b="true" sz="2999">
                <a:solidFill>
                  <a:srgbClr val="FFFFFF"/>
                </a:solidFill>
                <a:latin typeface="Poppins Bold"/>
                <a:ea typeface="Poppins Bold"/>
                <a:cs typeface="Poppins Bold"/>
                <a:sym typeface="Poppins Bold"/>
              </a:rPr>
              <a:t>Manufacturing</a:t>
            </a:r>
          </a:p>
        </p:txBody>
      </p:sp>
      <p:sp>
        <p:nvSpPr>
          <p:cNvPr name="TextBox 47" id="47"/>
          <p:cNvSpPr txBox="true"/>
          <p:nvPr/>
        </p:nvSpPr>
        <p:spPr>
          <a:xfrm rot="0">
            <a:off x="10746609" y="8958262"/>
            <a:ext cx="3115158" cy="523876"/>
          </a:xfrm>
          <a:prstGeom prst="rect">
            <a:avLst/>
          </a:prstGeom>
        </p:spPr>
        <p:txBody>
          <a:bodyPr anchor="t" rtlCol="false" tIns="0" lIns="0" bIns="0" rIns="0">
            <a:spAutoFit/>
          </a:bodyPr>
          <a:lstStyle/>
          <a:p>
            <a:pPr algn="l" marL="0" indent="0" lvl="0">
              <a:lnSpc>
                <a:spcPts val="4199"/>
              </a:lnSpc>
              <a:spcBef>
                <a:spcPct val="0"/>
              </a:spcBef>
            </a:pPr>
            <a:r>
              <a:rPr lang="en-US" b="true" sz="2999" strike="noStrike" u="none">
                <a:solidFill>
                  <a:srgbClr val="FFFFFF"/>
                </a:solidFill>
                <a:latin typeface="Poppins Bold"/>
                <a:ea typeface="Poppins Bold"/>
                <a:cs typeface="Poppins Bold"/>
                <a:sym typeface="Poppins Bold"/>
              </a:rPr>
              <a:t>Why Inventys</a:t>
            </a:r>
          </a:p>
        </p:txBody>
      </p:sp>
      <p:grpSp>
        <p:nvGrpSpPr>
          <p:cNvPr name="Group 48" id="48"/>
          <p:cNvGrpSpPr/>
          <p:nvPr/>
        </p:nvGrpSpPr>
        <p:grpSpPr>
          <a:xfrm rot="0">
            <a:off x="1423451" y="8748203"/>
            <a:ext cx="951865" cy="951865"/>
            <a:chOff x="0" y="0"/>
            <a:chExt cx="812800" cy="812800"/>
          </a:xfrm>
        </p:grpSpPr>
        <p:sp>
          <p:nvSpPr>
            <p:cNvPr name="Freeform 49" id="4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50" id="50"/>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06</a:t>
              </a:r>
            </a:p>
          </p:txBody>
        </p:sp>
      </p:grpSp>
      <p:grpSp>
        <p:nvGrpSpPr>
          <p:cNvPr name="Group 51" id="51"/>
          <p:cNvGrpSpPr/>
          <p:nvPr/>
        </p:nvGrpSpPr>
        <p:grpSpPr>
          <a:xfrm rot="0">
            <a:off x="9529991" y="8846854"/>
            <a:ext cx="951865" cy="951865"/>
            <a:chOff x="0" y="0"/>
            <a:chExt cx="812800" cy="812800"/>
          </a:xfrm>
        </p:grpSpPr>
        <p:sp>
          <p:nvSpPr>
            <p:cNvPr name="Freeform 52" id="5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8DC63F"/>
              </a:solidFill>
              <a:prstDash val="solid"/>
              <a:miter/>
            </a:ln>
          </p:spPr>
        </p:sp>
        <p:sp>
          <p:nvSpPr>
            <p:cNvPr name="TextBox 53" id="53"/>
            <p:cNvSpPr txBox="true"/>
            <p:nvPr/>
          </p:nvSpPr>
          <p:spPr>
            <a:xfrm>
              <a:off x="76200" y="19050"/>
              <a:ext cx="660400" cy="717550"/>
            </a:xfrm>
            <a:prstGeom prst="rect">
              <a:avLst/>
            </a:prstGeom>
          </p:spPr>
          <p:txBody>
            <a:bodyPr anchor="ctr" rtlCol="false" tIns="50800" lIns="50800" bIns="50800" rIns="50800"/>
            <a:lstStyle/>
            <a:p>
              <a:pPr algn="ctr">
                <a:lnSpc>
                  <a:spcPts val="3219"/>
                </a:lnSpc>
              </a:pPr>
              <a:r>
                <a:rPr lang="en-US" sz="2299">
                  <a:solidFill>
                    <a:srgbClr val="FFFFFF"/>
                  </a:solidFill>
                  <a:latin typeface="Poppins"/>
                  <a:ea typeface="Poppins"/>
                  <a:cs typeface="Poppins"/>
                  <a:sym typeface="Poppins"/>
                </a:rPr>
                <a:t>12</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Freeform 2" id="2"/>
          <p:cNvSpPr/>
          <p:nvPr/>
        </p:nvSpPr>
        <p:spPr>
          <a:xfrm flipH="false" flipV="false" rot="0">
            <a:off x="1744292" y="2488434"/>
            <a:ext cx="1596044" cy="1596044"/>
          </a:xfrm>
          <a:custGeom>
            <a:avLst/>
            <a:gdLst/>
            <a:ahLst/>
            <a:cxnLst/>
            <a:rect r="r" b="b" t="t" l="l"/>
            <a:pathLst>
              <a:path h="1596044" w="1596044">
                <a:moveTo>
                  <a:pt x="0" y="0"/>
                </a:moveTo>
                <a:lnTo>
                  <a:pt x="1596044" y="0"/>
                </a:lnTo>
                <a:lnTo>
                  <a:pt x="1596044" y="1596044"/>
                </a:lnTo>
                <a:lnTo>
                  <a:pt x="0" y="15960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2037399" y="2832033"/>
            <a:ext cx="1009829" cy="908846"/>
          </a:xfrm>
          <a:custGeom>
            <a:avLst/>
            <a:gdLst/>
            <a:ahLst/>
            <a:cxnLst/>
            <a:rect r="r" b="b" t="t" l="l"/>
            <a:pathLst>
              <a:path h="908846" w="1009829">
                <a:moveTo>
                  <a:pt x="0" y="0"/>
                </a:moveTo>
                <a:lnTo>
                  <a:pt x="1009829" y="0"/>
                </a:lnTo>
                <a:lnTo>
                  <a:pt x="1009829" y="908846"/>
                </a:lnTo>
                <a:lnTo>
                  <a:pt x="0" y="9088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744292" y="5150282"/>
            <a:ext cx="1596044" cy="1596044"/>
            <a:chOff x="0" y="0"/>
            <a:chExt cx="2128059" cy="2128059"/>
          </a:xfrm>
        </p:grpSpPr>
        <p:sp>
          <p:nvSpPr>
            <p:cNvPr name="Freeform 5" id="5"/>
            <p:cNvSpPr/>
            <p:nvPr/>
          </p:nvSpPr>
          <p:spPr>
            <a:xfrm flipH="false" flipV="false" rot="0">
              <a:off x="0" y="0"/>
              <a:ext cx="2128059" cy="2128059"/>
            </a:xfrm>
            <a:custGeom>
              <a:avLst/>
              <a:gdLst/>
              <a:ahLst/>
              <a:cxnLst/>
              <a:rect r="r" b="b" t="t" l="l"/>
              <a:pathLst>
                <a:path h="2128059" w="2128059">
                  <a:moveTo>
                    <a:pt x="0" y="0"/>
                  </a:moveTo>
                  <a:lnTo>
                    <a:pt x="2128059" y="0"/>
                  </a:lnTo>
                  <a:lnTo>
                    <a:pt x="2128059" y="2128059"/>
                  </a:lnTo>
                  <a:lnTo>
                    <a:pt x="0" y="21280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false" flipV="false" rot="0">
              <a:off x="430971" y="394127"/>
              <a:ext cx="1266116" cy="1339805"/>
            </a:xfrm>
            <a:custGeom>
              <a:avLst/>
              <a:gdLst/>
              <a:ahLst/>
              <a:cxnLst/>
              <a:rect r="r" b="b" t="t" l="l"/>
              <a:pathLst>
                <a:path h="1339805" w="1266116">
                  <a:moveTo>
                    <a:pt x="0" y="0"/>
                  </a:moveTo>
                  <a:lnTo>
                    <a:pt x="1266116" y="0"/>
                  </a:lnTo>
                  <a:lnTo>
                    <a:pt x="1266116" y="1339805"/>
                  </a:lnTo>
                  <a:lnTo>
                    <a:pt x="0" y="13398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grpSp>
        <p:nvGrpSpPr>
          <p:cNvPr name="Group 7" id="7"/>
          <p:cNvGrpSpPr/>
          <p:nvPr/>
        </p:nvGrpSpPr>
        <p:grpSpPr>
          <a:xfrm rot="0">
            <a:off x="1744292" y="7624893"/>
            <a:ext cx="1596044" cy="1596044"/>
            <a:chOff x="0" y="0"/>
            <a:chExt cx="2128059" cy="2128059"/>
          </a:xfrm>
        </p:grpSpPr>
        <p:sp>
          <p:nvSpPr>
            <p:cNvPr name="Freeform 8" id="8"/>
            <p:cNvSpPr/>
            <p:nvPr/>
          </p:nvSpPr>
          <p:spPr>
            <a:xfrm flipH="false" flipV="false" rot="0">
              <a:off x="0" y="0"/>
              <a:ext cx="2128059" cy="2128059"/>
            </a:xfrm>
            <a:custGeom>
              <a:avLst/>
              <a:gdLst/>
              <a:ahLst/>
              <a:cxnLst/>
              <a:rect r="r" b="b" t="t" l="l"/>
              <a:pathLst>
                <a:path h="2128059" w="2128059">
                  <a:moveTo>
                    <a:pt x="0" y="0"/>
                  </a:moveTo>
                  <a:lnTo>
                    <a:pt x="2128059" y="0"/>
                  </a:lnTo>
                  <a:lnTo>
                    <a:pt x="2128059" y="2128059"/>
                  </a:lnTo>
                  <a:lnTo>
                    <a:pt x="0" y="21280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9" id="9"/>
            <p:cNvSpPr/>
            <p:nvPr/>
          </p:nvSpPr>
          <p:spPr>
            <a:xfrm flipH="false" flipV="false" rot="0">
              <a:off x="331994" y="395051"/>
              <a:ext cx="1401014" cy="1401014"/>
            </a:xfrm>
            <a:custGeom>
              <a:avLst/>
              <a:gdLst/>
              <a:ahLst/>
              <a:cxnLst/>
              <a:rect r="r" b="b" t="t" l="l"/>
              <a:pathLst>
                <a:path h="1401014" w="1401014">
                  <a:moveTo>
                    <a:pt x="0" y="0"/>
                  </a:moveTo>
                  <a:lnTo>
                    <a:pt x="1401014" y="0"/>
                  </a:lnTo>
                  <a:lnTo>
                    <a:pt x="1401014" y="1401013"/>
                  </a:lnTo>
                  <a:lnTo>
                    <a:pt x="0" y="140101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0" id="10"/>
          <p:cNvSpPr txBox="true"/>
          <p:nvPr/>
        </p:nvSpPr>
        <p:spPr>
          <a:xfrm rot="0">
            <a:off x="1028700" y="469937"/>
            <a:ext cx="12086247" cy="984176"/>
          </a:xfrm>
          <a:prstGeom prst="rect">
            <a:avLst/>
          </a:prstGeom>
        </p:spPr>
        <p:txBody>
          <a:bodyPr anchor="t" rtlCol="false" tIns="0" lIns="0" bIns="0" rIns="0">
            <a:spAutoFit/>
          </a:bodyPr>
          <a:lstStyle/>
          <a:p>
            <a:pPr algn="l">
              <a:lnSpc>
                <a:spcPts val="7699"/>
              </a:lnSpc>
              <a:spcBef>
                <a:spcPct val="0"/>
              </a:spcBef>
            </a:pPr>
            <a:r>
              <a:rPr lang="en-US" b="true" sz="5499">
                <a:solidFill>
                  <a:srgbClr val="FFFFFF"/>
                </a:solidFill>
                <a:latin typeface="Poppins Bold"/>
                <a:ea typeface="Poppins Bold"/>
                <a:cs typeface="Poppins Bold"/>
                <a:sym typeface="Poppins Bold"/>
              </a:rPr>
              <a:t>Safety: </a:t>
            </a:r>
            <a:r>
              <a:rPr lang="en-US" b="true" sz="5499">
                <a:solidFill>
                  <a:srgbClr val="9EC948"/>
                </a:solidFill>
                <a:latin typeface="Poppins Bold"/>
                <a:ea typeface="Poppins Bold"/>
                <a:cs typeface="Poppins Bold"/>
                <a:sym typeface="Poppins Bold"/>
              </a:rPr>
              <a:t>Process Safety System</a:t>
            </a:r>
          </a:p>
        </p:txBody>
      </p:sp>
      <p:sp>
        <p:nvSpPr>
          <p:cNvPr name="TextBox 11" id="11"/>
          <p:cNvSpPr txBox="true"/>
          <p:nvPr/>
        </p:nvSpPr>
        <p:spPr>
          <a:xfrm rot="0">
            <a:off x="4952924" y="2892830"/>
            <a:ext cx="2905609" cy="720576"/>
          </a:xfrm>
          <a:prstGeom prst="rect">
            <a:avLst/>
          </a:prstGeom>
        </p:spPr>
        <p:txBody>
          <a:bodyPr anchor="t" rtlCol="false" tIns="0" lIns="0" bIns="0" rIns="0">
            <a:spAutoFit/>
          </a:bodyPr>
          <a:lstStyle/>
          <a:p>
            <a:pPr algn="ctr">
              <a:lnSpc>
                <a:spcPts val="2800"/>
              </a:lnSpc>
              <a:spcBef>
                <a:spcPct val="0"/>
              </a:spcBef>
            </a:pPr>
            <a:r>
              <a:rPr lang="en-US" b="true" sz="2000">
                <a:solidFill>
                  <a:srgbClr val="9EC948"/>
                </a:solidFill>
                <a:latin typeface="Poppins Bold"/>
                <a:ea typeface="Poppins Bold"/>
                <a:cs typeface="Poppins Bold"/>
                <a:sym typeface="Poppins Bold"/>
              </a:rPr>
              <a:t>Hazard Identification &amp; Characterization</a:t>
            </a:r>
          </a:p>
        </p:txBody>
      </p:sp>
      <p:sp>
        <p:nvSpPr>
          <p:cNvPr name="TextBox 12" id="12"/>
          <p:cNvSpPr txBox="true"/>
          <p:nvPr/>
        </p:nvSpPr>
        <p:spPr>
          <a:xfrm rot="0">
            <a:off x="9239690" y="2529012"/>
            <a:ext cx="6191925" cy="1524412"/>
          </a:xfrm>
          <a:prstGeom prst="rect">
            <a:avLst/>
          </a:prstGeom>
        </p:spPr>
        <p:txBody>
          <a:bodyPr anchor="t" rtlCol="false" tIns="0" lIns="0" bIns="0" rIns="0">
            <a:spAutoFit/>
          </a:bodyPr>
          <a:lstStyle/>
          <a:p>
            <a:pPr algn="l" marL="431801" indent="-215900" lvl="1">
              <a:lnSpc>
                <a:spcPts val="2020"/>
              </a:lnSpc>
              <a:buFont typeface="Arial"/>
              <a:buChar char="•"/>
            </a:pPr>
            <a:r>
              <a:rPr lang="en-US" b="true" sz="2000" spc="-24">
                <a:solidFill>
                  <a:srgbClr val="FFFFFF"/>
                </a:solidFill>
                <a:latin typeface="Poppins Bold"/>
                <a:ea typeface="Poppins Bold"/>
                <a:cs typeface="Poppins Bold"/>
                <a:sym typeface="Poppins Bold"/>
              </a:rPr>
              <a:t>Literature</a:t>
            </a:r>
          </a:p>
          <a:p>
            <a:pPr algn="l">
              <a:lnSpc>
                <a:spcPts val="2020"/>
              </a:lnSpc>
            </a:pPr>
          </a:p>
          <a:p>
            <a:pPr algn="l" marL="431801" indent="-215900" lvl="1">
              <a:lnSpc>
                <a:spcPts val="2020"/>
              </a:lnSpc>
              <a:buFont typeface="Arial"/>
              <a:buChar char="•"/>
            </a:pPr>
            <a:r>
              <a:rPr lang="en-US" b="true" sz="2000" spc="-24">
                <a:solidFill>
                  <a:srgbClr val="FFFFFF"/>
                </a:solidFill>
                <a:latin typeface="Poppins Bold"/>
                <a:ea typeface="Poppins Bold"/>
                <a:cs typeface="Poppins Bold"/>
                <a:sym typeface="Poppins Bold"/>
              </a:rPr>
              <a:t>TSU / DSC analysis for ALL steps, ALL RMs/Intermediates, ALL Products, ALL Waste</a:t>
            </a:r>
          </a:p>
          <a:p>
            <a:pPr algn="l">
              <a:lnSpc>
                <a:spcPts val="2020"/>
              </a:lnSpc>
            </a:pPr>
          </a:p>
          <a:p>
            <a:pPr algn="l" marL="431801" indent="-215900" lvl="1">
              <a:lnSpc>
                <a:spcPts val="2020"/>
              </a:lnSpc>
              <a:buFont typeface="Arial"/>
              <a:buChar char="•"/>
            </a:pPr>
            <a:r>
              <a:rPr lang="en-US" b="true" sz="2000" spc="-24">
                <a:solidFill>
                  <a:srgbClr val="FFFFFF"/>
                </a:solidFill>
                <a:latin typeface="Poppins Bold"/>
                <a:ea typeface="Poppins Bold"/>
                <a:cs typeface="Poppins Bold"/>
                <a:sym typeface="Poppins Bold"/>
              </a:rPr>
              <a:t>RC - when required</a:t>
            </a:r>
          </a:p>
        </p:txBody>
      </p:sp>
      <p:sp>
        <p:nvSpPr>
          <p:cNvPr name="TextBox 13" id="13"/>
          <p:cNvSpPr txBox="true"/>
          <p:nvPr/>
        </p:nvSpPr>
        <p:spPr>
          <a:xfrm rot="0">
            <a:off x="4837209" y="5655557"/>
            <a:ext cx="2905609" cy="720576"/>
          </a:xfrm>
          <a:prstGeom prst="rect">
            <a:avLst/>
          </a:prstGeom>
        </p:spPr>
        <p:txBody>
          <a:bodyPr anchor="t" rtlCol="false" tIns="0" lIns="0" bIns="0" rIns="0">
            <a:spAutoFit/>
          </a:bodyPr>
          <a:lstStyle/>
          <a:p>
            <a:pPr algn="ctr">
              <a:lnSpc>
                <a:spcPts val="2800"/>
              </a:lnSpc>
              <a:spcBef>
                <a:spcPct val="0"/>
              </a:spcBef>
            </a:pPr>
            <a:r>
              <a:rPr lang="en-US" b="true" sz="2000">
                <a:solidFill>
                  <a:srgbClr val="9EC948"/>
                </a:solidFill>
                <a:latin typeface="Poppins Bold"/>
                <a:ea typeface="Poppins Bold"/>
                <a:cs typeface="Poppins Bold"/>
                <a:sym typeface="Poppins Bold"/>
              </a:rPr>
              <a:t>Process Safety Analysis</a:t>
            </a:r>
          </a:p>
        </p:txBody>
      </p:sp>
      <p:sp>
        <p:nvSpPr>
          <p:cNvPr name="TextBox 14" id="14"/>
          <p:cNvSpPr txBox="true"/>
          <p:nvPr/>
        </p:nvSpPr>
        <p:spPr>
          <a:xfrm rot="0">
            <a:off x="9239690" y="5466987"/>
            <a:ext cx="5601777" cy="1279339"/>
          </a:xfrm>
          <a:prstGeom prst="rect">
            <a:avLst/>
          </a:prstGeom>
        </p:spPr>
        <p:txBody>
          <a:bodyPr anchor="t" rtlCol="false" tIns="0" lIns="0" bIns="0" rIns="0">
            <a:spAutoFit/>
          </a:bodyPr>
          <a:lstStyle/>
          <a:p>
            <a:pPr algn="l" marL="431801" indent="-215900" lvl="1">
              <a:lnSpc>
                <a:spcPts val="2000"/>
              </a:lnSpc>
              <a:buFont typeface="Arial"/>
              <a:buChar char="•"/>
            </a:pPr>
            <a:r>
              <a:rPr lang="en-US" b="true" sz="2000" spc="-24">
                <a:solidFill>
                  <a:srgbClr val="FFFFFF"/>
                </a:solidFill>
                <a:latin typeface="Poppins Bold"/>
                <a:ea typeface="Poppins Bold"/>
                <a:cs typeface="Poppins Bold"/>
                <a:sym typeface="Poppins Bold"/>
              </a:rPr>
              <a:t>Identify Onset Temperatures, Rate, Profile of Temperature and Pressure Increase</a:t>
            </a:r>
          </a:p>
          <a:p>
            <a:pPr algn="l">
              <a:lnSpc>
                <a:spcPts val="2000"/>
              </a:lnSpc>
            </a:pPr>
          </a:p>
          <a:p>
            <a:pPr algn="l" marL="431801" indent="-215900" lvl="1">
              <a:lnSpc>
                <a:spcPts val="2000"/>
              </a:lnSpc>
              <a:buFont typeface="Arial"/>
              <a:buChar char="•"/>
            </a:pPr>
            <a:r>
              <a:rPr lang="en-US" b="true" sz="2000" spc="-24">
                <a:solidFill>
                  <a:srgbClr val="FFFFFF"/>
                </a:solidFill>
                <a:latin typeface="Poppins Bold"/>
                <a:ea typeface="Poppins Bold"/>
                <a:cs typeface="Poppins Bold"/>
                <a:sym typeface="Poppins Bold"/>
              </a:rPr>
              <a:t>HAZOP - Three times</a:t>
            </a:r>
          </a:p>
        </p:txBody>
      </p:sp>
      <p:sp>
        <p:nvSpPr>
          <p:cNvPr name="TextBox 15" id="15"/>
          <p:cNvSpPr txBox="true"/>
          <p:nvPr/>
        </p:nvSpPr>
        <p:spPr>
          <a:xfrm rot="0">
            <a:off x="4837209" y="8029290"/>
            <a:ext cx="2905609" cy="720576"/>
          </a:xfrm>
          <a:prstGeom prst="rect">
            <a:avLst/>
          </a:prstGeom>
        </p:spPr>
        <p:txBody>
          <a:bodyPr anchor="t" rtlCol="false" tIns="0" lIns="0" bIns="0" rIns="0">
            <a:spAutoFit/>
          </a:bodyPr>
          <a:lstStyle/>
          <a:p>
            <a:pPr algn="ctr">
              <a:lnSpc>
                <a:spcPts val="2800"/>
              </a:lnSpc>
            </a:pPr>
            <a:r>
              <a:rPr lang="en-US" sz="2000" b="true">
                <a:solidFill>
                  <a:srgbClr val="9EC948"/>
                </a:solidFill>
                <a:latin typeface="Poppins Bold"/>
                <a:ea typeface="Poppins Bold"/>
                <a:cs typeface="Poppins Bold"/>
                <a:sym typeface="Poppins Bold"/>
              </a:rPr>
              <a:t>Hazards </a:t>
            </a:r>
          </a:p>
          <a:p>
            <a:pPr algn="ctr">
              <a:lnSpc>
                <a:spcPts val="2800"/>
              </a:lnSpc>
              <a:spcBef>
                <a:spcPct val="0"/>
              </a:spcBef>
            </a:pPr>
            <a:r>
              <a:rPr lang="en-US" b="true" sz="2000">
                <a:solidFill>
                  <a:srgbClr val="9EC948"/>
                </a:solidFill>
                <a:latin typeface="Poppins Bold"/>
                <a:ea typeface="Poppins Bold"/>
                <a:cs typeface="Poppins Bold"/>
                <a:sym typeface="Poppins Bold"/>
              </a:rPr>
              <a:t>Addressal</a:t>
            </a:r>
          </a:p>
        </p:txBody>
      </p:sp>
      <p:sp>
        <p:nvSpPr>
          <p:cNvPr name="TextBox 16" id="16"/>
          <p:cNvSpPr txBox="true"/>
          <p:nvPr/>
        </p:nvSpPr>
        <p:spPr>
          <a:xfrm rot="0">
            <a:off x="9238242" y="7813022"/>
            <a:ext cx="5821636" cy="1526952"/>
          </a:xfrm>
          <a:prstGeom prst="rect">
            <a:avLst/>
          </a:prstGeom>
        </p:spPr>
        <p:txBody>
          <a:bodyPr anchor="t" rtlCol="false" tIns="0" lIns="0" bIns="0" rIns="0">
            <a:spAutoFit/>
          </a:bodyPr>
          <a:lstStyle/>
          <a:p>
            <a:pPr algn="l" marL="431801" indent="-215900" lvl="1">
              <a:lnSpc>
                <a:spcPts val="2000"/>
              </a:lnSpc>
              <a:buFont typeface="Arial"/>
              <a:buChar char="•"/>
            </a:pPr>
            <a:r>
              <a:rPr lang="en-US" b="true" sz="2000" spc="-24">
                <a:solidFill>
                  <a:srgbClr val="FFFFFF"/>
                </a:solidFill>
                <a:latin typeface="Poppins Bold"/>
                <a:ea typeface="Poppins Bold"/>
                <a:cs typeface="Poppins Bold"/>
                <a:sym typeface="Poppins Bold"/>
              </a:rPr>
              <a:t>Process Improvements / Modifications</a:t>
            </a:r>
          </a:p>
          <a:p>
            <a:pPr algn="l">
              <a:lnSpc>
                <a:spcPts val="2000"/>
              </a:lnSpc>
            </a:pPr>
          </a:p>
          <a:p>
            <a:pPr algn="l" marL="431801" indent="-215900" lvl="1">
              <a:lnSpc>
                <a:spcPts val="2000"/>
              </a:lnSpc>
              <a:buFont typeface="Arial"/>
              <a:buChar char="•"/>
            </a:pPr>
            <a:r>
              <a:rPr lang="en-US" b="true" sz="2000" spc="-24">
                <a:solidFill>
                  <a:srgbClr val="FFFFFF"/>
                </a:solidFill>
                <a:latin typeface="Poppins Bold"/>
                <a:ea typeface="Poppins Bold"/>
                <a:cs typeface="Poppins Bold"/>
                <a:sym typeface="Poppins Bold"/>
              </a:rPr>
              <a:t>SOP and Education</a:t>
            </a:r>
          </a:p>
          <a:p>
            <a:pPr algn="l">
              <a:lnSpc>
                <a:spcPts val="2000"/>
              </a:lnSpc>
            </a:pPr>
          </a:p>
          <a:p>
            <a:pPr algn="l" marL="431801" indent="-215900" lvl="1">
              <a:lnSpc>
                <a:spcPts val="2000"/>
              </a:lnSpc>
              <a:buFont typeface="Arial"/>
              <a:buChar char="•"/>
            </a:pPr>
            <a:r>
              <a:rPr lang="en-US" b="true" sz="2000" spc="-24">
                <a:solidFill>
                  <a:srgbClr val="FFFFFF"/>
                </a:solidFill>
                <a:latin typeface="Poppins Bold"/>
                <a:ea typeface="Poppins Bold"/>
                <a:cs typeface="Poppins Bold"/>
                <a:sym typeface="Poppins Bold"/>
              </a:rPr>
              <a:t>Continuous Training (out of 1,400 training sessions in 2023 - 450 on safety)</a:t>
            </a:r>
          </a:p>
        </p:txBody>
      </p:sp>
      <p:sp>
        <p:nvSpPr>
          <p:cNvPr name="Freeform 17" id="17"/>
          <p:cNvSpPr/>
          <p:nvPr/>
        </p:nvSpPr>
        <p:spPr>
          <a:xfrm flipH="false" flipV="false" rot="0">
            <a:off x="15646497" y="76200"/>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14"/>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AutoShape 2" id="2"/>
          <p:cNvSpPr/>
          <p:nvPr/>
        </p:nvSpPr>
        <p:spPr>
          <a:xfrm>
            <a:off x="1531298" y="2526162"/>
            <a:ext cx="0" cy="5849545"/>
          </a:xfrm>
          <a:prstGeom prst="line">
            <a:avLst/>
          </a:prstGeom>
          <a:ln cap="flat" w="38100">
            <a:solidFill>
              <a:srgbClr val="FFFFFF"/>
            </a:solidFill>
            <a:prstDash val="sysDot"/>
            <a:headEnd type="none" len="sm" w="sm"/>
            <a:tailEnd type="none" len="sm" w="sm"/>
          </a:ln>
        </p:spPr>
      </p:sp>
      <p:sp>
        <p:nvSpPr>
          <p:cNvPr name="Freeform 3" id="3"/>
          <p:cNvSpPr/>
          <p:nvPr/>
        </p:nvSpPr>
        <p:spPr>
          <a:xfrm flipH="false" flipV="false" rot="0">
            <a:off x="1228448" y="3840527"/>
            <a:ext cx="571963" cy="571963"/>
          </a:xfrm>
          <a:custGeom>
            <a:avLst/>
            <a:gdLst/>
            <a:ahLst/>
            <a:cxnLst/>
            <a:rect r="r" b="b" t="t" l="l"/>
            <a:pathLst>
              <a:path h="571963" w="571963">
                <a:moveTo>
                  <a:pt x="0" y="0"/>
                </a:moveTo>
                <a:lnTo>
                  <a:pt x="571963" y="0"/>
                </a:lnTo>
                <a:lnTo>
                  <a:pt x="571963" y="571963"/>
                </a:lnTo>
                <a:lnTo>
                  <a:pt x="0" y="5719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228448" y="6331009"/>
            <a:ext cx="588831" cy="588831"/>
          </a:xfrm>
          <a:custGeom>
            <a:avLst/>
            <a:gdLst/>
            <a:ahLst/>
            <a:cxnLst/>
            <a:rect r="r" b="b" t="t" l="l"/>
            <a:pathLst>
              <a:path h="588831" w="588831">
                <a:moveTo>
                  <a:pt x="0" y="0"/>
                </a:moveTo>
                <a:lnTo>
                  <a:pt x="588831" y="0"/>
                </a:lnTo>
                <a:lnTo>
                  <a:pt x="588831" y="588831"/>
                </a:lnTo>
                <a:lnTo>
                  <a:pt x="0" y="5888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474">
            <a:off x="1236923" y="1937331"/>
            <a:ext cx="588831" cy="588831"/>
          </a:xfrm>
          <a:custGeom>
            <a:avLst/>
            <a:gdLst/>
            <a:ahLst/>
            <a:cxnLst/>
            <a:rect r="r" b="b" t="t" l="l"/>
            <a:pathLst>
              <a:path h="588831" w="588831">
                <a:moveTo>
                  <a:pt x="0" y="0"/>
                </a:moveTo>
                <a:lnTo>
                  <a:pt x="588832" y="0"/>
                </a:lnTo>
                <a:lnTo>
                  <a:pt x="588832" y="588831"/>
                </a:lnTo>
                <a:lnTo>
                  <a:pt x="0" y="5888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1236883" y="8348590"/>
            <a:ext cx="588831" cy="588831"/>
          </a:xfrm>
          <a:custGeom>
            <a:avLst/>
            <a:gdLst/>
            <a:ahLst/>
            <a:cxnLst/>
            <a:rect r="r" b="b" t="t" l="l"/>
            <a:pathLst>
              <a:path h="588831" w="588831">
                <a:moveTo>
                  <a:pt x="0" y="0"/>
                </a:moveTo>
                <a:lnTo>
                  <a:pt x="588831" y="0"/>
                </a:lnTo>
                <a:lnTo>
                  <a:pt x="588831" y="588832"/>
                </a:lnTo>
                <a:lnTo>
                  <a:pt x="0" y="5888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7" id="7"/>
          <p:cNvSpPr txBox="true"/>
          <p:nvPr/>
        </p:nvSpPr>
        <p:spPr>
          <a:xfrm rot="0">
            <a:off x="2176436" y="1937356"/>
            <a:ext cx="11767393" cy="7780998"/>
          </a:xfrm>
          <a:prstGeom prst="rect">
            <a:avLst/>
          </a:prstGeom>
        </p:spPr>
        <p:txBody>
          <a:bodyPr anchor="t" rtlCol="false" tIns="0" lIns="0" bIns="0" rIns="0">
            <a:spAutoFit/>
          </a:bodyPr>
          <a:lstStyle/>
          <a:p>
            <a:pPr algn="l">
              <a:lnSpc>
                <a:spcPts val="3079"/>
              </a:lnSpc>
            </a:pPr>
            <a:r>
              <a:rPr lang="en-US" sz="2199">
                <a:solidFill>
                  <a:srgbClr val="9EC948"/>
                </a:solidFill>
                <a:latin typeface="Poppins"/>
                <a:ea typeface="Poppins"/>
                <a:cs typeface="Poppins"/>
                <a:sym typeface="Poppins"/>
              </a:rPr>
              <a:t>Process Synthesis and Development</a:t>
            </a:r>
          </a:p>
          <a:p>
            <a:pPr algn="l">
              <a:lnSpc>
                <a:spcPts val="769"/>
              </a:lnSpc>
            </a:pPr>
          </a:p>
          <a:p>
            <a:pPr algn="l" marL="474871" indent="-237436" lvl="1">
              <a:lnSpc>
                <a:spcPts val="3079"/>
              </a:lnSpc>
              <a:buFont typeface="Arial"/>
              <a:buChar char="•"/>
            </a:pPr>
            <a:r>
              <a:rPr lang="en-US" sz="2199">
                <a:solidFill>
                  <a:srgbClr val="FFFFFF"/>
                </a:solidFill>
                <a:latin typeface="Poppins"/>
                <a:ea typeface="Poppins"/>
                <a:cs typeface="Poppins"/>
                <a:sym typeface="Poppins"/>
              </a:rPr>
              <a:t>Preliminary HAZOP study#1 while selecting RoS, prior lab experiments start</a:t>
            </a:r>
          </a:p>
          <a:p>
            <a:pPr algn="l" marL="474871" indent="-237436" lvl="1">
              <a:lnSpc>
                <a:spcPts val="3079"/>
              </a:lnSpc>
              <a:buFont typeface="Arial"/>
              <a:buChar char="•"/>
            </a:pPr>
            <a:r>
              <a:rPr lang="en-US" sz="2199">
                <a:solidFill>
                  <a:srgbClr val="FFFFFF"/>
                </a:solidFill>
                <a:latin typeface="Poppins"/>
                <a:ea typeface="Poppins"/>
                <a:cs typeface="Poppins"/>
                <a:sym typeface="Poppins"/>
              </a:rPr>
              <a:t>DSC/TGA analysis on each reaction mix, intermediates, and products</a:t>
            </a:r>
          </a:p>
          <a:p>
            <a:pPr algn="l" marL="474871" indent="-237436" lvl="1">
              <a:lnSpc>
                <a:spcPts val="3079"/>
              </a:lnSpc>
              <a:buFont typeface="Arial"/>
              <a:buChar char="•"/>
            </a:pPr>
            <a:r>
              <a:rPr lang="en-US" sz="2199">
                <a:solidFill>
                  <a:srgbClr val="FFFFFF"/>
                </a:solidFill>
                <a:latin typeface="Poppins"/>
                <a:ea typeface="Poppins"/>
                <a:cs typeface="Poppins"/>
                <a:sym typeface="Poppins"/>
              </a:rPr>
              <a:t>Effects of process deviations are investigated for safety and quality </a:t>
            </a:r>
          </a:p>
          <a:p>
            <a:pPr algn="l">
              <a:lnSpc>
                <a:spcPts val="3079"/>
              </a:lnSpc>
            </a:pPr>
          </a:p>
          <a:p>
            <a:pPr algn="l">
              <a:lnSpc>
                <a:spcPts val="3079"/>
              </a:lnSpc>
            </a:pPr>
            <a:r>
              <a:rPr lang="en-US" sz="2199">
                <a:solidFill>
                  <a:srgbClr val="9EC948"/>
                </a:solidFill>
                <a:latin typeface="Poppins"/>
                <a:ea typeface="Poppins"/>
                <a:cs typeface="Poppins"/>
                <a:sym typeface="Poppins"/>
              </a:rPr>
              <a:t>Sale up and Pilotation</a:t>
            </a:r>
          </a:p>
          <a:p>
            <a:pPr algn="l">
              <a:lnSpc>
                <a:spcPts val="769"/>
              </a:lnSpc>
            </a:pPr>
          </a:p>
          <a:p>
            <a:pPr algn="l" marL="474871" indent="-237436" lvl="1">
              <a:lnSpc>
                <a:spcPts val="3079"/>
              </a:lnSpc>
              <a:buFont typeface="Arial"/>
              <a:buChar char="•"/>
            </a:pPr>
            <a:r>
              <a:rPr lang="en-US" sz="2199">
                <a:solidFill>
                  <a:srgbClr val="FFFFFF"/>
                </a:solidFill>
                <a:latin typeface="Poppins"/>
                <a:ea typeface="Poppins"/>
                <a:cs typeface="Poppins"/>
                <a:sym typeface="Poppins"/>
              </a:rPr>
              <a:t>Exthothermicity/Mass transfer/heat transfer</a:t>
            </a:r>
          </a:p>
          <a:p>
            <a:pPr algn="l" marL="474871" indent="-237436" lvl="1">
              <a:lnSpc>
                <a:spcPts val="3079"/>
              </a:lnSpc>
              <a:buFont typeface="Arial"/>
              <a:buChar char="•"/>
            </a:pPr>
            <a:r>
              <a:rPr lang="en-US" sz="2199">
                <a:solidFill>
                  <a:srgbClr val="FFFFFF"/>
                </a:solidFill>
                <a:latin typeface="Poppins"/>
                <a:ea typeface="Poppins"/>
                <a:cs typeface="Poppins"/>
                <a:sym typeface="Poppins"/>
              </a:rPr>
              <a:t>Material addition/processing times and other parameters</a:t>
            </a:r>
          </a:p>
          <a:p>
            <a:pPr algn="l" marL="474871" indent="-237436" lvl="1">
              <a:lnSpc>
                <a:spcPts val="3079"/>
              </a:lnSpc>
              <a:buFont typeface="Arial"/>
              <a:buChar char="•"/>
            </a:pPr>
            <a:r>
              <a:rPr lang="en-US" sz="2199">
                <a:solidFill>
                  <a:srgbClr val="FFFFFF"/>
                </a:solidFill>
                <a:latin typeface="Poppins"/>
                <a:ea typeface="Poppins"/>
                <a:cs typeface="Poppins"/>
                <a:sym typeface="Poppins"/>
              </a:rPr>
              <a:t>HAZOP studies #2 -Before lab trials as well as scale up</a:t>
            </a:r>
          </a:p>
          <a:p>
            <a:pPr algn="l" marL="474871" indent="-237436" lvl="1">
              <a:lnSpc>
                <a:spcPts val="3079"/>
              </a:lnSpc>
              <a:buFont typeface="Arial"/>
              <a:buChar char="•"/>
            </a:pPr>
            <a:r>
              <a:rPr lang="en-US" sz="2199">
                <a:solidFill>
                  <a:srgbClr val="FFFFFF"/>
                </a:solidFill>
                <a:latin typeface="Poppins"/>
                <a:ea typeface="Poppins"/>
                <a:cs typeface="Poppins"/>
                <a:sym typeface="Poppins"/>
              </a:rPr>
              <a:t>Critical HAZOP and safety mandated process interlocks are fully AUTOMATED</a:t>
            </a:r>
          </a:p>
          <a:p>
            <a:pPr algn="l">
              <a:lnSpc>
                <a:spcPts val="3079"/>
              </a:lnSpc>
            </a:pPr>
          </a:p>
          <a:p>
            <a:pPr algn="l">
              <a:lnSpc>
                <a:spcPts val="3079"/>
              </a:lnSpc>
            </a:pPr>
            <a:r>
              <a:rPr lang="en-US" sz="2199">
                <a:solidFill>
                  <a:srgbClr val="9EC948"/>
                </a:solidFill>
                <a:latin typeface="Poppins"/>
                <a:ea typeface="Poppins"/>
                <a:cs typeface="Poppins"/>
                <a:sym typeface="Poppins"/>
              </a:rPr>
              <a:t>Commercial Productions</a:t>
            </a:r>
          </a:p>
          <a:p>
            <a:pPr algn="l">
              <a:lnSpc>
                <a:spcPts val="769"/>
              </a:lnSpc>
            </a:pPr>
          </a:p>
          <a:p>
            <a:pPr algn="l" marL="474871" indent="-237436" lvl="1">
              <a:lnSpc>
                <a:spcPts val="3079"/>
              </a:lnSpc>
              <a:buFont typeface="Arial"/>
              <a:buChar char="•"/>
            </a:pPr>
            <a:r>
              <a:rPr lang="en-US" sz="2199">
                <a:solidFill>
                  <a:srgbClr val="FFFFFF"/>
                </a:solidFill>
                <a:latin typeface="Poppins"/>
                <a:ea typeface="Poppins"/>
                <a:cs typeface="Poppins"/>
                <a:sym typeface="Poppins"/>
              </a:rPr>
              <a:t>Detailed HAZOP studies #3 –Using PID&amp;SOPs of the commercial plants</a:t>
            </a:r>
          </a:p>
          <a:p>
            <a:pPr algn="l" marL="474871" indent="-237436" lvl="1">
              <a:lnSpc>
                <a:spcPts val="3079"/>
              </a:lnSpc>
              <a:buFont typeface="Arial"/>
              <a:buChar char="•"/>
            </a:pPr>
            <a:r>
              <a:rPr lang="en-US" sz="2199">
                <a:solidFill>
                  <a:srgbClr val="FFFFFF"/>
                </a:solidFill>
                <a:latin typeface="Poppins"/>
                <a:ea typeface="Poppins"/>
                <a:cs typeface="Poppins"/>
                <a:sym typeface="Poppins"/>
              </a:rPr>
              <a:t>Top up HAZOP study#4-On final PID and SOPs before the commercial production</a:t>
            </a:r>
          </a:p>
          <a:p>
            <a:pPr algn="l" marL="474871" indent="-237436" lvl="1">
              <a:lnSpc>
                <a:spcPts val="3079"/>
              </a:lnSpc>
              <a:buFont typeface="Arial"/>
              <a:buChar char="•"/>
            </a:pPr>
            <a:r>
              <a:rPr lang="en-US" sz="2199">
                <a:solidFill>
                  <a:srgbClr val="FFFFFF"/>
                </a:solidFill>
                <a:latin typeface="Poppins"/>
                <a:ea typeface="Poppins"/>
                <a:cs typeface="Poppins"/>
                <a:sym typeface="Poppins"/>
              </a:rPr>
              <a:t>All Critical HAZOP and safety mandated process interlocks are fully AUTOMATED</a:t>
            </a:r>
          </a:p>
          <a:p>
            <a:pPr algn="l">
              <a:lnSpc>
                <a:spcPts val="3079"/>
              </a:lnSpc>
            </a:pPr>
          </a:p>
          <a:p>
            <a:pPr algn="l">
              <a:lnSpc>
                <a:spcPts val="3079"/>
              </a:lnSpc>
            </a:pPr>
            <a:r>
              <a:rPr lang="en-US" sz="2199">
                <a:solidFill>
                  <a:srgbClr val="9EC948"/>
                </a:solidFill>
                <a:latin typeface="Poppins"/>
                <a:ea typeface="Poppins"/>
                <a:cs typeface="Poppins"/>
                <a:sym typeface="Poppins"/>
              </a:rPr>
              <a:t>Periodical Health Check-ups</a:t>
            </a:r>
          </a:p>
          <a:p>
            <a:pPr algn="l">
              <a:lnSpc>
                <a:spcPts val="769"/>
              </a:lnSpc>
            </a:pPr>
          </a:p>
          <a:p>
            <a:pPr algn="l" marL="474871" indent="-237436" lvl="1">
              <a:lnSpc>
                <a:spcPts val="3079"/>
              </a:lnSpc>
              <a:buFont typeface="Arial"/>
              <a:buChar char="•"/>
            </a:pPr>
            <a:r>
              <a:rPr lang="en-US" sz="2199">
                <a:solidFill>
                  <a:srgbClr val="FFFFFF"/>
                </a:solidFill>
                <a:latin typeface="Poppins"/>
                <a:ea typeface="Poppins"/>
                <a:cs typeface="Poppins"/>
                <a:sym typeface="Poppins"/>
              </a:rPr>
              <a:t>Tie up with Local Hospitals</a:t>
            </a:r>
          </a:p>
          <a:p>
            <a:pPr algn="l" marL="474871" indent="-237436" lvl="1">
              <a:lnSpc>
                <a:spcPts val="3079"/>
              </a:lnSpc>
              <a:buFont typeface="Arial"/>
              <a:buChar char="•"/>
            </a:pPr>
            <a:r>
              <a:rPr lang="en-US" sz="2199">
                <a:solidFill>
                  <a:srgbClr val="FFFFFF"/>
                </a:solidFill>
                <a:latin typeface="Poppins"/>
                <a:ea typeface="Poppins"/>
                <a:cs typeface="Poppins"/>
                <a:sym typeface="Poppins"/>
              </a:rPr>
              <a:t>Doctor to site premises </a:t>
            </a:r>
          </a:p>
        </p:txBody>
      </p:sp>
      <p:sp>
        <p:nvSpPr>
          <p:cNvPr name="TextBox 8" id="8"/>
          <p:cNvSpPr txBox="true"/>
          <p:nvPr/>
        </p:nvSpPr>
        <p:spPr>
          <a:xfrm rot="0">
            <a:off x="1228448" y="488470"/>
            <a:ext cx="9544690" cy="927226"/>
          </a:xfrm>
          <a:prstGeom prst="rect">
            <a:avLst/>
          </a:prstGeom>
        </p:spPr>
        <p:txBody>
          <a:bodyPr anchor="t" rtlCol="false" tIns="0" lIns="0" bIns="0" rIns="0">
            <a:spAutoFit/>
          </a:bodyPr>
          <a:lstStyle/>
          <a:p>
            <a:pPr algn="l">
              <a:lnSpc>
                <a:spcPts val="7168"/>
              </a:lnSpc>
              <a:spcBef>
                <a:spcPct val="0"/>
              </a:spcBef>
            </a:pPr>
            <a:r>
              <a:rPr lang="en-US" b="true" sz="5120">
                <a:solidFill>
                  <a:srgbClr val="FFFFFF"/>
                </a:solidFill>
                <a:latin typeface="Poppins Bold"/>
                <a:ea typeface="Poppins Bold"/>
                <a:cs typeface="Poppins Bold"/>
                <a:sym typeface="Poppins Bold"/>
              </a:rPr>
              <a:t>Safety: </a:t>
            </a:r>
            <a:r>
              <a:rPr lang="en-US" b="true" sz="5120">
                <a:solidFill>
                  <a:srgbClr val="9EC948"/>
                </a:solidFill>
                <a:latin typeface="Poppins Bold"/>
                <a:ea typeface="Poppins Bold"/>
                <a:cs typeface="Poppins Bold"/>
                <a:sym typeface="Poppins Bold"/>
              </a:rPr>
              <a:t>Health</a:t>
            </a:r>
          </a:p>
        </p:txBody>
      </p:sp>
      <p:sp>
        <p:nvSpPr>
          <p:cNvPr name="Freeform 9" id="9"/>
          <p:cNvSpPr/>
          <p:nvPr/>
        </p:nvSpPr>
        <p:spPr>
          <a:xfrm flipH="false" flipV="false" rot="0">
            <a:off x="15732222" y="0"/>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4"/>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grpSp>
        <p:nvGrpSpPr>
          <p:cNvPr name="Group 2" id="2"/>
          <p:cNvGrpSpPr/>
          <p:nvPr/>
        </p:nvGrpSpPr>
        <p:grpSpPr>
          <a:xfrm rot="0">
            <a:off x="5603224" y="6848212"/>
            <a:ext cx="6189027" cy="9385476"/>
            <a:chOff x="0" y="0"/>
            <a:chExt cx="698500" cy="1059255"/>
          </a:xfrm>
        </p:grpSpPr>
        <p:sp>
          <p:nvSpPr>
            <p:cNvPr name="Freeform 3" id="3"/>
            <p:cNvSpPr/>
            <p:nvPr/>
          </p:nvSpPr>
          <p:spPr>
            <a:xfrm flipH="false" flipV="false" rot="0">
              <a:off x="0" y="4129"/>
              <a:ext cx="698500" cy="1050997"/>
            </a:xfrm>
            <a:custGeom>
              <a:avLst/>
              <a:gdLst/>
              <a:ahLst/>
              <a:cxnLst/>
              <a:rect r="r" b="b" t="t" l="l"/>
              <a:pathLst>
                <a:path h="1050997" w="698500">
                  <a:moveTo>
                    <a:pt x="367834" y="6683"/>
                  </a:moveTo>
                  <a:lnTo>
                    <a:pt x="679916" y="188259"/>
                  </a:lnTo>
                  <a:cubicBezTo>
                    <a:pt x="691422" y="194953"/>
                    <a:pt x="698500" y="207260"/>
                    <a:pt x="698500" y="220571"/>
                  </a:cubicBezTo>
                  <a:lnTo>
                    <a:pt x="698500" y="830425"/>
                  </a:lnTo>
                  <a:cubicBezTo>
                    <a:pt x="698500" y="843737"/>
                    <a:pt x="691422" y="856044"/>
                    <a:pt x="679916" y="862738"/>
                  </a:cubicBezTo>
                  <a:lnTo>
                    <a:pt x="367834" y="1044313"/>
                  </a:lnTo>
                  <a:cubicBezTo>
                    <a:pt x="356346" y="1050997"/>
                    <a:pt x="342154" y="1050997"/>
                    <a:pt x="330666" y="1044313"/>
                  </a:cubicBezTo>
                  <a:lnTo>
                    <a:pt x="18584" y="862738"/>
                  </a:lnTo>
                  <a:cubicBezTo>
                    <a:pt x="7078" y="856044"/>
                    <a:pt x="0" y="843737"/>
                    <a:pt x="0" y="830425"/>
                  </a:cubicBezTo>
                  <a:lnTo>
                    <a:pt x="0" y="220571"/>
                  </a:lnTo>
                  <a:cubicBezTo>
                    <a:pt x="0" y="207260"/>
                    <a:pt x="7078" y="194953"/>
                    <a:pt x="18584" y="188259"/>
                  </a:cubicBezTo>
                  <a:lnTo>
                    <a:pt x="330666" y="6683"/>
                  </a:lnTo>
                  <a:cubicBezTo>
                    <a:pt x="342154" y="0"/>
                    <a:pt x="356346" y="0"/>
                    <a:pt x="367834" y="6683"/>
                  </a:cubicBezTo>
                  <a:close/>
                </a:path>
              </a:pathLst>
            </a:custGeom>
            <a:blipFill>
              <a:blip r:embed="rId2"/>
              <a:stretch>
                <a:fillRect l="-63593" t="-553" r="-63593" b="-553"/>
              </a:stretch>
            </a:blipFill>
            <a:ln w="19050" cap="sq">
              <a:solidFill>
                <a:srgbClr val="9EC948"/>
              </a:solidFill>
              <a:prstDash val="solid"/>
              <a:miter/>
            </a:ln>
          </p:spPr>
        </p:sp>
      </p:grpSp>
      <p:grpSp>
        <p:nvGrpSpPr>
          <p:cNvPr name="Group 4" id="4"/>
          <p:cNvGrpSpPr/>
          <p:nvPr/>
        </p:nvGrpSpPr>
        <p:grpSpPr>
          <a:xfrm rot="0">
            <a:off x="11392200" y="1833045"/>
            <a:ext cx="6642527" cy="7507322"/>
            <a:chOff x="0" y="0"/>
            <a:chExt cx="749548" cy="847132"/>
          </a:xfrm>
        </p:grpSpPr>
        <p:sp>
          <p:nvSpPr>
            <p:cNvPr name="Freeform 5" id="5"/>
            <p:cNvSpPr/>
            <p:nvPr/>
          </p:nvSpPr>
          <p:spPr>
            <a:xfrm flipH="false" flipV="false" rot="0">
              <a:off x="0" y="3592"/>
              <a:ext cx="749548" cy="839947"/>
            </a:xfrm>
            <a:custGeom>
              <a:avLst/>
              <a:gdLst/>
              <a:ahLst/>
              <a:cxnLst/>
              <a:rect r="r" b="b" t="t" l="l"/>
              <a:pathLst>
                <a:path h="839947" w="749548">
                  <a:moveTo>
                    <a:pt x="392384" y="5956"/>
                  </a:moveTo>
                  <a:lnTo>
                    <a:pt x="731937" y="190060"/>
                  </a:lnTo>
                  <a:cubicBezTo>
                    <a:pt x="742789" y="195943"/>
                    <a:pt x="749548" y="207296"/>
                    <a:pt x="749548" y="219640"/>
                  </a:cubicBezTo>
                  <a:lnTo>
                    <a:pt x="749548" y="620307"/>
                  </a:lnTo>
                  <a:cubicBezTo>
                    <a:pt x="749548" y="632651"/>
                    <a:pt x="742789" y="644004"/>
                    <a:pt x="731937" y="649888"/>
                  </a:cubicBezTo>
                  <a:lnTo>
                    <a:pt x="392384" y="833991"/>
                  </a:lnTo>
                  <a:cubicBezTo>
                    <a:pt x="381399" y="839947"/>
                    <a:pt x="368148" y="839947"/>
                    <a:pt x="357164" y="833991"/>
                  </a:cubicBezTo>
                  <a:lnTo>
                    <a:pt x="17610" y="649888"/>
                  </a:lnTo>
                  <a:cubicBezTo>
                    <a:pt x="6759" y="644004"/>
                    <a:pt x="0" y="632651"/>
                    <a:pt x="0" y="620307"/>
                  </a:cubicBezTo>
                  <a:lnTo>
                    <a:pt x="0" y="219640"/>
                  </a:lnTo>
                  <a:cubicBezTo>
                    <a:pt x="0" y="207296"/>
                    <a:pt x="6759" y="195943"/>
                    <a:pt x="17610" y="190060"/>
                  </a:cubicBezTo>
                  <a:lnTo>
                    <a:pt x="357164" y="5956"/>
                  </a:lnTo>
                  <a:cubicBezTo>
                    <a:pt x="368148" y="0"/>
                    <a:pt x="381399" y="0"/>
                    <a:pt x="392384" y="5956"/>
                  </a:cubicBezTo>
                  <a:close/>
                </a:path>
              </a:pathLst>
            </a:custGeom>
            <a:solidFill>
              <a:srgbClr val="000000">
                <a:alpha val="0"/>
              </a:srgbClr>
            </a:solidFill>
            <a:ln w="9525" cap="sq">
              <a:solidFill>
                <a:srgbClr val="9EC948"/>
              </a:solidFill>
              <a:prstDash val="solid"/>
              <a:miter/>
            </a:ln>
          </p:spPr>
        </p:sp>
        <p:sp>
          <p:nvSpPr>
            <p:cNvPr name="TextBox 6" id="6"/>
            <p:cNvSpPr txBox="true"/>
            <p:nvPr/>
          </p:nvSpPr>
          <p:spPr>
            <a:xfrm>
              <a:off x="0" y="82550"/>
              <a:ext cx="749548" cy="624882"/>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244696" y="7129164"/>
            <a:ext cx="12834370" cy="7467270"/>
            <a:chOff x="0" y="0"/>
            <a:chExt cx="698500" cy="406400"/>
          </a:xfrm>
        </p:grpSpPr>
        <p:sp>
          <p:nvSpPr>
            <p:cNvPr name="Freeform 8" id="8"/>
            <p:cNvSpPr/>
            <p:nvPr/>
          </p:nvSpPr>
          <p:spPr>
            <a:xfrm flipH="false" flipV="false" rot="0">
              <a:off x="5963" y="1991"/>
              <a:ext cx="686574" cy="402418"/>
            </a:xfrm>
            <a:custGeom>
              <a:avLst/>
              <a:gdLst/>
              <a:ahLst/>
              <a:cxnLst/>
              <a:rect r="r" b="b" t="t" l="l"/>
              <a:pathLst>
                <a:path h="402418" w="686574">
                  <a:moveTo>
                    <a:pt x="352248" y="3223"/>
                  </a:moveTo>
                  <a:lnTo>
                    <a:pt x="683576" y="195995"/>
                  </a:lnTo>
                  <a:cubicBezTo>
                    <a:pt x="685432" y="197075"/>
                    <a:pt x="686574" y="199061"/>
                    <a:pt x="686574" y="201209"/>
                  </a:cubicBezTo>
                  <a:cubicBezTo>
                    <a:pt x="686574" y="203357"/>
                    <a:pt x="685432" y="205343"/>
                    <a:pt x="683576" y="206423"/>
                  </a:cubicBezTo>
                  <a:lnTo>
                    <a:pt x="352248" y="399195"/>
                  </a:lnTo>
                  <a:cubicBezTo>
                    <a:pt x="346709" y="402418"/>
                    <a:pt x="339865" y="402418"/>
                    <a:pt x="334326" y="399195"/>
                  </a:cubicBezTo>
                  <a:lnTo>
                    <a:pt x="2998" y="206423"/>
                  </a:lnTo>
                  <a:cubicBezTo>
                    <a:pt x="1142" y="205343"/>
                    <a:pt x="0" y="203357"/>
                    <a:pt x="0" y="201209"/>
                  </a:cubicBezTo>
                  <a:cubicBezTo>
                    <a:pt x="0" y="199061"/>
                    <a:pt x="1142" y="197075"/>
                    <a:pt x="2998" y="195995"/>
                  </a:cubicBezTo>
                  <a:lnTo>
                    <a:pt x="334326" y="3223"/>
                  </a:lnTo>
                  <a:cubicBezTo>
                    <a:pt x="339865" y="0"/>
                    <a:pt x="346709" y="0"/>
                    <a:pt x="352248" y="3223"/>
                  </a:cubicBezTo>
                  <a:close/>
                </a:path>
              </a:pathLst>
            </a:custGeom>
            <a:solidFill>
              <a:srgbClr val="9EC948"/>
            </a:solidFill>
          </p:spPr>
        </p:sp>
        <p:sp>
          <p:nvSpPr>
            <p:cNvPr name="TextBox 9" id="9"/>
            <p:cNvSpPr txBox="true"/>
            <p:nvPr/>
          </p:nvSpPr>
          <p:spPr>
            <a:xfrm>
              <a:off x="0" y="82550"/>
              <a:ext cx="698500" cy="18415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4055229" y="7861707"/>
            <a:ext cx="1686517" cy="279042"/>
          </a:xfrm>
          <a:custGeom>
            <a:avLst/>
            <a:gdLst/>
            <a:ahLst/>
            <a:cxnLst/>
            <a:rect r="r" b="b" t="t" l="l"/>
            <a:pathLst>
              <a:path h="279042" w="1686517">
                <a:moveTo>
                  <a:pt x="0" y="0"/>
                </a:moveTo>
                <a:lnTo>
                  <a:pt x="1686518" y="0"/>
                </a:lnTo>
                <a:lnTo>
                  <a:pt x="1686518" y="279042"/>
                </a:lnTo>
                <a:lnTo>
                  <a:pt x="0" y="279042"/>
                </a:lnTo>
                <a:lnTo>
                  <a:pt x="0" y="0"/>
                </a:lnTo>
                <a:close/>
              </a:path>
            </a:pathLst>
          </a:custGeom>
          <a:blipFill>
            <a:blip r:embed="rId3">
              <a:alphaModFix amt="55000"/>
              <a:extLst>
                <a:ext uri="{96DAC541-7B7A-43D3-8B79-37D633B846F1}">
                  <asvg:svgBlip xmlns:asvg="http://schemas.microsoft.com/office/drawing/2016/SVG/main" r:embed="rId4"/>
                </a:ext>
              </a:extLst>
            </a:blip>
            <a:stretch>
              <a:fillRect l="0" t="0" r="0" b="0"/>
            </a:stretch>
          </a:blipFill>
        </p:spPr>
      </p:sp>
      <p:grpSp>
        <p:nvGrpSpPr>
          <p:cNvPr name="Group 11" id="11"/>
          <p:cNvGrpSpPr/>
          <p:nvPr/>
        </p:nvGrpSpPr>
        <p:grpSpPr>
          <a:xfrm rot="0">
            <a:off x="216054" y="1930809"/>
            <a:ext cx="6776129" cy="7424775"/>
            <a:chOff x="0" y="0"/>
            <a:chExt cx="773124" cy="847132"/>
          </a:xfrm>
        </p:grpSpPr>
        <p:sp>
          <p:nvSpPr>
            <p:cNvPr name="Freeform 12" id="12"/>
            <p:cNvSpPr/>
            <p:nvPr/>
          </p:nvSpPr>
          <p:spPr>
            <a:xfrm flipH="false" flipV="false" rot="0">
              <a:off x="0" y="3417"/>
              <a:ext cx="773124" cy="840298"/>
            </a:xfrm>
            <a:custGeom>
              <a:avLst/>
              <a:gdLst/>
              <a:ahLst/>
              <a:cxnLst/>
              <a:rect r="r" b="b" t="t" l="l"/>
              <a:pathLst>
                <a:path h="840298" w="773124">
                  <a:moveTo>
                    <a:pt x="403944" y="5720"/>
                  </a:moveTo>
                  <a:lnTo>
                    <a:pt x="755742" y="190646"/>
                  </a:lnTo>
                  <a:cubicBezTo>
                    <a:pt x="766431" y="196265"/>
                    <a:pt x="773124" y="207345"/>
                    <a:pt x="773124" y="219420"/>
                  </a:cubicBezTo>
                  <a:lnTo>
                    <a:pt x="773124" y="620877"/>
                  </a:lnTo>
                  <a:cubicBezTo>
                    <a:pt x="773124" y="632953"/>
                    <a:pt x="766431" y="644033"/>
                    <a:pt x="755742" y="649652"/>
                  </a:cubicBezTo>
                  <a:lnTo>
                    <a:pt x="403944" y="834577"/>
                  </a:lnTo>
                  <a:cubicBezTo>
                    <a:pt x="393062" y="840298"/>
                    <a:pt x="380062" y="840298"/>
                    <a:pt x="369180" y="834577"/>
                  </a:cubicBezTo>
                  <a:lnTo>
                    <a:pt x="17382" y="649652"/>
                  </a:lnTo>
                  <a:cubicBezTo>
                    <a:pt x="6693" y="644033"/>
                    <a:pt x="0" y="632953"/>
                    <a:pt x="0" y="620877"/>
                  </a:cubicBezTo>
                  <a:lnTo>
                    <a:pt x="0" y="219420"/>
                  </a:lnTo>
                  <a:cubicBezTo>
                    <a:pt x="0" y="207345"/>
                    <a:pt x="6693" y="196265"/>
                    <a:pt x="17382" y="190646"/>
                  </a:cubicBezTo>
                  <a:lnTo>
                    <a:pt x="369180" y="5720"/>
                  </a:lnTo>
                  <a:cubicBezTo>
                    <a:pt x="380062" y="0"/>
                    <a:pt x="393062" y="0"/>
                    <a:pt x="403944" y="5720"/>
                  </a:cubicBezTo>
                  <a:close/>
                </a:path>
              </a:pathLst>
            </a:custGeom>
            <a:solidFill>
              <a:srgbClr val="000000">
                <a:alpha val="0"/>
              </a:srgbClr>
            </a:solidFill>
            <a:ln w="9525" cap="sq">
              <a:solidFill>
                <a:srgbClr val="9EC948"/>
              </a:solidFill>
              <a:prstDash val="solid"/>
              <a:miter/>
            </a:ln>
          </p:spPr>
        </p:sp>
        <p:sp>
          <p:nvSpPr>
            <p:cNvPr name="TextBox 13" id="13"/>
            <p:cNvSpPr txBox="true"/>
            <p:nvPr/>
          </p:nvSpPr>
          <p:spPr>
            <a:xfrm>
              <a:off x="0" y="82550"/>
              <a:ext cx="773124" cy="624882"/>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2703710" y="8026449"/>
            <a:ext cx="1686517" cy="279042"/>
          </a:xfrm>
          <a:custGeom>
            <a:avLst/>
            <a:gdLst/>
            <a:ahLst/>
            <a:cxnLst/>
            <a:rect r="r" b="b" t="t" l="l"/>
            <a:pathLst>
              <a:path h="279042" w="1686517">
                <a:moveTo>
                  <a:pt x="0" y="0"/>
                </a:moveTo>
                <a:lnTo>
                  <a:pt x="1686518" y="0"/>
                </a:lnTo>
                <a:lnTo>
                  <a:pt x="1686518" y="279042"/>
                </a:lnTo>
                <a:lnTo>
                  <a:pt x="0" y="279042"/>
                </a:lnTo>
                <a:lnTo>
                  <a:pt x="0" y="0"/>
                </a:lnTo>
                <a:close/>
              </a:path>
            </a:pathLst>
          </a:custGeom>
          <a:blipFill>
            <a:blip r:embed="rId3">
              <a:alphaModFix amt="55000"/>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6837086" y="2697437"/>
            <a:ext cx="5149934" cy="5754116"/>
          </a:xfrm>
          <a:custGeom>
            <a:avLst/>
            <a:gdLst/>
            <a:ahLst/>
            <a:cxnLst/>
            <a:rect r="r" b="b" t="t" l="l"/>
            <a:pathLst>
              <a:path h="5754116" w="5149934">
                <a:moveTo>
                  <a:pt x="0" y="0"/>
                </a:moveTo>
                <a:lnTo>
                  <a:pt x="5149934" y="0"/>
                </a:lnTo>
                <a:lnTo>
                  <a:pt x="5149934" y="5754116"/>
                </a:lnTo>
                <a:lnTo>
                  <a:pt x="0" y="57541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8506008" y="5127037"/>
            <a:ext cx="442790" cy="578810"/>
          </a:xfrm>
          <a:custGeom>
            <a:avLst/>
            <a:gdLst/>
            <a:ahLst/>
            <a:cxnLst/>
            <a:rect r="r" b="b" t="t" l="l"/>
            <a:pathLst>
              <a:path h="578810" w="442790">
                <a:moveTo>
                  <a:pt x="0" y="0"/>
                </a:moveTo>
                <a:lnTo>
                  <a:pt x="442789" y="0"/>
                </a:lnTo>
                <a:lnTo>
                  <a:pt x="442789" y="578810"/>
                </a:lnTo>
                <a:lnTo>
                  <a:pt x="0" y="57881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1028700" y="735050"/>
            <a:ext cx="5772113" cy="673026"/>
          </a:xfrm>
          <a:prstGeom prst="rect">
            <a:avLst/>
          </a:prstGeom>
        </p:spPr>
        <p:txBody>
          <a:bodyPr anchor="t" rtlCol="false" tIns="0" lIns="0" bIns="0" rIns="0">
            <a:spAutoFit/>
          </a:bodyPr>
          <a:lstStyle/>
          <a:p>
            <a:pPr algn="ctr">
              <a:lnSpc>
                <a:spcPts val="5050"/>
              </a:lnSpc>
            </a:pPr>
            <a:r>
              <a:rPr lang="en-US" b="true" sz="5000" spc="-190">
                <a:solidFill>
                  <a:srgbClr val="FFFFFF"/>
                </a:solidFill>
                <a:latin typeface="Aileron Bold"/>
                <a:ea typeface="Aileron Bold"/>
                <a:cs typeface="Aileron Bold"/>
                <a:sym typeface="Aileron Bold"/>
              </a:rPr>
              <a:t>Safety: </a:t>
            </a:r>
            <a:r>
              <a:rPr lang="en-US" b="true" sz="5000" spc="-190">
                <a:solidFill>
                  <a:srgbClr val="9EC948"/>
                </a:solidFill>
                <a:latin typeface="Aileron Bold"/>
                <a:ea typeface="Aileron Bold"/>
                <a:cs typeface="Aileron Bold"/>
                <a:sym typeface="Aileron Bold"/>
              </a:rPr>
              <a:t>Sustainability</a:t>
            </a:r>
          </a:p>
        </p:txBody>
      </p:sp>
      <p:sp>
        <p:nvSpPr>
          <p:cNvPr name="TextBox 18" id="18"/>
          <p:cNvSpPr txBox="true"/>
          <p:nvPr/>
        </p:nvSpPr>
        <p:spPr>
          <a:xfrm rot="0">
            <a:off x="12939611" y="2943476"/>
            <a:ext cx="4412261" cy="451532"/>
          </a:xfrm>
          <a:prstGeom prst="rect">
            <a:avLst/>
          </a:prstGeom>
        </p:spPr>
        <p:txBody>
          <a:bodyPr anchor="t" rtlCol="false" tIns="0" lIns="0" bIns="0" rIns="0">
            <a:spAutoFit/>
          </a:bodyPr>
          <a:lstStyle/>
          <a:p>
            <a:pPr algn="just">
              <a:lnSpc>
                <a:spcPts val="3460"/>
              </a:lnSpc>
              <a:spcBef>
                <a:spcPct val="0"/>
              </a:spcBef>
            </a:pPr>
            <a:r>
              <a:rPr lang="en-US" b="true" sz="2471">
                <a:solidFill>
                  <a:srgbClr val="9EC948"/>
                </a:solidFill>
                <a:latin typeface="Poppins Bold"/>
                <a:ea typeface="Poppins Bold"/>
                <a:cs typeface="Poppins Bold"/>
                <a:sym typeface="Poppins Bold"/>
              </a:rPr>
              <a:t>Safety &amp; Sustainability</a:t>
            </a:r>
          </a:p>
        </p:txBody>
      </p:sp>
      <p:sp>
        <p:nvSpPr>
          <p:cNvPr name="TextBox 19" id="19"/>
          <p:cNvSpPr txBox="true"/>
          <p:nvPr/>
        </p:nvSpPr>
        <p:spPr>
          <a:xfrm rot="0">
            <a:off x="543080" y="2716487"/>
            <a:ext cx="6122078" cy="3205921"/>
          </a:xfrm>
          <a:prstGeom prst="rect">
            <a:avLst/>
          </a:prstGeom>
        </p:spPr>
        <p:txBody>
          <a:bodyPr anchor="t" rtlCol="false" tIns="0" lIns="0" bIns="0" rIns="0">
            <a:spAutoFit/>
          </a:bodyPr>
          <a:lstStyle/>
          <a:p>
            <a:pPr algn="ctr">
              <a:lnSpc>
                <a:spcPts val="3450"/>
              </a:lnSpc>
            </a:pPr>
            <a:r>
              <a:rPr lang="en-US" sz="2464" b="true">
                <a:solidFill>
                  <a:srgbClr val="9EC948"/>
                </a:solidFill>
                <a:latin typeface="Poppins Bold"/>
                <a:ea typeface="Poppins Bold"/>
                <a:cs typeface="Poppins Bold"/>
                <a:sym typeface="Poppins Bold"/>
              </a:rPr>
              <a:t>Mission</a:t>
            </a:r>
          </a:p>
          <a:p>
            <a:pPr algn="ctr">
              <a:lnSpc>
                <a:spcPts val="1910"/>
              </a:lnSpc>
            </a:pPr>
          </a:p>
          <a:p>
            <a:pPr algn="ctr">
              <a:lnSpc>
                <a:spcPts val="3310"/>
              </a:lnSpc>
              <a:spcBef>
                <a:spcPct val="0"/>
              </a:spcBef>
            </a:pPr>
            <a:r>
              <a:rPr lang="en-US" sz="2364">
                <a:solidFill>
                  <a:srgbClr val="FFFFFF"/>
                </a:solidFill>
                <a:latin typeface="Poppins Light"/>
                <a:ea typeface="Poppins Light"/>
                <a:cs typeface="Poppins Light"/>
                <a:sym typeface="Poppins Light"/>
              </a:rPr>
              <a:t>To be the most reliable &amp; trustworthy partner to the Global Supply Chains in Lifesciences and Specialty Chemicals domains, providing Custom Development and Manufacturing Services.</a:t>
            </a:r>
          </a:p>
        </p:txBody>
      </p:sp>
      <p:sp>
        <p:nvSpPr>
          <p:cNvPr name="TextBox 20" id="20"/>
          <p:cNvSpPr txBox="true"/>
          <p:nvPr/>
        </p:nvSpPr>
        <p:spPr>
          <a:xfrm rot="0">
            <a:off x="12308884" y="3593511"/>
            <a:ext cx="3158235" cy="2112336"/>
          </a:xfrm>
          <a:prstGeom prst="rect">
            <a:avLst/>
          </a:prstGeom>
        </p:spPr>
        <p:txBody>
          <a:bodyPr anchor="t" rtlCol="false" tIns="0" lIns="0" bIns="0" rIns="0">
            <a:spAutoFit/>
          </a:bodyPr>
          <a:lstStyle/>
          <a:p>
            <a:pPr algn="just">
              <a:lnSpc>
                <a:spcPts val="3347"/>
              </a:lnSpc>
            </a:pPr>
            <a:r>
              <a:rPr lang="en-US" sz="2391" b="true">
                <a:solidFill>
                  <a:srgbClr val="FFFFFF"/>
                </a:solidFill>
                <a:latin typeface="Poppins Bold"/>
                <a:ea typeface="Poppins Bold"/>
                <a:cs typeface="Poppins Bold"/>
                <a:sym typeface="Poppins Bold"/>
              </a:rPr>
              <a:t>Safe Manufacturing</a:t>
            </a:r>
          </a:p>
          <a:p>
            <a:pPr algn="just" marL="516270" indent="-258135" lvl="1">
              <a:lnSpc>
                <a:spcPts val="3347"/>
              </a:lnSpc>
              <a:buFont typeface="Arial"/>
              <a:buChar char="•"/>
            </a:pPr>
            <a:r>
              <a:rPr lang="en-US" sz="2391">
                <a:solidFill>
                  <a:srgbClr val="FFFFFF"/>
                </a:solidFill>
                <a:latin typeface="Poppins"/>
                <a:ea typeface="Poppins"/>
                <a:cs typeface="Poppins"/>
                <a:sym typeface="Poppins"/>
              </a:rPr>
              <a:t>Culture</a:t>
            </a:r>
          </a:p>
          <a:p>
            <a:pPr algn="just" marL="516270" indent="-258135" lvl="1">
              <a:lnSpc>
                <a:spcPts val="3347"/>
              </a:lnSpc>
              <a:buFont typeface="Arial"/>
              <a:buChar char="•"/>
            </a:pPr>
            <a:r>
              <a:rPr lang="en-US" sz="2391">
                <a:solidFill>
                  <a:srgbClr val="FFFFFF"/>
                </a:solidFill>
                <a:latin typeface="Poppins"/>
                <a:ea typeface="Poppins"/>
                <a:cs typeface="Poppins"/>
                <a:sym typeface="Poppins"/>
              </a:rPr>
              <a:t>Systems Training</a:t>
            </a:r>
          </a:p>
          <a:p>
            <a:pPr algn="just" marL="516270" indent="-258135" lvl="1">
              <a:lnSpc>
                <a:spcPts val="3347"/>
              </a:lnSpc>
              <a:buFont typeface="Arial"/>
              <a:buChar char="•"/>
            </a:pPr>
            <a:r>
              <a:rPr lang="en-US" sz="2391">
                <a:solidFill>
                  <a:srgbClr val="FFFFFF"/>
                </a:solidFill>
                <a:latin typeface="Poppins"/>
                <a:ea typeface="Poppins"/>
                <a:cs typeface="Poppins"/>
                <a:sym typeface="Poppins"/>
              </a:rPr>
              <a:t>Hardware</a:t>
            </a:r>
          </a:p>
          <a:p>
            <a:pPr algn="just" marL="516270" indent="-258135" lvl="1">
              <a:lnSpc>
                <a:spcPts val="3347"/>
              </a:lnSpc>
              <a:buFont typeface="Arial"/>
              <a:buChar char="•"/>
            </a:pPr>
            <a:r>
              <a:rPr lang="en-US" sz="2391">
                <a:solidFill>
                  <a:srgbClr val="FFFFFF"/>
                </a:solidFill>
                <a:latin typeface="Poppins"/>
                <a:ea typeface="Poppins"/>
                <a:cs typeface="Poppins"/>
                <a:sym typeface="Poppins"/>
              </a:rPr>
              <a:t>Training</a:t>
            </a:r>
          </a:p>
        </p:txBody>
      </p:sp>
      <p:sp>
        <p:nvSpPr>
          <p:cNvPr name="TextBox 21" id="21"/>
          <p:cNvSpPr txBox="true"/>
          <p:nvPr/>
        </p:nvSpPr>
        <p:spPr>
          <a:xfrm rot="0">
            <a:off x="295409" y="6041380"/>
            <a:ext cx="6617420" cy="2099368"/>
          </a:xfrm>
          <a:prstGeom prst="rect">
            <a:avLst/>
          </a:prstGeom>
        </p:spPr>
        <p:txBody>
          <a:bodyPr anchor="t" rtlCol="false" tIns="0" lIns="0" bIns="0" rIns="0">
            <a:spAutoFit/>
          </a:bodyPr>
          <a:lstStyle/>
          <a:p>
            <a:pPr algn="ctr">
              <a:lnSpc>
                <a:spcPts val="3310"/>
              </a:lnSpc>
            </a:pPr>
            <a:r>
              <a:rPr lang="en-US" sz="2364" b="true">
                <a:solidFill>
                  <a:srgbClr val="9EC948"/>
                </a:solidFill>
                <a:latin typeface="Poppins Bold"/>
                <a:ea typeface="Poppins Bold"/>
                <a:cs typeface="Poppins Bold"/>
                <a:sym typeface="Poppins Bold"/>
              </a:rPr>
              <a:t>Together for Sustainability</a:t>
            </a:r>
          </a:p>
          <a:p>
            <a:pPr algn="ctr">
              <a:lnSpc>
                <a:spcPts val="3310"/>
              </a:lnSpc>
            </a:pPr>
          </a:p>
          <a:p>
            <a:pPr algn="ctr">
              <a:lnSpc>
                <a:spcPts val="3310"/>
              </a:lnSpc>
            </a:pPr>
            <a:r>
              <a:rPr lang="en-US" sz="2364">
                <a:solidFill>
                  <a:srgbClr val="FFFFFF"/>
                </a:solidFill>
                <a:latin typeface="Poppins"/>
                <a:ea typeface="Poppins"/>
                <a:cs typeface="Poppins"/>
                <a:sym typeface="Poppins"/>
              </a:rPr>
              <a:t>&gt; 51% of the total energy from renewable resources with NETZERO Carbon Since 2012</a:t>
            </a:r>
          </a:p>
          <a:p>
            <a:pPr algn="ctr">
              <a:lnSpc>
                <a:spcPts val="3310"/>
              </a:lnSpc>
            </a:pPr>
          </a:p>
        </p:txBody>
      </p:sp>
      <p:sp>
        <p:nvSpPr>
          <p:cNvPr name="TextBox 22" id="22"/>
          <p:cNvSpPr txBox="true"/>
          <p:nvPr/>
        </p:nvSpPr>
        <p:spPr>
          <a:xfrm rot="0">
            <a:off x="12308884" y="5953497"/>
            <a:ext cx="5540365" cy="2112336"/>
          </a:xfrm>
          <a:prstGeom prst="rect">
            <a:avLst/>
          </a:prstGeom>
        </p:spPr>
        <p:txBody>
          <a:bodyPr anchor="t" rtlCol="false" tIns="0" lIns="0" bIns="0" rIns="0">
            <a:spAutoFit/>
          </a:bodyPr>
          <a:lstStyle/>
          <a:p>
            <a:pPr algn="l">
              <a:lnSpc>
                <a:spcPts val="3347"/>
              </a:lnSpc>
            </a:pPr>
            <a:r>
              <a:rPr lang="en-US" sz="2391">
                <a:solidFill>
                  <a:srgbClr val="FFFFFF"/>
                </a:solidFill>
                <a:latin typeface="Poppins"/>
                <a:ea typeface="Poppins"/>
                <a:cs typeface="Poppins"/>
                <a:sym typeface="Poppins"/>
              </a:rPr>
              <a:t>Decade + long demonstrated commitment excellence in Safe Manufacturing &amp; Sustainable Practices</a:t>
            </a:r>
          </a:p>
          <a:p>
            <a:pPr algn="l">
              <a:lnSpc>
                <a:spcPts val="3347"/>
              </a:lnSpc>
            </a:pPr>
          </a:p>
        </p:txBody>
      </p:sp>
      <p:sp>
        <p:nvSpPr>
          <p:cNvPr name="TextBox 23" id="23"/>
          <p:cNvSpPr txBox="true"/>
          <p:nvPr/>
        </p:nvSpPr>
        <p:spPr>
          <a:xfrm rot="0">
            <a:off x="8296068" y="4600137"/>
            <a:ext cx="1003665" cy="342265"/>
          </a:xfrm>
          <a:prstGeom prst="rect">
            <a:avLst/>
          </a:prstGeom>
        </p:spPr>
        <p:txBody>
          <a:bodyPr anchor="t" rtlCol="false" tIns="0" lIns="0" bIns="0" rIns="0">
            <a:spAutoFit/>
          </a:bodyPr>
          <a:lstStyle/>
          <a:p>
            <a:pPr algn="just">
              <a:lnSpc>
                <a:spcPts val="2659"/>
              </a:lnSpc>
              <a:spcBef>
                <a:spcPct val="0"/>
              </a:spcBef>
            </a:pPr>
            <a:r>
              <a:rPr lang="en-US" b="true" sz="1899">
                <a:solidFill>
                  <a:srgbClr val="9EC948"/>
                </a:solidFill>
                <a:latin typeface="Poppins Bold"/>
                <a:ea typeface="Poppins Bold"/>
                <a:cs typeface="Poppins Bold"/>
                <a:sym typeface="Poppins Bold"/>
              </a:rPr>
              <a:t>Nagpur</a:t>
            </a:r>
          </a:p>
        </p:txBody>
      </p:sp>
      <p:sp>
        <p:nvSpPr>
          <p:cNvPr name="Freeform 24" id="24"/>
          <p:cNvSpPr/>
          <p:nvPr/>
        </p:nvSpPr>
        <p:spPr>
          <a:xfrm flipH="false" flipV="false" rot="0">
            <a:off x="15732222" y="0"/>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9"/>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AutoShape 2" id="2"/>
          <p:cNvSpPr/>
          <p:nvPr/>
        </p:nvSpPr>
        <p:spPr>
          <a:xfrm>
            <a:off x="1363750" y="2385036"/>
            <a:ext cx="8753" cy="6740114"/>
          </a:xfrm>
          <a:prstGeom prst="line">
            <a:avLst/>
          </a:prstGeom>
          <a:ln cap="flat" w="47625">
            <a:solidFill>
              <a:srgbClr val="FFFFFF"/>
            </a:solidFill>
            <a:prstDash val="sysDot"/>
            <a:headEnd type="none" len="sm" w="sm"/>
            <a:tailEnd type="none" len="sm" w="sm"/>
          </a:ln>
        </p:spPr>
      </p:sp>
      <p:sp>
        <p:nvSpPr>
          <p:cNvPr name="Freeform 3" id="3"/>
          <p:cNvSpPr/>
          <p:nvPr/>
        </p:nvSpPr>
        <p:spPr>
          <a:xfrm flipH="false" flipV="false" rot="0">
            <a:off x="1059616" y="5986354"/>
            <a:ext cx="608268" cy="608268"/>
          </a:xfrm>
          <a:custGeom>
            <a:avLst/>
            <a:gdLst/>
            <a:ahLst/>
            <a:cxnLst/>
            <a:rect r="r" b="b" t="t" l="l"/>
            <a:pathLst>
              <a:path h="608268" w="608268">
                <a:moveTo>
                  <a:pt x="0" y="0"/>
                </a:moveTo>
                <a:lnTo>
                  <a:pt x="608268" y="0"/>
                </a:lnTo>
                <a:lnTo>
                  <a:pt x="608268" y="608268"/>
                </a:lnTo>
                <a:lnTo>
                  <a:pt x="0" y="6082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1073570" y="7436416"/>
            <a:ext cx="598670" cy="598670"/>
          </a:xfrm>
          <a:custGeom>
            <a:avLst/>
            <a:gdLst/>
            <a:ahLst/>
            <a:cxnLst/>
            <a:rect r="r" b="b" t="t" l="l"/>
            <a:pathLst>
              <a:path h="598670" w="598670">
                <a:moveTo>
                  <a:pt x="0" y="0"/>
                </a:moveTo>
                <a:lnTo>
                  <a:pt x="598669" y="0"/>
                </a:lnTo>
                <a:lnTo>
                  <a:pt x="598669" y="598669"/>
                </a:lnTo>
                <a:lnTo>
                  <a:pt x="0" y="5986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080934" y="1819404"/>
            <a:ext cx="565632" cy="565632"/>
          </a:xfrm>
          <a:custGeom>
            <a:avLst/>
            <a:gdLst/>
            <a:ahLst/>
            <a:cxnLst/>
            <a:rect r="r" b="b" t="t" l="l"/>
            <a:pathLst>
              <a:path h="565632" w="565632">
                <a:moveTo>
                  <a:pt x="0" y="0"/>
                </a:moveTo>
                <a:lnTo>
                  <a:pt x="565632" y="0"/>
                </a:lnTo>
                <a:lnTo>
                  <a:pt x="565632" y="565632"/>
                </a:lnTo>
                <a:lnTo>
                  <a:pt x="0" y="5656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1063971" y="8264264"/>
            <a:ext cx="591305" cy="591305"/>
          </a:xfrm>
          <a:custGeom>
            <a:avLst/>
            <a:gdLst/>
            <a:ahLst/>
            <a:cxnLst/>
            <a:rect r="r" b="b" t="t" l="l"/>
            <a:pathLst>
              <a:path h="591305" w="591305">
                <a:moveTo>
                  <a:pt x="0" y="0"/>
                </a:moveTo>
                <a:lnTo>
                  <a:pt x="591305" y="0"/>
                </a:lnTo>
                <a:lnTo>
                  <a:pt x="591305" y="591305"/>
                </a:lnTo>
                <a:lnTo>
                  <a:pt x="0" y="5913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7" id="7"/>
          <p:cNvSpPr/>
          <p:nvPr/>
        </p:nvSpPr>
        <p:spPr>
          <a:xfrm flipH="false" flipV="false" rot="0">
            <a:off x="1063971" y="9125150"/>
            <a:ext cx="617866" cy="617866"/>
          </a:xfrm>
          <a:custGeom>
            <a:avLst/>
            <a:gdLst/>
            <a:ahLst/>
            <a:cxnLst/>
            <a:rect r="r" b="b" t="t" l="l"/>
            <a:pathLst>
              <a:path h="617866" w="617866">
                <a:moveTo>
                  <a:pt x="0" y="0"/>
                </a:moveTo>
                <a:lnTo>
                  <a:pt x="617866" y="0"/>
                </a:lnTo>
                <a:lnTo>
                  <a:pt x="617866" y="617866"/>
                </a:lnTo>
                <a:lnTo>
                  <a:pt x="0" y="6178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8" id="8"/>
          <p:cNvGrpSpPr/>
          <p:nvPr/>
        </p:nvGrpSpPr>
        <p:grpSpPr>
          <a:xfrm rot="850168">
            <a:off x="14909913" y="300824"/>
            <a:ext cx="8527079" cy="11949598"/>
            <a:chOff x="0" y="0"/>
            <a:chExt cx="1321068" cy="1851305"/>
          </a:xfrm>
        </p:grpSpPr>
        <p:sp>
          <p:nvSpPr>
            <p:cNvPr name="Freeform 9" id="9"/>
            <p:cNvSpPr/>
            <p:nvPr/>
          </p:nvSpPr>
          <p:spPr>
            <a:xfrm flipH="false" flipV="false" rot="0">
              <a:off x="0" y="0"/>
              <a:ext cx="1321068" cy="1851305"/>
            </a:xfrm>
            <a:custGeom>
              <a:avLst/>
              <a:gdLst/>
              <a:ahLst/>
              <a:cxnLst/>
              <a:rect r="r" b="b" t="t" l="l"/>
              <a:pathLst>
                <a:path h="1851305" w="1321068">
                  <a:moveTo>
                    <a:pt x="0" y="0"/>
                  </a:moveTo>
                  <a:lnTo>
                    <a:pt x="1321068" y="0"/>
                  </a:lnTo>
                  <a:lnTo>
                    <a:pt x="1321068" y="1851305"/>
                  </a:lnTo>
                  <a:lnTo>
                    <a:pt x="0" y="1851305"/>
                  </a:lnTo>
                  <a:close/>
                </a:path>
              </a:pathLst>
            </a:custGeom>
            <a:blipFill>
              <a:blip r:embed="rId4"/>
              <a:stretch>
                <a:fillRect l="-86565" t="0" r="-23771" b="0"/>
              </a:stretch>
            </a:blipFill>
          </p:spPr>
        </p:sp>
      </p:grpSp>
      <p:sp>
        <p:nvSpPr>
          <p:cNvPr name="TextBox 10" id="10"/>
          <p:cNvSpPr txBox="true"/>
          <p:nvPr/>
        </p:nvSpPr>
        <p:spPr>
          <a:xfrm rot="0">
            <a:off x="1028700" y="422329"/>
            <a:ext cx="9326547" cy="892250"/>
          </a:xfrm>
          <a:prstGeom prst="rect">
            <a:avLst/>
          </a:prstGeom>
        </p:spPr>
        <p:txBody>
          <a:bodyPr anchor="t" rtlCol="false" tIns="0" lIns="0" bIns="0" rIns="0">
            <a:spAutoFit/>
          </a:bodyPr>
          <a:lstStyle/>
          <a:p>
            <a:pPr algn="l">
              <a:lnSpc>
                <a:spcPts val="6999"/>
              </a:lnSpc>
              <a:spcBef>
                <a:spcPct val="0"/>
              </a:spcBef>
            </a:pPr>
            <a:r>
              <a:rPr lang="en-US" b="true" sz="4999">
                <a:solidFill>
                  <a:srgbClr val="9EC948"/>
                </a:solidFill>
                <a:latin typeface="Poppins Bold"/>
                <a:ea typeface="Poppins Bold"/>
                <a:cs typeface="Poppins Bold"/>
                <a:sym typeface="Poppins Bold"/>
              </a:rPr>
              <a:t>Environment</a:t>
            </a:r>
          </a:p>
        </p:txBody>
      </p:sp>
      <p:sp>
        <p:nvSpPr>
          <p:cNvPr name="TextBox 11" id="11"/>
          <p:cNvSpPr txBox="true"/>
          <p:nvPr/>
        </p:nvSpPr>
        <p:spPr>
          <a:xfrm rot="0">
            <a:off x="2254432" y="1966352"/>
            <a:ext cx="12176874" cy="7627504"/>
          </a:xfrm>
          <a:prstGeom prst="rect">
            <a:avLst/>
          </a:prstGeom>
        </p:spPr>
        <p:txBody>
          <a:bodyPr anchor="t" rtlCol="false" tIns="0" lIns="0" bIns="0" rIns="0">
            <a:spAutoFit/>
          </a:bodyPr>
          <a:lstStyle/>
          <a:p>
            <a:pPr algn="l">
              <a:lnSpc>
                <a:spcPts val="3186"/>
              </a:lnSpc>
            </a:pPr>
            <a:r>
              <a:rPr lang="en-US" sz="2276">
                <a:solidFill>
                  <a:srgbClr val="9EC948"/>
                </a:solidFill>
                <a:latin typeface="Poppins"/>
                <a:ea typeface="Poppins"/>
                <a:cs typeface="Poppins"/>
                <a:sym typeface="Poppins"/>
              </a:rPr>
              <a:t>Onsite effluent treatment</a:t>
            </a:r>
          </a:p>
          <a:p>
            <a:pPr algn="l" marL="491395" indent="-245697" lvl="1">
              <a:lnSpc>
                <a:spcPts val="3186"/>
              </a:lnSpc>
              <a:buFont typeface="Arial"/>
              <a:buChar char="•"/>
            </a:pPr>
            <a:r>
              <a:rPr lang="en-US" sz="2276">
                <a:solidFill>
                  <a:srgbClr val="FFFFFF"/>
                </a:solidFill>
                <a:latin typeface="Poppins"/>
                <a:ea typeface="Poppins"/>
                <a:cs typeface="Poppins"/>
                <a:sym typeface="Poppins"/>
              </a:rPr>
              <a:t>Each Production plant has dedicated preliminary ETP section</a:t>
            </a:r>
          </a:p>
          <a:p>
            <a:pPr algn="l">
              <a:lnSpc>
                <a:spcPts val="3186"/>
              </a:lnSpc>
            </a:pPr>
          </a:p>
          <a:p>
            <a:pPr algn="l">
              <a:lnSpc>
                <a:spcPts val="3186"/>
              </a:lnSpc>
            </a:pPr>
          </a:p>
          <a:p>
            <a:pPr algn="l">
              <a:lnSpc>
                <a:spcPts val="3186"/>
              </a:lnSpc>
            </a:pPr>
          </a:p>
          <a:p>
            <a:pPr algn="l" marL="491395" indent="-245697" lvl="1">
              <a:lnSpc>
                <a:spcPts val="3186"/>
              </a:lnSpc>
              <a:buFont typeface="Arial"/>
              <a:buChar char="•"/>
            </a:pPr>
            <a:r>
              <a:rPr lang="en-US" sz="2276">
                <a:solidFill>
                  <a:srgbClr val="FFFFFF"/>
                </a:solidFill>
                <a:latin typeface="Poppins"/>
                <a:ea typeface="Poppins"/>
                <a:cs typeface="Poppins"/>
                <a:sym typeface="Poppins"/>
              </a:rPr>
              <a:t>Neutralisation and Aeration ponds (COD, BOD reduced &lt;250)</a:t>
            </a:r>
          </a:p>
          <a:p>
            <a:pPr algn="l" marL="491395" indent="-245697" lvl="1">
              <a:lnSpc>
                <a:spcPts val="3186"/>
              </a:lnSpc>
              <a:buFont typeface="Arial"/>
              <a:buChar char="•"/>
            </a:pPr>
            <a:r>
              <a:rPr lang="en-US" sz="2276">
                <a:solidFill>
                  <a:srgbClr val="FFFFFF"/>
                </a:solidFill>
                <a:latin typeface="Poppins"/>
                <a:ea typeface="Poppins"/>
                <a:cs typeface="Poppins"/>
                <a:sym typeface="Poppins"/>
              </a:rPr>
              <a:t>Multi Effect Evaporators (MEE) in place</a:t>
            </a:r>
          </a:p>
          <a:p>
            <a:pPr algn="l" marL="491395" indent="-245697" lvl="1">
              <a:lnSpc>
                <a:spcPts val="3186"/>
              </a:lnSpc>
              <a:buFont typeface="Arial"/>
              <a:buChar char="•"/>
            </a:pPr>
            <a:r>
              <a:rPr lang="en-US" sz="2276">
                <a:solidFill>
                  <a:srgbClr val="FFFFFF"/>
                </a:solidFill>
                <a:latin typeface="Poppins"/>
                <a:ea typeface="Poppins"/>
                <a:cs typeface="Poppins"/>
                <a:sym typeface="Poppins"/>
              </a:rPr>
              <a:t>Site-1 discharge permissions : 300 KL/day</a:t>
            </a:r>
          </a:p>
          <a:p>
            <a:pPr algn="l" marL="491395" indent="-245697" lvl="1">
              <a:lnSpc>
                <a:spcPts val="3186"/>
              </a:lnSpc>
              <a:buFont typeface="Arial"/>
              <a:buChar char="•"/>
            </a:pPr>
            <a:r>
              <a:rPr lang="en-US" sz="2276">
                <a:solidFill>
                  <a:srgbClr val="FFFFFF"/>
                </a:solidFill>
                <a:latin typeface="Poppins"/>
                <a:ea typeface="Poppins"/>
                <a:cs typeface="Poppins"/>
                <a:sym typeface="Poppins"/>
              </a:rPr>
              <a:t>Site 2&amp;3 discharge permissions: 700 KL/day</a:t>
            </a:r>
          </a:p>
          <a:p>
            <a:pPr algn="l">
              <a:lnSpc>
                <a:spcPts val="3186"/>
              </a:lnSpc>
            </a:pPr>
          </a:p>
          <a:p>
            <a:pPr algn="l">
              <a:lnSpc>
                <a:spcPts val="3186"/>
              </a:lnSpc>
            </a:pPr>
            <a:r>
              <a:rPr lang="en-US" sz="2276">
                <a:solidFill>
                  <a:srgbClr val="9EC948"/>
                </a:solidFill>
                <a:latin typeface="Poppins"/>
                <a:ea typeface="Poppins"/>
                <a:cs typeface="Poppins"/>
                <a:sym typeface="Poppins"/>
              </a:rPr>
              <a:t>Solvent Recovery</a:t>
            </a:r>
          </a:p>
          <a:p>
            <a:pPr algn="l" marL="491395" indent="-245697" lvl="1">
              <a:lnSpc>
                <a:spcPts val="3186"/>
              </a:lnSpc>
              <a:buFont typeface="Arial"/>
              <a:buChar char="•"/>
            </a:pPr>
            <a:r>
              <a:rPr lang="en-US" sz="2276">
                <a:solidFill>
                  <a:srgbClr val="FFFFFF"/>
                </a:solidFill>
                <a:latin typeface="Poppins"/>
                <a:ea typeface="Poppins"/>
                <a:cs typeface="Poppins"/>
                <a:sym typeface="Poppins"/>
              </a:rPr>
              <a:t>Complete internal solvent recovery</a:t>
            </a:r>
          </a:p>
          <a:p>
            <a:pPr algn="l" marL="491395" indent="-245697" lvl="1">
              <a:lnSpc>
                <a:spcPts val="3186"/>
              </a:lnSpc>
              <a:buFont typeface="Arial"/>
              <a:buChar char="•"/>
            </a:pPr>
            <a:r>
              <a:rPr lang="en-US" sz="2276">
                <a:solidFill>
                  <a:srgbClr val="FFFFFF"/>
                </a:solidFill>
                <a:latin typeface="Poppins"/>
                <a:ea typeface="Poppins"/>
                <a:cs typeface="Poppins"/>
                <a:sym typeface="Poppins"/>
              </a:rPr>
              <a:t>Each production block has dedicated recovery system</a:t>
            </a:r>
          </a:p>
          <a:p>
            <a:pPr algn="l">
              <a:lnSpc>
                <a:spcPts val="3186"/>
              </a:lnSpc>
            </a:pPr>
          </a:p>
          <a:p>
            <a:pPr algn="l">
              <a:lnSpc>
                <a:spcPts val="3186"/>
              </a:lnSpc>
            </a:pPr>
            <a:r>
              <a:rPr lang="en-US" sz="2276">
                <a:solidFill>
                  <a:srgbClr val="9EC948"/>
                </a:solidFill>
                <a:latin typeface="Poppins"/>
                <a:ea typeface="Poppins"/>
                <a:cs typeface="Poppins"/>
                <a:sym typeface="Poppins"/>
              </a:rPr>
              <a:t>Site 1: 14 distillation columns (20m packed height)</a:t>
            </a:r>
          </a:p>
          <a:p>
            <a:pPr algn="l">
              <a:lnSpc>
                <a:spcPts val="3186"/>
              </a:lnSpc>
            </a:pPr>
          </a:p>
          <a:p>
            <a:pPr algn="l">
              <a:lnSpc>
                <a:spcPts val="3186"/>
              </a:lnSpc>
            </a:pPr>
            <a:r>
              <a:rPr lang="en-US" sz="2276">
                <a:solidFill>
                  <a:srgbClr val="9EC948"/>
                </a:solidFill>
                <a:latin typeface="Poppins"/>
                <a:ea typeface="Poppins"/>
                <a:cs typeface="Poppins"/>
                <a:sym typeface="Poppins"/>
              </a:rPr>
              <a:t>Butibori MIDC-ETP infrastructure</a:t>
            </a:r>
          </a:p>
          <a:p>
            <a:pPr algn="l">
              <a:lnSpc>
                <a:spcPts val="3186"/>
              </a:lnSpc>
            </a:pPr>
          </a:p>
          <a:p>
            <a:pPr algn="l">
              <a:lnSpc>
                <a:spcPts val="3186"/>
              </a:lnSpc>
            </a:pPr>
            <a:r>
              <a:rPr lang="en-US" sz="2276">
                <a:solidFill>
                  <a:srgbClr val="9EC948"/>
                </a:solidFill>
                <a:latin typeface="Poppins"/>
                <a:ea typeface="Poppins"/>
                <a:cs typeface="Poppins"/>
                <a:sym typeface="Poppins"/>
              </a:rPr>
              <a:t>Common ETP (CETP), Common Incinerator, Common Landfills</a:t>
            </a:r>
          </a:p>
        </p:txBody>
      </p:sp>
      <p:sp>
        <p:nvSpPr>
          <p:cNvPr name="TextBox 12" id="12"/>
          <p:cNvSpPr txBox="true"/>
          <p:nvPr/>
        </p:nvSpPr>
        <p:spPr>
          <a:xfrm rot="0">
            <a:off x="2693658" y="2838309"/>
            <a:ext cx="8762093" cy="810826"/>
          </a:xfrm>
          <a:prstGeom prst="rect">
            <a:avLst/>
          </a:prstGeom>
        </p:spPr>
        <p:txBody>
          <a:bodyPr anchor="t" rtlCol="false" tIns="0" lIns="0" bIns="0" rIns="0">
            <a:spAutoFit/>
          </a:bodyPr>
          <a:lstStyle/>
          <a:p>
            <a:pPr algn="l" marL="491395" indent="-245697" lvl="1">
              <a:lnSpc>
                <a:spcPts val="3186"/>
              </a:lnSpc>
              <a:buFont typeface="Arial"/>
              <a:buChar char="•"/>
            </a:pPr>
            <a:r>
              <a:rPr lang="en-US" sz="2276">
                <a:solidFill>
                  <a:srgbClr val="FFFFFF"/>
                </a:solidFill>
                <a:latin typeface="Poppins"/>
                <a:ea typeface="Poppins"/>
                <a:cs typeface="Poppins"/>
                <a:sym typeface="Poppins"/>
              </a:rPr>
              <a:t>All aqueous waste is pre-treated in the production blocks</a:t>
            </a:r>
          </a:p>
          <a:p>
            <a:pPr algn="l" marL="491395" indent="-245697" lvl="1">
              <a:lnSpc>
                <a:spcPts val="3186"/>
              </a:lnSpc>
              <a:buFont typeface="Arial"/>
              <a:buChar char="•"/>
            </a:pPr>
            <a:r>
              <a:rPr lang="en-US" sz="2276">
                <a:solidFill>
                  <a:srgbClr val="FFFFFF"/>
                </a:solidFill>
                <a:latin typeface="Poppins"/>
                <a:ea typeface="Poppins"/>
                <a:cs typeface="Poppins"/>
                <a:sym typeface="Poppins"/>
              </a:rPr>
              <a:t>Input ETP is standardized and controlled</a:t>
            </a:r>
          </a:p>
        </p:txBody>
      </p:sp>
      <p:sp>
        <p:nvSpPr>
          <p:cNvPr name="Freeform 13" id="13"/>
          <p:cNvSpPr/>
          <p:nvPr/>
        </p:nvSpPr>
        <p:spPr>
          <a:xfrm flipH="false" flipV="false" rot="0">
            <a:off x="13433913" y="0"/>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5"/>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AutoShape 2" id="2"/>
          <p:cNvSpPr/>
          <p:nvPr/>
        </p:nvSpPr>
        <p:spPr>
          <a:xfrm>
            <a:off x="1253392" y="2424642"/>
            <a:ext cx="12228" cy="3805174"/>
          </a:xfrm>
          <a:prstGeom prst="line">
            <a:avLst/>
          </a:prstGeom>
          <a:ln cap="flat" w="47625">
            <a:solidFill>
              <a:srgbClr val="FFFFFF"/>
            </a:solidFill>
            <a:prstDash val="sysDot"/>
            <a:headEnd type="none" len="sm" w="sm"/>
            <a:tailEnd type="none" len="sm" w="sm"/>
          </a:ln>
        </p:spPr>
      </p:sp>
      <p:sp>
        <p:nvSpPr>
          <p:cNvPr name="Freeform 3" id="3"/>
          <p:cNvSpPr/>
          <p:nvPr/>
        </p:nvSpPr>
        <p:spPr>
          <a:xfrm flipH="false" flipV="false" rot="0">
            <a:off x="968961" y="2294918"/>
            <a:ext cx="568862" cy="568862"/>
          </a:xfrm>
          <a:custGeom>
            <a:avLst/>
            <a:gdLst/>
            <a:ahLst/>
            <a:cxnLst/>
            <a:rect r="r" b="b" t="t" l="l"/>
            <a:pathLst>
              <a:path h="568862" w="568862">
                <a:moveTo>
                  <a:pt x="0" y="0"/>
                </a:moveTo>
                <a:lnTo>
                  <a:pt x="568862" y="0"/>
                </a:lnTo>
                <a:lnTo>
                  <a:pt x="568862" y="568863"/>
                </a:lnTo>
                <a:lnTo>
                  <a:pt x="0" y="5688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42591" y="3659997"/>
            <a:ext cx="595232" cy="595232"/>
          </a:xfrm>
          <a:custGeom>
            <a:avLst/>
            <a:gdLst/>
            <a:ahLst/>
            <a:cxnLst/>
            <a:rect r="r" b="b" t="t" l="l"/>
            <a:pathLst>
              <a:path h="595232" w="595232">
                <a:moveTo>
                  <a:pt x="0" y="0"/>
                </a:moveTo>
                <a:lnTo>
                  <a:pt x="595232" y="0"/>
                </a:lnTo>
                <a:lnTo>
                  <a:pt x="595232" y="595232"/>
                </a:lnTo>
                <a:lnTo>
                  <a:pt x="0" y="595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968961" y="6229815"/>
            <a:ext cx="595232" cy="595232"/>
          </a:xfrm>
          <a:custGeom>
            <a:avLst/>
            <a:gdLst/>
            <a:ahLst/>
            <a:cxnLst/>
            <a:rect r="r" b="b" t="t" l="l"/>
            <a:pathLst>
              <a:path h="595232" w="595232">
                <a:moveTo>
                  <a:pt x="0" y="0"/>
                </a:moveTo>
                <a:lnTo>
                  <a:pt x="595232" y="0"/>
                </a:lnTo>
                <a:lnTo>
                  <a:pt x="595232" y="595233"/>
                </a:lnTo>
                <a:lnTo>
                  <a:pt x="0" y="5952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850168">
            <a:off x="15176058" y="-462898"/>
            <a:ext cx="8527079" cy="11949598"/>
            <a:chOff x="0" y="0"/>
            <a:chExt cx="1321068" cy="1851305"/>
          </a:xfrm>
        </p:grpSpPr>
        <p:sp>
          <p:nvSpPr>
            <p:cNvPr name="Freeform 7" id="7"/>
            <p:cNvSpPr/>
            <p:nvPr/>
          </p:nvSpPr>
          <p:spPr>
            <a:xfrm flipH="false" flipV="false" rot="0">
              <a:off x="0" y="0"/>
              <a:ext cx="1321068" cy="1851305"/>
            </a:xfrm>
            <a:custGeom>
              <a:avLst/>
              <a:gdLst/>
              <a:ahLst/>
              <a:cxnLst/>
              <a:rect r="r" b="b" t="t" l="l"/>
              <a:pathLst>
                <a:path h="1851305" w="1321068">
                  <a:moveTo>
                    <a:pt x="0" y="0"/>
                  </a:moveTo>
                  <a:lnTo>
                    <a:pt x="1321068" y="0"/>
                  </a:lnTo>
                  <a:lnTo>
                    <a:pt x="1321068" y="1851305"/>
                  </a:lnTo>
                  <a:lnTo>
                    <a:pt x="0" y="1851305"/>
                  </a:lnTo>
                  <a:close/>
                </a:path>
              </a:pathLst>
            </a:custGeom>
            <a:blipFill>
              <a:blip r:embed="rId4"/>
              <a:stretch>
                <a:fillRect l="-177499" t="0" r="0" b="0"/>
              </a:stretch>
            </a:blipFill>
          </p:spPr>
        </p:sp>
      </p:grpSp>
      <p:sp>
        <p:nvSpPr>
          <p:cNvPr name="TextBox 8" id="8"/>
          <p:cNvSpPr txBox="true"/>
          <p:nvPr/>
        </p:nvSpPr>
        <p:spPr>
          <a:xfrm rot="0">
            <a:off x="1918002" y="2304751"/>
            <a:ext cx="14542963" cy="5249180"/>
          </a:xfrm>
          <a:prstGeom prst="rect">
            <a:avLst/>
          </a:prstGeom>
        </p:spPr>
        <p:txBody>
          <a:bodyPr anchor="t" rtlCol="false" tIns="0" lIns="0" bIns="0" rIns="0">
            <a:spAutoFit/>
          </a:bodyPr>
          <a:lstStyle/>
          <a:p>
            <a:pPr algn="l">
              <a:lnSpc>
                <a:spcPts val="3473"/>
              </a:lnSpc>
              <a:spcBef>
                <a:spcPct val="0"/>
              </a:spcBef>
            </a:pPr>
            <a:r>
              <a:rPr lang="en-US" sz="2481">
                <a:solidFill>
                  <a:srgbClr val="9EC948"/>
                </a:solidFill>
                <a:latin typeface="Poppins"/>
                <a:ea typeface="Poppins"/>
                <a:cs typeface="Poppins"/>
                <a:sym typeface="Poppins"/>
              </a:rPr>
              <a:t>Protection of Key identifiers</a:t>
            </a:r>
          </a:p>
          <a:p>
            <a:pPr algn="l" marL="535693" indent="-267847" lvl="1">
              <a:lnSpc>
                <a:spcPts val="3473"/>
              </a:lnSpc>
              <a:buFont typeface="Arial"/>
              <a:buChar char="•"/>
            </a:pPr>
            <a:r>
              <a:rPr lang="en-US" sz="2481">
                <a:solidFill>
                  <a:srgbClr val="FFFFFF"/>
                </a:solidFill>
                <a:latin typeface="Poppins"/>
                <a:ea typeface="Poppins"/>
                <a:cs typeface="Poppins"/>
                <a:sym typeface="Poppins"/>
              </a:rPr>
              <a:t>All proprietary information of clients is encoded</a:t>
            </a:r>
          </a:p>
          <a:p>
            <a:pPr algn="l">
              <a:lnSpc>
                <a:spcPts val="3473"/>
              </a:lnSpc>
              <a:spcBef>
                <a:spcPct val="0"/>
              </a:spcBef>
            </a:pPr>
          </a:p>
          <a:p>
            <a:pPr algn="l">
              <a:lnSpc>
                <a:spcPts val="3473"/>
              </a:lnSpc>
              <a:spcBef>
                <a:spcPct val="0"/>
              </a:spcBef>
            </a:pPr>
            <a:r>
              <a:rPr lang="en-US" sz="2481">
                <a:solidFill>
                  <a:srgbClr val="9EC948"/>
                </a:solidFill>
                <a:latin typeface="Poppins"/>
                <a:ea typeface="Poppins"/>
                <a:cs typeface="Poppins"/>
                <a:sym typeface="Poppins"/>
              </a:rPr>
              <a:t>Secure IT infrastructure</a:t>
            </a:r>
          </a:p>
          <a:p>
            <a:pPr algn="l" marL="535693" indent="-267847" lvl="1">
              <a:lnSpc>
                <a:spcPts val="3473"/>
              </a:lnSpc>
              <a:buFont typeface="Arial"/>
              <a:buChar char="•"/>
            </a:pPr>
            <a:r>
              <a:rPr lang="en-US" sz="2481">
                <a:solidFill>
                  <a:srgbClr val="FFFFFF"/>
                </a:solidFill>
                <a:latin typeface="Poppins"/>
                <a:ea typeface="Poppins"/>
                <a:cs typeface="Poppins"/>
                <a:sym typeface="Poppins"/>
              </a:rPr>
              <a:t>Only thin Clients are used, connected to central protected server</a:t>
            </a:r>
          </a:p>
          <a:p>
            <a:pPr algn="l" marL="535693" indent="-267847" lvl="1">
              <a:lnSpc>
                <a:spcPts val="3473"/>
              </a:lnSpc>
              <a:buFont typeface="Arial"/>
              <a:buChar char="•"/>
            </a:pPr>
            <a:r>
              <a:rPr lang="en-US" sz="2481">
                <a:solidFill>
                  <a:srgbClr val="FFFFFF"/>
                </a:solidFill>
                <a:latin typeface="Poppins"/>
                <a:ea typeface="Poppins"/>
                <a:cs typeface="Poppins"/>
                <a:sym typeface="Poppins"/>
              </a:rPr>
              <a:t>Data transfer in/out is monitored and controlled</a:t>
            </a:r>
          </a:p>
          <a:p>
            <a:pPr algn="l" marL="535693" indent="-267847" lvl="1">
              <a:lnSpc>
                <a:spcPts val="3473"/>
              </a:lnSpc>
              <a:buFont typeface="Arial"/>
              <a:buChar char="•"/>
            </a:pPr>
            <a:r>
              <a:rPr lang="en-US" sz="2481">
                <a:solidFill>
                  <a:srgbClr val="FFFFFF"/>
                </a:solidFill>
                <a:latin typeface="Poppins"/>
                <a:ea typeface="Poppins"/>
                <a:cs typeface="Poppins"/>
                <a:sym typeface="Poppins"/>
              </a:rPr>
              <a:t>Flash drives and external storage devices are disabled</a:t>
            </a:r>
          </a:p>
          <a:p>
            <a:pPr algn="l" marL="535693" indent="-267847" lvl="1">
              <a:lnSpc>
                <a:spcPts val="3473"/>
              </a:lnSpc>
              <a:buFont typeface="Arial"/>
              <a:buChar char="•"/>
            </a:pPr>
            <a:r>
              <a:rPr lang="en-US" sz="2481">
                <a:solidFill>
                  <a:srgbClr val="FFFFFF"/>
                </a:solidFill>
                <a:latin typeface="Poppins"/>
                <a:ea typeface="Poppins"/>
                <a:cs typeface="Poppins"/>
                <a:sym typeface="Poppins"/>
              </a:rPr>
              <a:t>Access to commercial email websites are disabled</a:t>
            </a:r>
          </a:p>
          <a:p>
            <a:pPr algn="l">
              <a:lnSpc>
                <a:spcPts val="3473"/>
              </a:lnSpc>
            </a:pPr>
          </a:p>
          <a:p>
            <a:pPr algn="l">
              <a:lnSpc>
                <a:spcPts val="3473"/>
              </a:lnSpc>
              <a:spcBef>
                <a:spcPct val="0"/>
              </a:spcBef>
            </a:pPr>
            <a:r>
              <a:rPr lang="en-US" sz="2481">
                <a:solidFill>
                  <a:srgbClr val="9EC948"/>
                </a:solidFill>
                <a:latin typeface="Poppins"/>
                <a:ea typeface="Poppins"/>
                <a:cs typeface="Poppins"/>
                <a:sym typeface="Poppins"/>
              </a:rPr>
              <a:t>Additional IP protection</a:t>
            </a:r>
          </a:p>
          <a:p>
            <a:pPr algn="l" marL="535693" indent="-267847" lvl="1">
              <a:lnSpc>
                <a:spcPts val="3473"/>
              </a:lnSpc>
              <a:buFont typeface="Arial"/>
              <a:buChar char="•"/>
            </a:pPr>
            <a:r>
              <a:rPr lang="en-US" sz="2481">
                <a:solidFill>
                  <a:srgbClr val="FFFFFF"/>
                </a:solidFill>
                <a:latin typeface="Poppins"/>
                <a:ea typeface="Poppins"/>
                <a:cs typeface="Poppins"/>
                <a:sym typeface="Poppins"/>
              </a:rPr>
              <a:t>Strong confidentiality agreements</a:t>
            </a:r>
          </a:p>
          <a:p>
            <a:pPr algn="l" marL="535693" indent="-267847" lvl="1">
              <a:lnSpc>
                <a:spcPts val="3473"/>
              </a:lnSpc>
              <a:buFont typeface="Arial"/>
              <a:buChar char="•"/>
            </a:pPr>
            <a:r>
              <a:rPr lang="en-US" sz="2481">
                <a:solidFill>
                  <a:srgbClr val="FFFFFF"/>
                </a:solidFill>
                <a:latin typeface="Poppins"/>
                <a:ea typeface="Poppins"/>
                <a:cs typeface="Poppins"/>
                <a:sym typeface="Poppins"/>
              </a:rPr>
              <a:t>Cell phones, personal computers usage is restricted on site</a:t>
            </a:r>
          </a:p>
        </p:txBody>
      </p:sp>
      <p:sp>
        <p:nvSpPr>
          <p:cNvPr name="TextBox 9" id="9"/>
          <p:cNvSpPr txBox="true"/>
          <p:nvPr/>
        </p:nvSpPr>
        <p:spPr>
          <a:xfrm rot="0">
            <a:off x="1009650" y="590232"/>
            <a:ext cx="7632421" cy="892250"/>
          </a:xfrm>
          <a:prstGeom prst="rect">
            <a:avLst/>
          </a:prstGeom>
        </p:spPr>
        <p:txBody>
          <a:bodyPr anchor="t" rtlCol="false" tIns="0" lIns="0" bIns="0" rIns="0">
            <a:spAutoFit/>
          </a:bodyPr>
          <a:lstStyle/>
          <a:p>
            <a:pPr algn="l">
              <a:lnSpc>
                <a:spcPts val="6999"/>
              </a:lnSpc>
              <a:spcBef>
                <a:spcPct val="0"/>
              </a:spcBef>
            </a:pPr>
            <a:r>
              <a:rPr lang="en-US" b="true" sz="4999">
                <a:solidFill>
                  <a:srgbClr val="9EC948"/>
                </a:solidFill>
                <a:latin typeface="Poppins Bold"/>
                <a:ea typeface="Poppins Bold"/>
                <a:cs typeface="Poppins Bold"/>
                <a:sym typeface="Poppins Bold"/>
              </a:rPr>
              <a:t>IP Protection</a:t>
            </a:r>
          </a:p>
        </p:txBody>
      </p:sp>
      <p:sp>
        <p:nvSpPr>
          <p:cNvPr name="Freeform 10" id="10"/>
          <p:cNvSpPr/>
          <p:nvPr/>
        </p:nvSpPr>
        <p:spPr>
          <a:xfrm flipH="false" flipV="false" rot="0">
            <a:off x="13551799" y="178852"/>
            <a:ext cx="2549543" cy="1699695"/>
          </a:xfrm>
          <a:custGeom>
            <a:avLst/>
            <a:gdLst/>
            <a:ahLst/>
            <a:cxnLst/>
            <a:rect r="r" b="b" t="t" l="l"/>
            <a:pathLst>
              <a:path h="1699695" w="2549543">
                <a:moveTo>
                  <a:pt x="0" y="0"/>
                </a:moveTo>
                <a:lnTo>
                  <a:pt x="2549544" y="0"/>
                </a:lnTo>
                <a:lnTo>
                  <a:pt x="2549544" y="1699696"/>
                </a:lnTo>
                <a:lnTo>
                  <a:pt x="0" y="1699696"/>
                </a:lnTo>
                <a:lnTo>
                  <a:pt x="0" y="0"/>
                </a:lnTo>
                <a:close/>
              </a:path>
            </a:pathLst>
          </a:custGeom>
          <a:blipFill>
            <a:blip r:embed="rId5"/>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TextBox 2" id="2"/>
          <p:cNvSpPr txBox="true"/>
          <p:nvPr/>
        </p:nvSpPr>
        <p:spPr>
          <a:xfrm rot="0">
            <a:off x="599958" y="446490"/>
            <a:ext cx="7536396" cy="1053180"/>
          </a:xfrm>
          <a:prstGeom prst="rect">
            <a:avLst/>
          </a:prstGeom>
        </p:spPr>
        <p:txBody>
          <a:bodyPr anchor="t" rtlCol="false" tIns="0" lIns="0" bIns="0" rIns="0">
            <a:spAutoFit/>
          </a:bodyPr>
          <a:lstStyle/>
          <a:p>
            <a:pPr algn="l">
              <a:lnSpc>
                <a:spcPts val="8104"/>
              </a:lnSpc>
              <a:spcBef>
                <a:spcPct val="0"/>
              </a:spcBef>
            </a:pPr>
            <a:r>
              <a:rPr lang="en-US" b="true" sz="5789">
                <a:solidFill>
                  <a:srgbClr val="9EC948"/>
                </a:solidFill>
                <a:latin typeface="Poppins Bold"/>
                <a:ea typeface="Poppins Bold"/>
                <a:cs typeface="Poppins Bold"/>
                <a:sym typeface="Poppins Bold"/>
              </a:rPr>
              <a:t>Collaboration</a:t>
            </a:r>
          </a:p>
        </p:txBody>
      </p:sp>
      <p:grpSp>
        <p:nvGrpSpPr>
          <p:cNvPr name="Group 3" id="3"/>
          <p:cNvGrpSpPr/>
          <p:nvPr/>
        </p:nvGrpSpPr>
        <p:grpSpPr>
          <a:xfrm rot="0">
            <a:off x="1064014" y="1737795"/>
            <a:ext cx="3164148" cy="1514416"/>
            <a:chOff x="0" y="0"/>
            <a:chExt cx="798715" cy="382279"/>
          </a:xfrm>
        </p:grpSpPr>
        <p:sp>
          <p:nvSpPr>
            <p:cNvPr name="Freeform 4" id="4"/>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5" id="5"/>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6" id="6"/>
          <p:cNvGrpSpPr/>
          <p:nvPr/>
        </p:nvGrpSpPr>
        <p:grpSpPr>
          <a:xfrm rot="0">
            <a:off x="1064014" y="3336686"/>
            <a:ext cx="3164148" cy="1514416"/>
            <a:chOff x="0" y="0"/>
            <a:chExt cx="798715" cy="382279"/>
          </a:xfrm>
        </p:grpSpPr>
        <p:sp>
          <p:nvSpPr>
            <p:cNvPr name="Freeform 7" id="7"/>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8" id="8"/>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9" id="9"/>
          <p:cNvGrpSpPr/>
          <p:nvPr/>
        </p:nvGrpSpPr>
        <p:grpSpPr>
          <a:xfrm rot="0">
            <a:off x="1064014" y="4990814"/>
            <a:ext cx="3164148" cy="1514416"/>
            <a:chOff x="0" y="0"/>
            <a:chExt cx="798715" cy="382279"/>
          </a:xfrm>
        </p:grpSpPr>
        <p:sp>
          <p:nvSpPr>
            <p:cNvPr name="Freeform 10" id="10"/>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11" id="11"/>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12" id="12"/>
          <p:cNvGrpSpPr/>
          <p:nvPr/>
        </p:nvGrpSpPr>
        <p:grpSpPr>
          <a:xfrm rot="0">
            <a:off x="1064014" y="6597571"/>
            <a:ext cx="3164148" cy="1514416"/>
            <a:chOff x="0" y="0"/>
            <a:chExt cx="798715" cy="382279"/>
          </a:xfrm>
        </p:grpSpPr>
        <p:sp>
          <p:nvSpPr>
            <p:cNvPr name="Freeform 13" id="13"/>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14" id="14"/>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15" id="15"/>
          <p:cNvGrpSpPr/>
          <p:nvPr/>
        </p:nvGrpSpPr>
        <p:grpSpPr>
          <a:xfrm rot="0">
            <a:off x="1064014" y="8201430"/>
            <a:ext cx="3164148" cy="1514416"/>
            <a:chOff x="0" y="0"/>
            <a:chExt cx="798715" cy="382279"/>
          </a:xfrm>
        </p:grpSpPr>
        <p:sp>
          <p:nvSpPr>
            <p:cNvPr name="Freeform 16" id="16"/>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17" id="17"/>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18" id="18"/>
          <p:cNvGrpSpPr/>
          <p:nvPr/>
        </p:nvGrpSpPr>
        <p:grpSpPr>
          <a:xfrm rot="0">
            <a:off x="4381647" y="1737795"/>
            <a:ext cx="3164148" cy="1514416"/>
            <a:chOff x="0" y="0"/>
            <a:chExt cx="798715" cy="382279"/>
          </a:xfrm>
        </p:grpSpPr>
        <p:sp>
          <p:nvSpPr>
            <p:cNvPr name="Freeform 19" id="19"/>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20" id="20"/>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21" id="21"/>
          <p:cNvGrpSpPr/>
          <p:nvPr/>
        </p:nvGrpSpPr>
        <p:grpSpPr>
          <a:xfrm rot="0">
            <a:off x="7697600" y="1737795"/>
            <a:ext cx="3164148" cy="1514416"/>
            <a:chOff x="0" y="0"/>
            <a:chExt cx="798715" cy="382279"/>
          </a:xfrm>
        </p:grpSpPr>
        <p:sp>
          <p:nvSpPr>
            <p:cNvPr name="Freeform 22" id="22"/>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23" id="23"/>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24" id="24"/>
          <p:cNvGrpSpPr/>
          <p:nvPr/>
        </p:nvGrpSpPr>
        <p:grpSpPr>
          <a:xfrm rot="0">
            <a:off x="11013552" y="1737795"/>
            <a:ext cx="3164148" cy="1514416"/>
            <a:chOff x="0" y="0"/>
            <a:chExt cx="798715" cy="382279"/>
          </a:xfrm>
        </p:grpSpPr>
        <p:sp>
          <p:nvSpPr>
            <p:cNvPr name="Freeform 25" id="25"/>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26" id="26"/>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27" id="27"/>
          <p:cNvGrpSpPr/>
          <p:nvPr/>
        </p:nvGrpSpPr>
        <p:grpSpPr>
          <a:xfrm rot="0">
            <a:off x="14329505" y="1737795"/>
            <a:ext cx="3164148" cy="1514416"/>
            <a:chOff x="0" y="0"/>
            <a:chExt cx="798715" cy="382279"/>
          </a:xfrm>
        </p:grpSpPr>
        <p:sp>
          <p:nvSpPr>
            <p:cNvPr name="Freeform 28" id="28"/>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29" id="29"/>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30" id="30"/>
          <p:cNvGrpSpPr/>
          <p:nvPr/>
        </p:nvGrpSpPr>
        <p:grpSpPr>
          <a:xfrm rot="0">
            <a:off x="4381647" y="3351593"/>
            <a:ext cx="3164148" cy="1514416"/>
            <a:chOff x="0" y="0"/>
            <a:chExt cx="798715" cy="382279"/>
          </a:xfrm>
        </p:grpSpPr>
        <p:sp>
          <p:nvSpPr>
            <p:cNvPr name="Freeform 31" id="31"/>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32" id="32"/>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33" id="33"/>
          <p:cNvGrpSpPr/>
          <p:nvPr/>
        </p:nvGrpSpPr>
        <p:grpSpPr>
          <a:xfrm rot="0">
            <a:off x="7697600" y="3351593"/>
            <a:ext cx="3164148" cy="1514416"/>
            <a:chOff x="0" y="0"/>
            <a:chExt cx="798715" cy="382279"/>
          </a:xfrm>
        </p:grpSpPr>
        <p:sp>
          <p:nvSpPr>
            <p:cNvPr name="Freeform 34" id="34"/>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35" id="35"/>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36" id="36"/>
          <p:cNvGrpSpPr/>
          <p:nvPr/>
        </p:nvGrpSpPr>
        <p:grpSpPr>
          <a:xfrm rot="0">
            <a:off x="7719179" y="4988247"/>
            <a:ext cx="3164148" cy="1514416"/>
            <a:chOff x="0" y="0"/>
            <a:chExt cx="798715" cy="382279"/>
          </a:xfrm>
        </p:grpSpPr>
        <p:sp>
          <p:nvSpPr>
            <p:cNvPr name="Freeform 37" id="37"/>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38" id="38"/>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39" id="39"/>
          <p:cNvGrpSpPr/>
          <p:nvPr/>
        </p:nvGrpSpPr>
        <p:grpSpPr>
          <a:xfrm rot="0">
            <a:off x="4381647" y="4985266"/>
            <a:ext cx="3164148" cy="1514416"/>
            <a:chOff x="0" y="0"/>
            <a:chExt cx="798715" cy="382279"/>
          </a:xfrm>
        </p:grpSpPr>
        <p:sp>
          <p:nvSpPr>
            <p:cNvPr name="Freeform 40" id="40"/>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41" id="41"/>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42" id="42"/>
          <p:cNvGrpSpPr/>
          <p:nvPr/>
        </p:nvGrpSpPr>
        <p:grpSpPr>
          <a:xfrm rot="0">
            <a:off x="11014148" y="3328412"/>
            <a:ext cx="6480101" cy="1514416"/>
            <a:chOff x="0" y="0"/>
            <a:chExt cx="1635750" cy="382279"/>
          </a:xfrm>
        </p:grpSpPr>
        <p:sp>
          <p:nvSpPr>
            <p:cNvPr name="Freeform 43" id="43"/>
            <p:cNvSpPr/>
            <p:nvPr/>
          </p:nvSpPr>
          <p:spPr>
            <a:xfrm flipH="false" flipV="false" rot="0">
              <a:off x="0" y="0"/>
              <a:ext cx="1635750" cy="382279"/>
            </a:xfrm>
            <a:custGeom>
              <a:avLst/>
              <a:gdLst/>
              <a:ahLst/>
              <a:cxnLst/>
              <a:rect r="r" b="b" t="t" l="l"/>
              <a:pathLst>
                <a:path h="382279" w="1635750">
                  <a:moveTo>
                    <a:pt x="9558" y="0"/>
                  </a:moveTo>
                  <a:lnTo>
                    <a:pt x="1626192" y="0"/>
                  </a:lnTo>
                  <a:cubicBezTo>
                    <a:pt x="1631471" y="0"/>
                    <a:pt x="1635750" y="4279"/>
                    <a:pt x="1635750" y="9558"/>
                  </a:cubicBezTo>
                  <a:lnTo>
                    <a:pt x="1635750" y="372721"/>
                  </a:lnTo>
                  <a:cubicBezTo>
                    <a:pt x="1635750" y="378000"/>
                    <a:pt x="1631471" y="382279"/>
                    <a:pt x="1626192" y="382279"/>
                  </a:cubicBezTo>
                  <a:lnTo>
                    <a:pt x="9558" y="382279"/>
                  </a:lnTo>
                  <a:cubicBezTo>
                    <a:pt x="4279" y="382279"/>
                    <a:pt x="0" y="378000"/>
                    <a:pt x="0" y="372721"/>
                  </a:cubicBezTo>
                  <a:lnTo>
                    <a:pt x="0" y="9558"/>
                  </a:lnTo>
                  <a:cubicBezTo>
                    <a:pt x="0" y="4279"/>
                    <a:pt x="4279" y="0"/>
                    <a:pt x="9558" y="0"/>
                  </a:cubicBezTo>
                  <a:close/>
                </a:path>
              </a:pathLst>
            </a:custGeom>
            <a:solidFill>
              <a:srgbClr val="FFFFFF"/>
            </a:solidFill>
          </p:spPr>
        </p:sp>
        <p:sp>
          <p:nvSpPr>
            <p:cNvPr name="TextBox 44" id="44"/>
            <p:cNvSpPr txBox="true"/>
            <p:nvPr/>
          </p:nvSpPr>
          <p:spPr>
            <a:xfrm>
              <a:off x="0" y="38100"/>
              <a:ext cx="1635750" cy="344179"/>
            </a:xfrm>
            <a:prstGeom prst="rect">
              <a:avLst/>
            </a:prstGeom>
          </p:spPr>
          <p:txBody>
            <a:bodyPr anchor="ctr" rtlCol="false" tIns="50800" lIns="50800" bIns="50800" rIns="50800"/>
            <a:lstStyle/>
            <a:p>
              <a:pPr algn="ctr">
                <a:lnSpc>
                  <a:spcPts val="2327"/>
                </a:lnSpc>
              </a:pPr>
            </a:p>
          </p:txBody>
        </p:sp>
      </p:grpSp>
      <p:grpSp>
        <p:nvGrpSpPr>
          <p:cNvPr name="Group 45" id="45"/>
          <p:cNvGrpSpPr/>
          <p:nvPr/>
        </p:nvGrpSpPr>
        <p:grpSpPr>
          <a:xfrm rot="0">
            <a:off x="11026203" y="4985266"/>
            <a:ext cx="3164148" cy="1514416"/>
            <a:chOff x="0" y="0"/>
            <a:chExt cx="798715" cy="382279"/>
          </a:xfrm>
        </p:grpSpPr>
        <p:sp>
          <p:nvSpPr>
            <p:cNvPr name="Freeform 46" id="46"/>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47" id="47"/>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48" id="48"/>
          <p:cNvGrpSpPr/>
          <p:nvPr/>
        </p:nvGrpSpPr>
        <p:grpSpPr>
          <a:xfrm rot="0">
            <a:off x="14329505" y="4985266"/>
            <a:ext cx="3164148" cy="1514416"/>
            <a:chOff x="0" y="0"/>
            <a:chExt cx="798715" cy="382279"/>
          </a:xfrm>
        </p:grpSpPr>
        <p:sp>
          <p:nvSpPr>
            <p:cNvPr name="Freeform 49" id="49"/>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50" id="50"/>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51" id="51"/>
          <p:cNvGrpSpPr/>
          <p:nvPr/>
        </p:nvGrpSpPr>
        <p:grpSpPr>
          <a:xfrm rot="0">
            <a:off x="14329505" y="6599063"/>
            <a:ext cx="3164148" cy="1514416"/>
            <a:chOff x="0" y="0"/>
            <a:chExt cx="798715" cy="382279"/>
          </a:xfrm>
        </p:grpSpPr>
        <p:sp>
          <p:nvSpPr>
            <p:cNvPr name="Freeform 52" id="52"/>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53" id="53"/>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54" id="54"/>
          <p:cNvGrpSpPr/>
          <p:nvPr/>
        </p:nvGrpSpPr>
        <p:grpSpPr>
          <a:xfrm rot="0">
            <a:off x="14329505" y="8201430"/>
            <a:ext cx="3164148" cy="1514416"/>
            <a:chOff x="0" y="0"/>
            <a:chExt cx="798715" cy="382279"/>
          </a:xfrm>
        </p:grpSpPr>
        <p:sp>
          <p:nvSpPr>
            <p:cNvPr name="Freeform 55" id="55"/>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56" id="56"/>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57" id="57"/>
          <p:cNvGrpSpPr/>
          <p:nvPr/>
        </p:nvGrpSpPr>
        <p:grpSpPr>
          <a:xfrm rot="0">
            <a:off x="11013552" y="6599063"/>
            <a:ext cx="3164148" cy="1514416"/>
            <a:chOff x="0" y="0"/>
            <a:chExt cx="798715" cy="382279"/>
          </a:xfrm>
        </p:grpSpPr>
        <p:sp>
          <p:nvSpPr>
            <p:cNvPr name="Freeform 58" id="58"/>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59" id="59"/>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60" id="60"/>
          <p:cNvGrpSpPr/>
          <p:nvPr/>
        </p:nvGrpSpPr>
        <p:grpSpPr>
          <a:xfrm rot="0">
            <a:off x="11013552" y="8212861"/>
            <a:ext cx="3164148" cy="1514416"/>
            <a:chOff x="0" y="0"/>
            <a:chExt cx="798715" cy="382279"/>
          </a:xfrm>
        </p:grpSpPr>
        <p:sp>
          <p:nvSpPr>
            <p:cNvPr name="Freeform 61" id="61"/>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62" id="62"/>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63" id="63"/>
          <p:cNvGrpSpPr/>
          <p:nvPr/>
        </p:nvGrpSpPr>
        <p:grpSpPr>
          <a:xfrm rot="0">
            <a:off x="7684109" y="6624900"/>
            <a:ext cx="3164148" cy="1514416"/>
            <a:chOff x="0" y="0"/>
            <a:chExt cx="798715" cy="382279"/>
          </a:xfrm>
        </p:grpSpPr>
        <p:sp>
          <p:nvSpPr>
            <p:cNvPr name="Freeform 64" id="64"/>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65" id="65"/>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66" id="66"/>
          <p:cNvGrpSpPr/>
          <p:nvPr/>
        </p:nvGrpSpPr>
        <p:grpSpPr>
          <a:xfrm rot="0">
            <a:off x="4368156" y="6599063"/>
            <a:ext cx="3164148" cy="1514416"/>
            <a:chOff x="0" y="0"/>
            <a:chExt cx="798715" cy="382279"/>
          </a:xfrm>
        </p:grpSpPr>
        <p:sp>
          <p:nvSpPr>
            <p:cNvPr name="Freeform 67" id="67"/>
            <p:cNvSpPr/>
            <p:nvPr/>
          </p:nvSpPr>
          <p:spPr>
            <a:xfrm flipH="false" flipV="false" rot="0">
              <a:off x="0" y="0"/>
              <a:ext cx="798715" cy="382279"/>
            </a:xfrm>
            <a:custGeom>
              <a:avLst/>
              <a:gdLst/>
              <a:ahLst/>
              <a:cxnLst/>
              <a:rect r="r" b="b" t="t" l="l"/>
              <a:pathLst>
                <a:path h="382279" w="798715">
                  <a:moveTo>
                    <a:pt x="19574" y="0"/>
                  </a:moveTo>
                  <a:lnTo>
                    <a:pt x="779141" y="0"/>
                  </a:lnTo>
                  <a:cubicBezTo>
                    <a:pt x="789952" y="0"/>
                    <a:pt x="798715" y="8764"/>
                    <a:pt x="798715" y="19574"/>
                  </a:cubicBezTo>
                  <a:lnTo>
                    <a:pt x="798715" y="362705"/>
                  </a:lnTo>
                  <a:cubicBezTo>
                    <a:pt x="798715" y="373515"/>
                    <a:pt x="789952" y="382279"/>
                    <a:pt x="779141" y="382279"/>
                  </a:cubicBezTo>
                  <a:lnTo>
                    <a:pt x="19574" y="382279"/>
                  </a:lnTo>
                  <a:cubicBezTo>
                    <a:pt x="8764" y="382279"/>
                    <a:pt x="0" y="373515"/>
                    <a:pt x="0" y="362705"/>
                  </a:cubicBezTo>
                  <a:lnTo>
                    <a:pt x="0" y="19574"/>
                  </a:lnTo>
                  <a:cubicBezTo>
                    <a:pt x="0" y="8764"/>
                    <a:pt x="8764" y="0"/>
                    <a:pt x="19574" y="0"/>
                  </a:cubicBezTo>
                  <a:close/>
                </a:path>
              </a:pathLst>
            </a:custGeom>
            <a:solidFill>
              <a:srgbClr val="FFFFFF"/>
            </a:solidFill>
          </p:spPr>
        </p:sp>
        <p:sp>
          <p:nvSpPr>
            <p:cNvPr name="TextBox 68" id="68"/>
            <p:cNvSpPr txBox="true"/>
            <p:nvPr/>
          </p:nvSpPr>
          <p:spPr>
            <a:xfrm>
              <a:off x="0" y="38100"/>
              <a:ext cx="798715" cy="344179"/>
            </a:xfrm>
            <a:prstGeom prst="rect">
              <a:avLst/>
            </a:prstGeom>
          </p:spPr>
          <p:txBody>
            <a:bodyPr anchor="ctr" rtlCol="false" tIns="50800" lIns="50800" bIns="50800" rIns="50800"/>
            <a:lstStyle/>
            <a:p>
              <a:pPr algn="ctr">
                <a:lnSpc>
                  <a:spcPts val="2327"/>
                </a:lnSpc>
              </a:pPr>
            </a:p>
          </p:txBody>
        </p:sp>
      </p:grpSp>
      <p:grpSp>
        <p:nvGrpSpPr>
          <p:cNvPr name="Group 69" id="69"/>
          <p:cNvGrpSpPr/>
          <p:nvPr/>
        </p:nvGrpSpPr>
        <p:grpSpPr>
          <a:xfrm rot="0">
            <a:off x="4381647" y="8201430"/>
            <a:ext cx="6480101" cy="1514416"/>
            <a:chOff x="0" y="0"/>
            <a:chExt cx="1635750" cy="382279"/>
          </a:xfrm>
        </p:grpSpPr>
        <p:sp>
          <p:nvSpPr>
            <p:cNvPr name="Freeform 70" id="70"/>
            <p:cNvSpPr/>
            <p:nvPr/>
          </p:nvSpPr>
          <p:spPr>
            <a:xfrm flipH="false" flipV="false" rot="0">
              <a:off x="0" y="0"/>
              <a:ext cx="1635750" cy="382279"/>
            </a:xfrm>
            <a:custGeom>
              <a:avLst/>
              <a:gdLst/>
              <a:ahLst/>
              <a:cxnLst/>
              <a:rect r="r" b="b" t="t" l="l"/>
              <a:pathLst>
                <a:path h="382279" w="1635750">
                  <a:moveTo>
                    <a:pt x="9558" y="0"/>
                  </a:moveTo>
                  <a:lnTo>
                    <a:pt x="1626192" y="0"/>
                  </a:lnTo>
                  <a:cubicBezTo>
                    <a:pt x="1631471" y="0"/>
                    <a:pt x="1635750" y="4279"/>
                    <a:pt x="1635750" y="9558"/>
                  </a:cubicBezTo>
                  <a:lnTo>
                    <a:pt x="1635750" y="372721"/>
                  </a:lnTo>
                  <a:cubicBezTo>
                    <a:pt x="1635750" y="378000"/>
                    <a:pt x="1631471" y="382279"/>
                    <a:pt x="1626192" y="382279"/>
                  </a:cubicBezTo>
                  <a:lnTo>
                    <a:pt x="9558" y="382279"/>
                  </a:lnTo>
                  <a:cubicBezTo>
                    <a:pt x="4279" y="382279"/>
                    <a:pt x="0" y="378000"/>
                    <a:pt x="0" y="372721"/>
                  </a:cubicBezTo>
                  <a:lnTo>
                    <a:pt x="0" y="9558"/>
                  </a:lnTo>
                  <a:cubicBezTo>
                    <a:pt x="0" y="4279"/>
                    <a:pt x="4279" y="0"/>
                    <a:pt x="9558" y="0"/>
                  </a:cubicBezTo>
                  <a:close/>
                </a:path>
              </a:pathLst>
            </a:custGeom>
            <a:solidFill>
              <a:srgbClr val="FFFFFF"/>
            </a:solidFill>
          </p:spPr>
        </p:sp>
        <p:sp>
          <p:nvSpPr>
            <p:cNvPr name="TextBox 71" id="71"/>
            <p:cNvSpPr txBox="true"/>
            <p:nvPr/>
          </p:nvSpPr>
          <p:spPr>
            <a:xfrm>
              <a:off x="0" y="38100"/>
              <a:ext cx="1635750" cy="344179"/>
            </a:xfrm>
            <a:prstGeom prst="rect">
              <a:avLst/>
            </a:prstGeom>
          </p:spPr>
          <p:txBody>
            <a:bodyPr anchor="ctr" rtlCol="false" tIns="50800" lIns="50800" bIns="50800" rIns="50800"/>
            <a:lstStyle/>
            <a:p>
              <a:pPr algn="ctr">
                <a:lnSpc>
                  <a:spcPts val="2327"/>
                </a:lnSpc>
              </a:pPr>
            </a:p>
          </p:txBody>
        </p:sp>
      </p:grpSp>
      <p:sp>
        <p:nvSpPr>
          <p:cNvPr name="Freeform 72" id="72"/>
          <p:cNvSpPr/>
          <p:nvPr/>
        </p:nvSpPr>
        <p:spPr>
          <a:xfrm flipH="false" flipV="false" rot="0">
            <a:off x="15226890" y="1995810"/>
            <a:ext cx="1397365" cy="1097768"/>
          </a:xfrm>
          <a:custGeom>
            <a:avLst/>
            <a:gdLst/>
            <a:ahLst/>
            <a:cxnLst/>
            <a:rect r="r" b="b" t="t" l="l"/>
            <a:pathLst>
              <a:path h="1097768" w="1397365">
                <a:moveTo>
                  <a:pt x="0" y="0"/>
                </a:moveTo>
                <a:lnTo>
                  <a:pt x="1397365" y="0"/>
                </a:lnTo>
                <a:lnTo>
                  <a:pt x="1397365" y="1097768"/>
                </a:lnTo>
                <a:lnTo>
                  <a:pt x="0" y="1097768"/>
                </a:lnTo>
                <a:lnTo>
                  <a:pt x="0" y="0"/>
                </a:lnTo>
                <a:close/>
              </a:path>
            </a:pathLst>
          </a:custGeom>
          <a:blipFill>
            <a:blip r:embed="rId2"/>
            <a:stretch>
              <a:fillRect l="0" t="-13645" r="0" b="-13645"/>
            </a:stretch>
          </a:blipFill>
        </p:spPr>
      </p:sp>
      <p:sp>
        <p:nvSpPr>
          <p:cNvPr name="Freeform 73" id="73"/>
          <p:cNvSpPr/>
          <p:nvPr/>
        </p:nvSpPr>
        <p:spPr>
          <a:xfrm flipH="false" flipV="false" rot="0">
            <a:off x="11234675" y="6534340"/>
            <a:ext cx="2721903" cy="1604977"/>
          </a:xfrm>
          <a:custGeom>
            <a:avLst/>
            <a:gdLst/>
            <a:ahLst/>
            <a:cxnLst/>
            <a:rect r="r" b="b" t="t" l="l"/>
            <a:pathLst>
              <a:path h="1604977" w="2721903">
                <a:moveTo>
                  <a:pt x="0" y="0"/>
                </a:moveTo>
                <a:lnTo>
                  <a:pt x="2721903" y="0"/>
                </a:lnTo>
                <a:lnTo>
                  <a:pt x="2721903" y="1604977"/>
                </a:lnTo>
                <a:lnTo>
                  <a:pt x="0" y="1604977"/>
                </a:lnTo>
                <a:lnTo>
                  <a:pt x="0" y="0"/>
                </a:lnTo>
                <a:close/>
              </a:path>
            </a:pathLst>
          </a:custGeom>
          <a:blipFill>
            <a:blip r:embed="rId3"/>
            <a:stretch>
              <a:fillRect l="0" t="-13645" r="0" b="-13645"/>
            </a:stretch>
          </a:blipFill>
        </p:spPr>
      </p:sp>
      <p:sp>
        <p:nvSpPr>
          <p:cNvPr name="Freeform 74" id="74"/>
          <p:cNvSpPr/>
          <p:nvPr/>
        </p:nvSpPr>
        <p:spPr>
          <a:xfrm flipH="false" flipV="false" rot="0">
            <a:off x="1220034" y="3535797"/>
            <a:ext cx="2718850" cy="1116193"/>
          </a:xfrm>
          <a:custGeom>
            <a:avLst/>
            <a:gdLst/>
            <a:ahLst/>
            <a:cxnLst/>
            <a:rect r="r" b="b" t="t" l="l"/>
            <a:pathLst>
              <a:path h="1116193" w="2718850">
                <a:moveTo>
                  <a:pt x="0" y="0"/>
                </a:moveTo>
                <a:lnTo>
                  <a:pt x="2718850" y="0"/>
                </a:lnTo>
                <a:lnTo>
                  <a:pt x="2718850" y="1116193"/>
                </a:lnTo>
                <a:lnTo>
                  <a:pt x="0" y="1116193"/>
                </a:lnTo>
                <a:lnTo>
                  <a:pt x="0" y="0"/>
                </a:lnTo>
                <a:close/>
              </a:path>
            </a:pathLst>
          </a:custGeom>
          <a:blipFill>
            <a:blip r:embed="rId4"/>
            <a:stretch>
              <a:fillRect l="0" t="-13645" r="0" b="-13645"/>
            </a:stretch>
          </a:blipFill>
        </p:spPr>
      </p:sp>
      <p:sp>
        <p:nvSpPr>
          <p:cNvPr name="Freeform 75" id="75"/>
          <p:cNvSpPr/>
          <p:nvPr/>
        </p:nvSpPr>
        <p:spPr>
          <a:xfrm flipH="false" flipV="false" rot="0">
            <a:off x="1064014" y="6736704"/>
            <a:ext cx="3164148" cy="1305019"/>
          </a:xfrm>
          <a:custGeom>
            <a:avLst/>
            <a:gdLst/>
            <a:ahLst/>
            <a:cxnLst/>
            <a:rect r="r" b="b" t="t" l="l"/>
            <a:pathLst>
              <a:path h="1305019" w="3164148">
                <a:moveTo>
                  <a:pt x="0" y="0"/>
                </a:moveTo>
                <a:lnTo>
                  <a:pt x="3164148" y="0"/>
                </a:lnTo>
                <a:lnTo>
                  <a:pt x="3164148" y="1305019"/>
                </a:lnTo>
                <a:lnTo>
                  <a:pt x="0" y="1305019"/>
                </a:lnTo>
                <a:lnTo>
                  <a:pt x="0" y="0"/>
                </a:lnTo>
                <a:close/>
              </a:path>
            </a:pathLst>
          </a:custGeom>
          <a:blipFill>
            <a:blip r:embed="rId5"/>
            <a:stretch>
              <a:fillRect l="0" t="-71229" r="0" b="-71229"/>
            </a:stretch>
          </a:blipFill>
        </p:spPr>
      </p:sp>
      <p:sp>
        <p:nvSpPr>
          <p:cNvPr name="Freeform 76" id="76"/>
          <p:cNvSpPr/>
          <p:nvPr/>
        </p:nvSpPr>
        <p:spPr>
          <a:xfrm flipH="false" flipV="false" rot="0">
            <a:off x="11282533" y="2845223"/>
            <a:ext cx="5790335" cy="2527155"/>
          </a:xfrm>
          <a:custGeom>
            <a:avLst/>
            <a:gdLst/>
            <a:ahLst/>
            <a:cxnLst/>
            <a:rect r="r" b="b" t="t" l="l"/>
            <a:pathLst>
              <a:path h="2527155" w="5790335">
                <a:moveTo>
                  <a:pt x="0" y="0"/>
                </a:moveTo>
                <a:lnTo>
                  <a:pt x="5790335" y="0"/>
                </a:lnTo>
                <a:lnTo>
                  <a:pt x="5790335" y="2527155"/>
                </a:lnTo>
                <a:lnTo>
                  <a:pt x="0" y="2527155"/>
                </a:lnTo>
                <a:lnTo>
                  <a:pt x="0" y="0"/>
                </a:lnTo>
                <a:close/>
              </a:path>
            </a:pathLst>
          </a:custGeom>
          <a:blipFill>
            <a:blip r:embed="rId6"/>
            <a:stretch>
              <a:fillRect l="0" t="-13645" r="0" b="-13645"/>
            </a:stretch>
          </a:blipFill>
        </p:spPr>
      </p:sp>
      <p:sp>
        <p:nvSpPr>
          <p:cNvPr name="Freeform 77" id="77"/>
          <p:cNvSpPr/>
          <p:nvPr/>
        </p:nvSpPr>
        <p:spPr>
          <a:xfrm flipH="false" flipV="false" rot="0">
            <a:off x="264247" y="4842828"/>
            <a:ext cx="4630424" cy="1909769"/>
          </a:xfrm>
          <a:custGeom>
            <a:avLst/>
            <a:gdLst/>
            <a:ahLst/>
            <a:cxnLst/>
            <a:rect r="r" b="b" t="t" l="l"/>
            <a:pathLst>
              <a:path h="1909769" w="4630424">
                <a:moveTo>
                  <a:pt x="0" y="0"/>
                </a:moveTo>
                <a:lnTo>
                  <a:pt x="4630424" y="0"/>
                </a:lnTo>
                <a:lnTo>
                  <a:pt x="4630424" y="1909769"/>
                </a:lnTo>
                <a:lnTo>
                  <a:pt x="0" y="1909769"/>
                </a:lnTo>
                <a:lnTo>
                  <a:pt x="0" y="0"/>
                </a:lnTo>
                <a:close/>
              </a:path>
            </a:pathLst>
          </a:custGeom>
          <a:blipFill>
            <a:blip r:embed="rId7"/>
            <a:stretch>
              <a:fillRect l="0" t="-13645" r="0" b="-13645"/>
            </a:stretch>
          </a:blipFill>
        </p:spPr>
      </p:sp>
      <p:sp>
        <p:nvSpPr>
          <p:cNvPr name="Freeform 78" id="78"/>
          <p:cNvSpPr/>
          <p:nvPr/>
        </p:nvSpPr>
        <p:spPr>
          <a:xfrm flipH="false" flipV="false" rot="0">
            <a:off x="11221451" y="1812015"/>
            <a:ext cx="2773651" cy="1349150"/>
          </a:xfrm>
          <a:custGeom>
            <a:avLst/>
            <a:gdLst/>
            <a:ahLst/>
            <a:cxnLst/>
            <a:rect r="r" b="b" t="t" l="l"/>
            <a:pathLst>
              <a:path h="1349150" w="2773651">
                <a:moveTo>
                  <a:pt x="0" y="0"/>
                </a:moveTo>
                <a:lnTo>
                  <a:pt x="2773652" y="0"/>
                </a:lnTo>
                <a:lnTo>
                  <a:pt x="2773652" y="1349149"/>
                </a:lnTo>
                <a:lnTo>
                  <a:pt x="0" y="1349149"/>
                </a:lnTo>
                <a:lnTo>
                  <a:pt x="0" y="0"/>
                </a:lnTo>
                <a:close/>
              </a:path>
            </a:pathLst>
          </a:custGeom>
          <a:blipFill>
            <a:blip r:embed="rId8"/>
            <a:stretch>
              <a:fillRect l="0" t="-13645" r="0" b="-13645"/>
            </a:stretch>
          </a:blipFill>
        </p:spPr>
      </p:sp>
      <p:sp>
        <p:nvSpPr>
          <p:cNvPr name="Freeform 79" id="79"/>
          <p:cNvSpPr/>
          <p:nvPr/>
        </p:nvSpPr>
        <p:spPr>
          <a:xfrm flipH="false" flipV="false" rot="0">
            <a:off x="4701924" y="7229908"/>
            <a:ext cx="2590864" cy="252726"/>
          </a:xfrm>
          <a:custGeom>
            <a:avLst/>
            <a:gdLst/>
            <a:ahLst/>
            <a:cxnLst/>
            <a:rect r="r" b="b" t="t" l="l"/>
            <a:pathLst>
              <a:path h="252726" w="2590864">
                <a:moveTo>
                  <a:pt x="0" y="0"/>
                </a:moveTo>
                <a:lnTo>
                  <a:pt x="2590864" y="0"/>
                </a:lnTo>
                <a:lnTo>
                  <a:pt x="2590864" y="252727"/>
                </a:lnTo>
                <a:lnTo>
                  <a:pt x="0" y="252727"/>
                </a:lnTo>
                <a:lnTo>
                  <a:pt x="0" y="0"/>
                </a:lnTo>
                <a:close/>
              </a:path>
            </a:pathLst>
          </a:custGeom>
          <a:blipFill>
            <a:blip r:embed="rId9"/>
            <a:stretch>
              <a:fillRect l="0" t="-13645" r="0" b="-13645"/>
            </a:stretch>
          </a:blipFill>
        </p:spPr>
      </p:sp>
      <p:sp>
        <p:nvSpPr>
          <p:cNvPr name="Freeform 80" id="80"/>
          <p:cNvSpPr/>
          <p:nvPr/>
        </p:nvSpPr>
        <p:spPr>
          <a:xfrm flipH="false" flipV="false" rot="0">
            <a:off x="7834177" y="7140471"/>
            <a:ext cx="2864012" cy="458430"/>
          </a:xfrm>
          <a:custGeom>
            <a:avLst/>
            <a:gdLst/>
            <a:ahLst/>
            <a:cxnLst/>
            <a:rect r="r" b="b" t="t" l="l"/>
            <a:pathLst>
              <a:path h="458430" w="2864012">
                <a:moveTo>
                  <a:pt x="0" y="0"/>
                </a:moveTo>
                <a:lnTo>
                  <a:pt x="2864012" y="0"/>
                </a:lnTo>
                <a:lnTo>
                  <a:pt x="2864012" y="458430"/>
                </a:lnTo>
                <a:lnTo>
                  <a:pt x="0" y="458430"/>
                </a:lnTo>
                <a:lnTo>
                  <a:pt x="0" y="0"/>
                </a:lnTo>
                <a:close/>
              </a:path>
            </a:pathLst>
          </a:custGeom>
          <a:blipFill>
            <a:blip r:embed="rId10"/>
            <a:stretch>
              <a:fillRect l="0" t="-13645" r="0" b="-13645"/>
            </a:stretch>
          </a:blipFill>
        </p:spPr>
      </p:sp>
      <p:sp>
        <p:nvSpPr>
          <p:cNvPr name="Freeform 81" id="81"/>
          <p:cNvSpPr/>
          <p:nvPr/>
        </p:nvSpPr>
        <p:spPr>
          <a:xfrm flipH="false" flipV="false" rot="0">
            <a:off x="8022045" y="2082228"/>
            <a:ext cx="2569328" cy="825550"/>
          </a:xfrm>
          <a:custGeom>
            <a:avLst/>
            <a:gdLst/>
            <a:ahLst/>
            <a:cxnLst/>
            <a:rect r="r" b="b" t="t" l="l"/>
            <a:pathLst>
              <a:path h="825550" w="2569328">
                <a:moveTo>
                  <a:pt x="0" y="0"/>
                </a:moveTo>
                <a:lnTo>
                  <a:pt x="2569329" y="0"/>
                </a:lnTo>
                <a:lnTo>
                  <a:pt x="2569329" y="825551"/>
                </a:lnTo>
                <a:lnTo>
                  <a:pt x="0" y="825551"/>
                </a:lnTo>
                <a:lnTo>
                  <a:pt x="0" y="0"/>
                </a:lnTo>
                <a:close/>
              </a:path>
            </a:pathLst>
          </a:custGeom>
          <a:blipFill>
            <a:blip r:embed="rId11"/>
            <a:stretch>
              <a:fillRect l="0" t="-13645" r="0" b="-13645"/>
            </a:stretch>
          </a:blipFill>
        </p:spPr>
      </p:sp>
      <p:sp>
        <p:nvSpPr>
          <p:cNvPr name="Freeform 82" id="82"/>
          <p:cNvSpPr/>
          <p:nvPr/>
        </p:nvSpPr>
        <p:spPr>
          <a:xfrm flipH="false" flipV="false" rot="0">
            <a:off x="14443358" y="6747917"/>
            <a:ext cx="2964429" cy="1293806"/>
          </a:xfrm>
          <a:custGeom>
            <a:avLst/>
            <a:gdLst/>
            <a:ahLst/>
            <a:cxnLst/>
            <a:rect r="r" b="b" t="t" l="l"/>
            <a:pathLst>
              <a:path h="1293806" w="2964429">
                <a:moveTo>
                  <a:pt x="0" y="0"/>
                </a:moveTo>
                <a:lnTo>
                  <a:pt x="2964429" y="0"/>
                </a:lnTo>
                <a:lnTo>
                  <a:pt x="2964429" y="1293806"/>
                </a:lnTo>
                <a:lnTo>
                  <a:pt x="0" y="1293806"/>
                </a:lnTo>
                <a:lnTo>
                  <a:pt x="0" y="0"/>
                </a:lnTo>
                <a:close/>
              </a:path>
            </a:pathLst>
          </a:custGeom>
          <a:blipFill>
            <a:blip r:embed="rId12"/>
            <a:stretch>
              <a:fillRect l="0" t="-13645" r="0" b="-13645"/>
            </a:stretch>
          </a:blipFill>
        </p:spPr>
      </p:sp>
      <p:sp>
        <p:nvSpPr>
          <p:cNvPr name="Freeform 83" id="83"/>
          <p:cNvSpPr/>
          <p:nvPr/>
        </p:nvSpPr>
        <p:spPr>
          <a:xfrm flipH="false" flipV="false" rot="0">
            <a:off x="4987945" y="8497088"/>
            <a:ext cx="5392327" cy="1059051"/>
          </a:xfrm>
          <a:custGeom>
            <a:avLst/>
            <a:gdLst/>
            <a:ahLst/>
            <a:cxnLst/>
            <a:rect r="r" b="b" t="t" l="l"/>
            <a:pathLst>
              <a:path h="1059051" w="5392327">
                <a:moveTo>
                  <a:pt x="0" y="0"/>
                </a:moveTo>
                <a:lnTo>
                  <a:pt x="5392328" y="0"/>
                </a:lnTo>
                <a:lnTo>
                  <a:pt x="5392328" y="1059051"/>
                </a:lnTo>
                <a:lnTo>
                  <a:pt x="0" y="1059051"/>
                </a:lnTo>
                <a:lnTo>
                  <a:pt x="0" y="0"/>
                </a:lnTo>
                <a:close/>
              </a:path>
            </a:pathLst>
          </a:custGeom>
          <a:blipFill>
            <a:blip r:embed="rId13"/>
            <a:stretch>
              <a:fillRect l="0" t="-13645" r="0" b="-13645"/>
            </a:stretch>
          </a:blipFill>
        </p:spPr>
      </p:sp>
      <p:sp>
        <p:nvSpPr>
          <p:cNvPr name="Freeform 84" id="84"/>
          <p:cNvSpPr/>
          <p:nvPr/>
        </p:nvSpPr>
        <p:spPr>
          <a:xfrm flipH="false" flipV="false" rot="0">
            <a:off x="7955844" y="3285251"/>
            <a:ext cx="2647659" cy="1372798"/>
          </a:xfrm>
          <a:custGeom>
            <a:avLst/>
            <a:gdLst/>
            <a:ahLst/>
            <a:cxnLst/>
            <a:rect r="r" b="b" t="t" l="l"/>
            <a:pathLst>
              <a:path h="1372798" w="2647659">
                <a:moveTo>
                  <a:pt x="0" y="0"/>
                </a:moveTo>
                <a:lnTo>
                  <a:pt x="2647660" y="0"/>
                </a:lnTo>
                <a:lnTo>
                  <a:pt x="2647660" y="1372799"/>
                </a:lnTo>
                <a:lnTo>
                  <a:pt x="0" y="1372799"/>
                </a:lnTo>
                <a:lnTo>
                  <a:pt x="0" y="0"/>
                </a:lnTo>
                <a:close/>
              </a:path>
            </a:pathLst>
          </a:custGeom>
          <a:blipFill>
            <a:blip r:embed="rId14"/>
            <a:stretch>
              <a:fillRect l="0" t="-13645" r="0" b="-13645"/>
            </a:stretch>
          </a:blipFill>
        </p:spPr>
      </p:sp>
      <p:sp>
        <p:nvSpPr>
          <p:cNvPr name="Freeform 85" id="85"/>
          <p:cNvSpPr/>
          <p:nvPr/>
        </p:nvSpPr>
        <p:spPr>
          <a:xfrm flipH="false" flipV="false" rot="0">
            <a:off x="4701924" y="2148534"/>
            <a:ext cx="2600717" cy="554196"/>
          </a:xfrm>
          <a:custGeom>
            <a:avLst/>
            <a:gdLst/>
            <a:ahLst/>
            <a:cxnLst/>
            <a:rect r="r" b="b" t="t" l="l"/>
            <a:pathLst>
              <a:path h="554196" w="2600717">
                <a:moveTo>
                  <a:pt x="0" y="0"/>
                </a:moveTo>
                <a:lnTo>
                  <a:pt x="2600717" y="0"/>
                </a:lnTo>
                <a:lnTo>
                  <a:pt x="2600717" y="554196"/>
                </a:lnTo>
                <a:lnTo>
                  <a:pt x="0" y="554196"/>
                </a:lnTo>
                <a:lnTo>
                  <a:pt x="0" y="0"/>
                </a:lnTo>
                <a:close/>
              </a:path>
            </a:pathLst>
          </a:custGeom>
          <a:blipFill>
            <a:blip r:embed="rId15"/>
            <a:stretch>
              <a:fillRect l="0" t="-13645" r="0" b="-13645"/>
            </a:stretch>
          </a:blipFill>
        </p:spPr>
      </p:sp>
      <p:sp>
        <p:nvSpPr>
          <p:cNvPr name="Freeform 86" id="86"/>
          <p:cNvSpPr/>
          <p:nvPr/>
        </p:nvSpPr>
        <p:spPr>
          <a:xfrm flipH="false" flipV="false" rot="0">
            <a:off x="1217678" y="1867566"/>
            <a:ext cx="2794752" cy="1238048"/>
          </a:xfrm>
          <a:custGeom>
            <a:avLst/>
            <a:gdLst/>
            <a:ahLst/>
            <a:cxnLst/>
            <a:rect r="r" b="b" t="t" l="l"/>
            <a:pathLst>
              <a:path h="1238048" w="2794752">
                <a:moveTo>
                  <a:pt x="0" y="0"/>
                </a:moveTo>
                <a:lnTo>
                  <a:pt x="2794753" y="0"/>
                </a:lnTo>
                <a:lnTo>
                  <a:pt x="2794753" y="1238048"/>
                </a:lnTo>
                <a:lnTo>
                  <a:pt x="0" y="1238048"/>
                </a:lnTo>
                <a:lnTo>
                  <a:pt x="0" y="0"/>
                </a:lnTo>
                <a:close/>
              </a:path>
            </a:pathLst>
          </a:custGeom>
          <a:blipFill>
            <a:blip r:embed="rId16"/>
            <a:stretch>
              <a:fillRect l="0" t="-13645" r="0" b="-13645"/>
            </a:stretch>
          </a:blipFill>
        </p:spPr>
      </p:sp>
      <p:sp>
        <p:nvSpPr>
          <p:cNvPr name="Freeform 87" id="87"/>
          <p:cNvSpPr/>
          <p:nvPr/>
        </p:nvSpPr>
        <p:spPr>
          <a:xfrm flipH="false" flipV="false" rot="0">
            <a:off x="3582686" y="3161164"/>
            <a:ext cx="4762070" cy="1964064"/>
          </a:xfrm>
          <a:custGeom>
            <a:avLst/>
            <a:gdLst/>
            <a:ahLst/>
            <a:cxnLst/>
            <a:rect r="r" b="b" t="t" l="l"/>
            <a:pathLst>
              <a:path h="1964064" w="4762070">
                <a:moveTo>
                  <a:pt x="0" y="0"/>
                </a:moveTo>
                <a:lnTo>
                  <a:pt x="4762070" y="0"/>
                </a:lnTo>
                <a:lnTo>
                  <a:pt x="4762070" y="1964065"/>
                </a:lnTo>
                <a:lnTo>
                  <a:pt x="0" y="1964065"/>
                </a:lnTo>
                <a:lnTo>
                  <a:pt x="0" y="0"/>
                </a:lnTo>
                <a:close/>
              </a:path>
            </a:pathLst>
          </a:custGeom>
          <a:blipFill>
            <a:blip r:embed="rId17"/>
            <a:stretch>
              <a:fillRect l="0" t="-13645" r="0" b="-13645"/>
            </a:stretch>
          </a:blipFill>
        </p:spPr>
      </p:sp>
      <p:sp>
        <p:nvSpPr>
          <p:cNvPr name="Freeform 88" id="88"/>
          <p:cNvSpPr/>
          <p:nvPr/>
        </p:nvSpPr>
        <p:spPr>
          <a:xfrm flipH="false" flipV="false" rot="0">
            <a:off x="15057290" y="38100"/>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18"/>
            <a:stretch>
              <a:fillRect l="0" t="0" r="0" b="0"/>
            </a:stretch>
          </a:blipFill>
        </p:spPr>
      </p:sp>
      <p:sp>
        <p:nvSpPr>
          <p:cNvPr name="Freeform 89" id="89"/>
          <p:cNvSpPr/>
          <p:nvPr/>
        </p:nvSpPr>
        <p:spPr>
          <a:xfrm flipH="false" flipV="false" rot="0">
            <a:off x="5307296" y="5028701"/>
            <a:ext cx="1117545" cy="1383126"/>
          </a:xfrm>
          <a:custGeom>
            <a:avLst/>
            <a:gdLst/>
            <a:ahLst/>
            <a:cxnLst/>
            <a:rect r="r" b="b" t="t" l="l"/>
            <a:pathLst>
              <a:path h="1383126" w="1117545">
                <a:moveTo>
                  <a:pt x="0" y="0"/>
                </a:moveTo>
                <a:lnTo>
                  <a:pt x="1117545" y="0"/>
                </a:lnTo>
                <a:lnTo>
                  <a:pt x="1117545" y="1383126"/>
                </a:lnTo>
                <a:lnTo>
                  <a:pt x="0" y="1383126"/>
                </a:lnTo>
                <a:lnTo>
                  <a:pt x="0" y="0"/>
                </a:lnTo>
                <a:close/>
              </a:path>
            </a:pathLst>
          </a:custGeom>
          <a:blipFill>
            <a:blip r:embed="rId19"/>
            <a:stretch>
              <a:fillRect l="0" t="-13645" r="0" b="-13645"/>
            </a:stretch>
          </a:blipFill>
        </p:spPr>
      </p:sp>
      <p:sp>
        <p:nvSpPr>
          <p:cNvPr name="Freeform 90" id="90"/>
          <p:cNvSpPr/>
          <p:nvPr/>
        </p:nvSpPr>
        <p:spPr>
          <a:xfrm flipH="false" flipV="false" rot="0">
            <a:off x="1335892" y="8442279"/>
            <a:ext cx="2620391" cy="1032719"/>
          </a:xfrm>
          <a:custGeom>
            <a:avLst/>
            <a:gdLst/>
            <a:ahLst/>
            <a:cxnLst/>
            <a:rect r="r" b="b" t="t" l="l"/>
            <a:pathLst>
              <a:path h="1032719" w="2620391">
                <a:moveTo>
                  <a:pt x="0" y="0"/>
                </a:moveTo>
                <a:lnTo>
                  <a:pt x="2620392" y="0"/>
                </a:lnTo>
                <a:lnTo>
                  <a:pt x="2620392" y="1032718"/>
                </a:lnTo>
                <a:lnTo>
                  <a:pt x="0" y="1032718"/>
                </a:lnTo>
                <a:lnTo>
                  <a:pt x="0" y="0"/>
                </a:lnTo>
                <a:close/>
              </a:path>
            </a:pathLst>
          </a:custGeom>
          <a:blipFill>
            <a:blip r:embed="rId20"/>
            <a:stretch>
              <a:fillRect l="0" t="-13645" r="0" b="-13645"/>
            </a:stretch>
          </a:blipFill>
        </p:spPr>
      </p:sp>
      <p:sp>
        <p:nvSpPr>
          <p:cNvPr name="Freeform 91" id="91"/>
          <p:cNvSpPr/>
          <p:nvPr/>
        </p:nvSpPr>
        <p:spPr>
          <a:xfrm flipH="false" flipV="false" rot="0">
            <a:off x="11158247" y="5338348"/>
            <a:ext cx="2874760" cy="788377"/>
          </a:xfrm>
          <a:custGeom>
            <a:avLst/>
            <a:gdLst/>
            <a:ahLst/>
            <a:cxnLst/>
            <a:rect r="r" b="b" t="t" l="l"/>
            <a:pathLst>
              <a:path h="788377" w="2874760">
                <a:moveTo>
                  <a:pt x="0" y="0"/>
                </a:moveTo>
                <a:lnTo>
                  <a:pt x="2874759" y="0"/>
                </a:lnTo>
                <a:lnTo>
                  <a:pt x="2874759" y="788377"/>
                </a:lnTo>
                <a:lnTo>
                  <a:pt x="0" y="788377"/>
                </a:lnTo>
                <a:lnTo>
                  <a:pt x="0" y="0"/>
                </a:lnTo>
                <a:close/>
              </a:path>
            </a:pathLst>
          </a:custGeom>
          <a:blipFill>
            <a:blip r:embed="rId21"/>
            <a:stretch>
              <a:fillRect l="0" t="-13645" r="0" b="-13645"/>
            </a:stretch>
          </a:blipFill>
        </p:spPr>
      </p:sp>
      <p:sp>
        <p:nvSpPr>
          <p:cNvPr name="Freeform 92" id="92"/>
          <p:cNvSpPr/>
          <p:nvPr/>
        </p:nvSpPr>
        <p:spPr>
          <a:xfrm flipH="false" flipV="false" rot="0">
            <a:off x="8071548" y="5056000"/>
            <a:ext cx="2383154" cy="1372949"/>
          </a:xfrm>
          <a:custGeom>
            <a:avLst/>
            <a:gdLst/>
            <a:ahLst/>
            <a:cxnLst/>
            <a:rect r="r" b="b" t="t" l="l"/>
            <a:pathLst>
              <a:path h="1372949" w="2383154">
                <a:moveTo>
                  <a:pt x="0" y="0"/>
                </a:moveTo>
                <a:lnTo>
                  <a:pt x="2383155" y="0"/>
                </a:lnTo>
                <a:lnTo>
                  <a:pt x="2383155" y="1372949"/>
                </a:lnTo>
                <a:lnTo>
                  <a:pt x="0" y="1372949"/>
                </a:lnTo>
                <a:lnTo>
                  <a:pt x="0" y="0"/>
                </a:lnTo>
                <a:close/>
              </a:path>
            </a:pathLst>
          </a:custGeom>
          <a:blipFill>
            <a:blip r:embed="rId22"/>
            <a:stretch>
              <a:fillRect l="0" t="-13645" r="0" b="-13645"/>
            </a:stretch>
          </a:blipFill>
        </p:spPr>
      </p:sp>
      <p:sp>
        <p:nvSpPr>
          <p:cNvPr name="Freeform 93" id="93"/>
          <p:cNvSpPr/>
          <p:nvPr/>
        </p:nvSpPr>
        <p:spPr>
          <a:xfrm flipH="false" flipV="false" rot="0">
            <a:off x="14329505" y="5084217"/>
            <a:ext cx="3227174" cy="1327610"/>
          </a:xfrm>
          <a:custGeom>
            <a:avLst/>
            <a:gdLst/>
            <a:ahLst/>
            <a:cxnLst/>
            <a:rect r="r" b="b" t="t" l="l"/>
            <a:pathLst>
              <a:path h="1327610" w="3227174">
                <a:moveTo>
                  <a:pt x="0" y="0"/>
                </a:moveTo>
                <a:lnTo>
                  <a:pt x="3227174" y="0"/>
                </a:lnTo>
                <a:lnTo>
                  <a:pt x="3227174" y="1327610"/>
                </a:lnTo>
                <a:lnTo>
                  <a:pt x="0" y="1327610"/>
                </a:lnTo>
                <a:lnTo>
                  <a:pt x="0" y="0"/>
                </a:lnTo>
                <a:close/>
              </a:path>
            </a:pathLst>
          </a:custGeom>
          <a:blipFill>
            <a:blip r:embed="rId23"/>
            <a:stretch>
              <a:fillRect l="0" t="-13645" r="0" b="-13645"/>
            </a:stretch>
          </a:blipFill>
        </p:spPr>
      </p:sp>
      <p:sp>
        <p:nvSpPr>
          <p:cNvPr name="Freeform 94" id="94"/>
          <p:cNvSpPr/>
          <p:nvPr/>
        </p:nvSpPr>
        <p:spPr>
          <a:xfrm flipH="false" flipV="false" rot="0">
            <a:off x="11282533" y="8411239"/>
            <a:ext cx="2590864" cy="1144901"/>
          </a:xfrm>
          <a:custGeom>
            <a:avLst/>
            <a:gdLst/>
            <a:ahLst/>
            <a:cxnLst/>
            <a:rect r="r" b="b" t="t" l="l"/>
            <a:pathLst>
              <a:path h="1144901" w="2590864">
                <a:moveTo>
                  <a:pt x="0" y="0"/>
                </a:moveTo>
                <a:lnTo>
                  <a:pt x="2590865" y="0"/>
                </a:lnTo>
                <a:lnTo>
                  <a:pt x="2590865" y="1144900"/>
                </a:lnTo>
                <a:lnTo>
                  <a:pt x="0" y="1144900"/>
                </a:lnTo>
                <a:lnTo>
                  <a:pt x="0" y="0"/>
                </a:lnTo>
                <a:close/>
              </a:path>
            </a:pathLst>
          </a:custGeom>
          <a:blipFill>
            <a:blip r:embed="rId24"/>
            <a:stretch>
              <a:fillRect l="0" t="-13645" r="0" b="-13645"/>
            </a:stretch>
          </a:blipFill>
        </p:spPr>
      </p:sp>
      <p:sp>
        <p:nvSpPr>
          <p:cNvPr name="Freeform 95" id="95"/>
          <p:cNvSpPr/>
          <p:nvPr/>
        </p:nvSpPr>
        <p:spPr>
          <a:xfrm flipH="false" flipV="false" rot="0">
            <a:off x="14490463" y="8399080"/>
            <a:ext cx="2768837" cy="1141977"/>
          </a:xfrm>
          <a:custGeom>
            <a:avLst/>
            <a:gdLst/>
            <a:ahLst/>
            <a:cxnLst/>
            <a:rect r="r" b="b" t="t" l="l"/>
            <a:pathLst>
              <a:path h="1141977" w="2768837">
                <a:moveTo>
                  <a:pt x="0" y="0"/>
                </a:moveTo>
                <a:lnTo>
                  <a:pt x="2768837" y="0"/>
                </a:lnTo>
                <a:lnTo>
                  <a:pt x="2768837" y="1141977"/>
                </a:lnTo>
                <a:lnTo>
                  <a:pt x="0" y="1141977"/>
                </a:lnTo>
                <a:lnTo>
                  <a:pt x="0" y="0"/>
                </a:lnTo>
                <a:close/>
              </a:path>
            </a:pathLst>
          </a:custGeom>
          <a:blipFill>
            <a:blip r:embed="rId25"/>
            <a:stretch>
              <a:fillRect l="0" t="-13645" r="0" b="-13645"/>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AutoShape 2" id="2"/>
          <p:cNvSpPr/>
          <p:nvPr/>
        </p:nvSpPr>
        <p:spPr>
          <a:xfrm flipH="true">
            <a:off x="7543244" y="2579984"/>
            <a:ext cx="6249" cy="6580868"/>
          </a:xfrm>
          <a:prstGeom prst="line">
            <a:avLst/>
          </a:prstGeom>
          <a:ln cap="flat" w="38100">
            <a:solidFill>
              <a:srgbClr val="FFFFFF"/>
            </a:solidFill>
            <a:prstDash val="sysDot"/>
            <a:headEnd type="none" len="sm" w="sm"/>
            <a:tailEnd type="none" len="sm" w="sm"/>
          </a:ln>
        </p:spPr>
      </p:sp>
      <p:sp>
        <p:nvSpPr>
          <p:cNvPr name="Freeform 3" id="3"/>
          <p:cNvSpPr/>
          <p:nvPr/>
        </p:nvSpPr>
        <p:spPr>
          <a:xfrm flipH="false" flipV="false" rot="0">
            <a:off x="7246956" y="3067789"/>
            <a:ext cx="605159" cy="605159"/>
          </a:xfrm>
          <a:custGeom>
            <a:avLst/>
            <a:gdLst/>
            <a:ahLst/>
            <a:cxnLst/>
            <a:rect r="r" b="b" t="t" l="l"/>
            <a:pathLst>
              <a:path h="605159" w="605159">
                <a:moveTo>
                  <a:pt x="0" y="0"/>
                </a:moveTo>
                <a:lnTo>
                  <a:pt x="605159" y="0"/>
                </a:lnTo>
                <a:lnTo>
                  <a:pt x="605159" y="605159"/>
                </a:lnTo>
                <a:lnTo>
                  <a:pt x="0" y="6051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474">
            <a:off x="7238032" y="1956978"/>
            <a:ext cx="623006" cy="623006"/>
          </a:xfrm>
          <a:custGeom>
            <a:avLst/>
            <a:gdLst/>
            <a:ahLst/>
            <a:cxnLst/>
            <a:rect r="r" b="b" t="t" l="l"/>
            <a:pathLst>
              <a:path h="623006" w="623006">
                <a:moveTo>
                  <a:pt x="0" y="0"/>
                </a:moveTo>
                <a:lnTo>
                  <a:pt x="623007" y="0"/>
                </a:lnTo>
                <a:lnTo>
                  <a:pt x="623007" y="623006"/>
                </a:lnTo>
                <a:lnTo>
                  <a:pt x="0" y="623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0">
            <a:off x="7246956" y="5344047"/>
            <a:ext cx="623006" cy="623006"/>
          </a:xfrm>
          <a:custGeom>
            <a:avLst/>
            <a:gdLst/>
            <a:ahLst/>
            <a:cxnLst/>
            <a:rect r="r" b="b" t="t" l="l"/>
            <a:pathLst>
              <a:path h="623006" w="623006">
                <a:moveTo>
                  <a:pt x="0" y="0"/>
                </a:moveTo>
                <a:lnTo>
                  <a:pt x="623007" y="0"/>
                </a:lnTo>
                <a:lnTo>
                  <a:pt x="623007" y="623007"/>
                </a:lnTo>
                <a:lnTo>
                  <a:pt x="0" y="6230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6" id="6"/>
          <p:cNvSpPr/>
          <p:nvPr/>
        </p:nvSpPr>
        <p:spPr>
          <a:xfrm flipH="false" flipV="false" rot="0">
            <a:off x="7246956" y="7539193"/>
            <a:ext cx="623006" cy="623006"/>
          </a:xfrm>
          <a:custGeom>
            <a:avLst/>
            <a:gdLst/>
            <a:ahLst/>
            <a:cxnLst/>
            <a:rect r="r" b="b" t="t" l="l"/>
            <a:pathLst>
              <a:path h="623006" w="623006">
                <a:moveTo>
                  <a:pt x="0" y="0"/>
                </a:moveTo>
                <a:lnTo>
                  <a:pt x="623007" y="0"/>
                </a:lnTo>
                <a:lnTo>
                  <a:pt x="623007" y="623007"/>
                </a:lnTo>
                <a:lnTo>
                  <a:pt x="0" y="623007"/>
                </a:lnTo>
                <a:lnTo>
                  <a:pt x="0" y="0"/>
                </a:lnTo>
                <a:close/>
              </a:path>
            </a:pathLst>
          </a:custGeom>
          <a:blipFill>
            <a:blip r:embed="rId6"/>
            <a:stretch>
              <a:fillRect l="0" t="0" r="0" b="0"/>
            </a:stretch>
          </a:blipFill>
          <a:ln cap="sq">
            <a:noFill/>
            <a:prstDash val="solid"/>
            <a:miter/>
          </a:ln>
        </p:spPr>
      </p:sp>
      <p:sp>
        <p:nvSpPr>
          <p:cNvPr name="Freeform 7" id="7"/>
          <p:cNvSpPr/>
          <p:nvPr/>
        </p:nvSpPr>
        <p:spPr>
          <a:xfrm flipH="false" flipV="false" rot="0">
            <a:off x="7222860" y="4156683"/>
            <a:ext cx="623006" cy="623006"/>
          </a:xfrm>
          <a:custGeom>
            <a:avLst/>
            <a:gdLst/>
            <a:ahLst/>
            <a:cxnLst/>
            <a:rect r="r" b="b" t="t" l="l"/>
            <a:pathLst>
              <a:path h="623006" w="623006">
                <a:moveTo>
                  <a:pt x="0" y="0"/>
                </a:moveTo>
                <a:lnTo>
                  <a:pt x="623006" y="0"/>
                </a:lnTo>
                <a:lnTo>
                  <a:pt x="623006" y="623007"/>
                </a:lnTo>
                <a:lnTo>
                  <a:pt x="0" y="6230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8" id="8"/>
          <p:cNvSpPr/>
          <p:nvPr/>
        </p:nvSpPr>
        <p:spPr>
          <a:xfrm flipH="false" flipV="false" rot="0">
            <a:off x="7246956" y="6531412"/>
            <a:ext cx="605159" cy="605159"/>
          </a:xfrm>
          <a:custGeom>
            <a:avLst/>
            <a:gdLst/>
            <a:ahLst/>
            <a:cxnLst/>
            <a:rect r="r" b="b" t="t" l="l"/>
            <a:pathLst>
              <a:path h="605159" w="605159">
                <a:moveTo>
                  <a:pt x="0" y="0"/>
                </a:moveTo>
                <a:lnTo>
                  <a:pt x="605159" y="0"/>
                </a:lnTo>
                <a:lnTo>
                  <a:pt x="605159" y="605159"/>
                </a:lnTo>
                <a:lnTo>
                  <a:pt x="0" y="6051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9" id="9"/>
          <p:cNvSpPr/>
          <p:nvPr/>
        </p:nvSpPr>
        <p:spPr>
          <a:xfrm flipH="false" flipV="false" rot="0">
            <a:off x="7231740" y="8726558"/>
            <a:ext cx="623006" cy="623006"/>
          </a:xfrm>
          <a:custGeom>
            <a:avLst/>
            <a:gdLst/>
            <a:ahLst/>
            <a:cxnLst/>
            <a:rect r="r" b="b" t="t" l="l"/>
            <a:pathLst>
              <a:path h="623006" w="623006">
                <a:moveTo>
                  <a:pt x="0" y="0"/>
                </a:moveTo>
                <a:lnTo>
                  <a:pt x="623007" y="0"/>
                </a:lnTo>
                <a:lnTo>
                  <a:pt x="623007" y="623006"/>
                </a:lnTo>
                <a:lnTo>
                  <a:pt x="0" y="623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10" id="10"/>
          <p:cNvSpPr txBox="true"/>
          <p:nvPr/>
        </p:nvSpPr>
        <p:spPr>
          <a:xfrm rot="0">
            <a:off x="8228462" y="2082538"/>
            <a:ext cx="8903084" cy="7433646"/>
          </a:xfrm>
          <a:prstGeom prst="rect">
            <a:avLst/>
          </a:prstGeom>
        </p:spPr>
        <p:txBody>
          <a:bodyPr anchor="t" rtlCol="false" tIns="0" lIns="0" bIns="0" rIns="0">
            <a:spAutoFit/>
          </a:bodyPr>
          <a:lstStyle/>
          <a:p>
            <a:pPr algn="l">
              <a:lnSpc>
                <a:spcPts val="2962"/>
              </a:lnSpc>
              <a:spcBef>
                <a:spcPct val="0"/>
              </a:spcBef>
            </a:pPr>
            <a:r>
              <a:rPr lang="en-US" b="true" sz="2116">
                <a:solidFill>
                  <a:srgbClr val="FFFFFF"/>
                </a:solidFill>
                <a:latin typeface="Poppins Bold"/>
                <a:ea typeface="Poppins Bold"/>
                <a:cs typeface="Poppins Bold"/>
                <a:sym typeface="Poppins Bold"/>
              </a:rPr>
              <a:t>High-Growth Companies Asia-Pacific 2023 – Top250</a:t>
            </a:r>
          </a:p>
          <a:p>
            <a:pPr algn="l" marL="456860" indent="-228430" lvl="1">
              <a:lnSpc>
                <a:spcPts val="2962"/>
              </a:lnSpc>
              <a:buFont typeface="Arial"/>
              <a:buChar char="•"/>
            </a:pPr>
            <a:r>
              <a:rPr lang="en-US" sz="2116">
                <a:solidFill>
                  <a:srgbClr val="FFFFFF"/>
                </a:solidFill>
                <a:latin typeface="Poppins"/>
                <a:ea typeface="Poppins"/>
                <a:cs typeface="Poppins"/>
                <a:sym typeface="Poppins"/>
              </a:rPr>
              <a:t>Ranked 248th – by Financial Times (London)</a:t>
            </a:r>
          </a:p>
          <a:p>
            <a:pPr algn="l">
              <a:lnSpc>
                <a:spcPts val="2962"/>
              </a:lnSpc>
            </a:pPr>
          </a:p>
          <a:p>
            <a:pPr algn="l">
              <a:lnSpc>
                <a:spcPts val="2962"/>
              </a:lnSpc>
              <a:spcBef>
                <a:spcPct val="0"/>
              </a:spcBef>
            </a:pPr>
            <a:r>
              <a:rPr lang="en-US" b="true" sz="2116">
                <a:solidFill>
                  <a:srgbClr val="FFFFFF"/>
                </a:solidFill>
                <a:latin typeface="Poppins Bold"/>
                <a:ea typeface="Poppins Bold"/>
                <a:cs typeface="Poppins Bold"/>
                <a:sym typeface="Poppins Bold"/>
              </a:rPr>
              <a:t>India’s Growth Champions 2023 – Top100</a:t>
            </a:r>
          </a:p>
          <a:p>
            <a:pPr algn="l" marL="456860" indent="-228430" lvl="1">
              <a:lnSpc>
                <a:spcPts val="2962"/>
              </a:lnSpc>
              <a:buFont typeface="Arial"/>
              <a:buChar char="•"/>
            </a:pPr>
            <a:r>
              <a:rPr lang="en-US" sz="2116">
                <a:solidFill>
                  <a:srgbClr val="FFFFFF"/>
                </a:solidFill>
                <a:latin typeface="Poppins"/>
                <a:ea typeface="Poppins"/>
                <a:cs typeface="Poppins"/>
                <a:sym typeface="Poppins"/>
              </a:rPr>
              <a:t>Ranked 58th – by Economic Times (Mumbai)</a:t>
            </a:r>
          </a:p>
          <a:p>
            <a:pPr algn="l">
              <a:lnSpc>
                <a:spcPts val="2962"/>
              </a:lnSpc>
            </a:pPr>
          </a:p>
          <a:p>
            <a:pPr algn="l">
              <a:lnSpc>
                <a:spcPts val="2962"/>
              </a:lnSpc>
              <a:spcBef>
                <a:spcPct val="0"/>
              </a:spcBef>
            </a:pPr>
            <a:r>
              <a:rPr lang="en-US" b="true" sz="2116">
                <a:solidFill>
                  <a:srgbClr val="FFFFFF"/>
                </a:solidFill>
                <a:latin typeface="Poppins Bold"/>
                <a:ea typeface="Poppins Bold"/>
                <a:cs typeface="Poppins Bold"/>
                <a:sym typeface="Poppins Bold"/>
              </a:rPr>
              <a:t>Best Green Process</a:t>
            </a:r>
          </a:p>
          <a:p>
            <a:pPr algn="l" marL="456860" indent="-228430" lvl="1">
              <a:lnSpc>
                <a:spcPts val="2962"/>
              </a:lnSpc>
              <a:buFont typeface="Arial"/>
              <a:buChar char="•"/>
            </a:pPr>
            <a:r>
              <a:rPr lang="en-US" sz="2116">
                <a:solidFill>
                  <a:srgbClr val="FFFFFF"/>
                </a:solidFill>
                <a:latin typeface="Poppins"/>
                <a:ea typeface="Poppins"/>
                <a:cs typeface="Poppins"/>
                <a:sym typeface="Poppins"/>
              </a:rPr>
              <a:t>Federation of Indian Chamber of Commerce &amp; Industries) 2022</a:t>
            </a:r>
          </a:p>
          <a:p>
            <a:pPr algn="l">
              <a:lnSpc>
                <a:spcPts val="2962"/>
              </a:lnSpc>
            </a:pPr>
          </a:p>
          <a:p>
            <a:pPr algn="l">
              <a:lnSpc>
                <a:spcPts val="2962"/>
              </a:lnSpc>
              <a:spcBef>
                <a:spcPct val="0"/>
              </a:spcBef>
            </a:pPr>
            <a:r>
              <a:rPr lang="en-US" b="true" sz="2116">
                <a:solidFill>
                  <a:srgbClr val="FFFFFF"/>
                </a:solidFill>
                <a:latin typeface="Poppins Bold"/>
                <a:ea typeface="Poppins Bold"/>
                <a:cs typeface="Poppins Bold"/>
                <a:sym typeface="Poppins Bold"/>
              </a:rPr>
              <a:t>Titans of Indian Business</a:t>
            </a:r>
          </a:p>
          <a:p>
            <a:pPr algn="l" marL="456860" indent="-228430" lvl="1">
              <a:lnSpc>
                <a:spcPts val="2962"/>
              </a:lnSpc>
              <a:buFont typeface="Arial"/>
              <a:buChar char="•"/>
            </a:pPr>
            <a:r>
              <a:rPr lang="en-US" sz="2116">
                <a:solidFill>
                  <a:srgbClr val="FFFFFF"/>
                </a:solidFill>
                <a:latin typeface="Poppins"/>
                <a:ea typeface="Poppins"/>
                <a:cs typeface="Poppins"/>
                <a:sym typeface="Poppins"/>
              </a:rPr>
              <a:t>Fortune India Exchange Special Edition in February 2022</a:t>
            </a:r>
          </a:p>
          <a:p>
            <a:pPr algn="l">
              <a:lnSpc>
                <a:spcPts val="2962"/>
              </a:lnSpc>
            </a:pPr>
          </a:p>
          <a:p>
            <a:pPr algn="l">
              <a:lnSpc>
                <a:spcPts val="2962"/>
              </a:lnSpc>
              <a:spcBef>
                <a:spcPct val="0"/>
              </a:spcBef>
            </a:pPr>
            <a:r>
              <a:rPr lang="en-US" b="true" sz="2116">
                <a:solidFill>
                  <a:srgbClr val="FFFFFF"/>
                </a:solidFill>
                <a:latin typeface="Poppins Bold"/>
                <a:ea typeface="Poppins Bold"/>
                <a:cs typeface="Poppins Bold"/>
                <a:sym typeface="Poppins Bold"/>
              </a:rPr>
              <a:t>Business Across Borders</a:t>
            </a:r>
          </a:p>
          <a:p>
            <a:pPr algn="l" marL="456860" indent="-228430" lvl="1">
              <a:lnSpc>
                <a:spcPts val="2962"/>
              </a:lnSpc>
              <a:buFont typeface="Arial"/>
              <a:buChar char="•"/>
            </a:pPr>
            <a:r>
              <a:rPr lang="en-US" sz="2116">
                <a:solidFill>
                  <a:srgbClr val="FFFFFF"/>
                </a:solidFill>
                <a:latin typeface="Poppins"/>
                <a:ea typeface="Poppins"/>
                <a:cs typeface="Poppins"/>
                <a:sym typeface="Poppins"/>
              </a:rPr>
              <a:t>dun &amp; bradstreet (India) in annual publication 2021</a:t>
            </a:r>
          </a:p>
          <a:p>
            <a:pPr algn="l">
              <a:lnSpc>
                <a:spcPts val="2962"/>
              </a:lnSpc>
            </a:pPr>
          </a:p>
          <a:p>
            <a:pPr algn="l">
              <a:lnSpc>
                <a:spcPts val="2962"/>
              </a:lnSpc>
              <a:spcBef>
                <a:spcPct val="0"/>
              </a:spcBef>
            </a:pPr>
            <a:r>
              <a:rPr lang="en-US" sz="2116">
                <a:solidFill>
                  <a:srgbClr val="FFFFFF"/>
                </a:solidFill>
                <a:latin typeface="Poppins"/>
                <a:ea typeface="Poppins"/>
                <a:cs typeface="Poppins"/>
                <a:sym typeface="Poppins"/>
              </a:rPr>
              <a:t> </a:t>
            </a:r>
            <a:r>
              <a:rPr lang="en-US" b="true" sz="2116">
                <a:solidFill>
                  <a:srgbClr val="FFFFFF"/>
                </a:solidFill>
                <a:latin typeface="Poppins Bold"/>
                <a:ea typeface="Poppins Bold"/>
                <a:cs typeface="Poppins Bold"/>
                <a:sym typeface="Poppins Bold"/>
              </a:rPr>
              <a:t>Top 10 Dynamic Business leaders of 2022 </a:t>
            </a:r>
          </a:p>
          <a:p>
            <a:pPr algn="l" marL="456860" indent="-228430" lvl="1">
              <a:lnSpc>
                <a:spcPts val="2962"/>
              </a:lnSpc>
              <a:buFont typeface="Arial"/>
              <a:buChar char="•"/>
            </a:pPr>
            <a:r>
              <a:rPr lang="en-US" sz="2116">
                <a:solidFill>
                  <a:srgbClr val="FFFFFF"/>
                </a:solidFill>
                <a:latin typeface="Poppins"/>
                <a:ea typeface="Poppins"/>
                <a:cs typeface="Poppins"/>
                <a:sym typeface="Poppins"/>
              </a:rPr>
              <a:t>The Week magazine</a:t>
            </a:r>
          </a:p>
          <a:p>
            <a:pPr algn="l">
              <a:lnSpc>
                <a:spcPts val="2962"/>
              </a:lnSpc>
            </a:pPr>
          </a:p>
          <a:p>
            <a:pPr algn="l">
              <a:lnSpc>
                <a:spcPts val="2962"/>
              </a:lnSpc>
              <a:spcBef>
                <a:spcPct val="0"/>
              </a:spcBef>
            </a:pPr>
            <a:r>
              <a:rPr lang="en-US" b="true" sz="2116">
                <a:solidFill>
                  <a:srgbClr val="FFFFFF"/>
                </a:solidFill>
                <a:latin typeface="Poppins Bold"/>
                <a:ea typeface="Poppins Bold"/>
                <a:cs typeface="Poppins Bold"/>
                <a:sym typeface="Poppins Bold"/>
              </a:rPr>
              <a:t>Leaders of Tomorrow award</a:t>
            </a:r>
          </a:p>
          <a:p>
            <a:pPr algn="l" marL="456860" indent="-228430" lvl="1">
              <a:lnSpc>
                <a:spcPts val="2962"/>
              </a:lnSpc>
              <a:buFont typeface="Arial"/>
              <a:buChar char="•"/>
            </a:pPr>
            <a:r>
              <a:rPr lang="en-US" sz="2116">
                <a:solidFill>
                  <a:srgbClr val="FFFFFF"/>
                </a:solidFill>
                <a:latin typeface="Poppins"/>
                <a:ea typeface="Poppins"/>
                <a:cs typeface="Poppins"/>
                <a:sym typeface="Poppins"/>
              </a:rPr>
              <a:t>ET NOW (Economic Times)” 2012</a:t>
            </a:r>
          </a:p>
        </p:txBody>
      </p:sp>
      <p:sp>
        <p:nvSpPr>
          <p:cNvPr name="TextBox 11" id="11"/>
          <p:cNvSpPr txBox="true"/>
          <p:nvPr/>
        </p:nvSpPr>
        <p:spPr>
          <a:xfrm rot="0">
            <a:off x="905796" y="386733"/>
            <a:ext cx="6327854" cy="1036283"/>
          </a:xfrm>
          <a:prstGeom prst="rect">
            <a:avLst/>
          </a:prstGeom>
        </p:spPr>
        <p:txBody>
          <a:bodyPr anchor="t" rtlCol="false" tIns="0" lIns="0" bIns="0" rIns="0">
            <a:spAutoFit/>
          </a:bodyPr>
          <a:lstStyle/>
          <a:p>
            <a:pPr algn="l">
              <a:lnSpc>
                <a:spcPts val="7979"/>
              </a:lnSpc>
              <a:spcBef>
                <a:spcPct val="0"/>
              </a:spcBef>
            </a:pPr>
            <a:r>
              <a:rPr lang="en-US" b="true" sz="5699">
                <a:solidFill>
                  <a:srgbClr val="9EC948"/>
                </a:solidFill>
                <a:latin typeface="Poppins Bold"/>
                <a:ea typeface="Poppins Bold"/>
                <a:cs typeface="Poppins Bold"/>
                <a:sym typeface="Poppins Bold"/>
              </a:rPr>
              <a:t>Awards</a:t>
            </a:r>
          </a:p>
        </p:txBody>
      </p:sp>
      <p:sp>
        <p:nvSpPr>
          <p:cNvPr name="Freeform 12" id="12"/>
          <p:cNvSpPr/>
          <p:nvPr/>
        </p:nvSpPr>
        <p:spPr>
          <a:xfrm flipH="false" flipV="false" rot="0">
            <a:off x="1028700" y="2162824"/>
            <a:ext cx="4077315" cy="1088083"/>
          </a:xfrm>
          <a:custGeom>
            <a:avLst/>
            <a:gdLst/>
            <a:ahLst/>
            <a:cxnLst/>
            <a:rect r="r" b="b" t="t" l="l"/>
            <a:pathLst>
              <a:path h="1088083" w="4077315">
                <a:moveTo>
                  <a:pt x="0" y="0"/>
                </a:moveTo>
                <a:lnTo>
                  <a:pt x="4077315" y="0"/>
                </a:lnTo>
                <a:lnTo>
                  <a:pt x="4077315" y="1088083"/>
                </a:lnTo>
                <a:lnTo>
                  <a:pt x="0" y="1088083"/>
                </a:lnTo>
                <a:lnTo>
                  <a:pt x="0" y="0"/>
                </a:lnTo>
                <a:close/>
              </a:path>
            </a:pathLst>
          </a:custGeom>
          <a:blipFill>
            <a:blip r:embed="rId9"/>
            <a:stretch>
              <a:fillRect l="0" t="0" r="0" b="-131080"/>
            </a:stretch>
          </a:blipFill>
        </p:spPr>
      </p:sp>
      <p:sp>
        <p:nvSpPr>
          <p:cNvPr name="Freeform 13" id="13"/>
          <p:cNvSpPr/>
          <p:nvPr/>
        </p:nvSpPr>
        <p:spPr>
          <a:xfrm flipH="false" flipV="false" rot="0">
            <a:off x="1965611" y="7406704"/>
            <a:ext cx="2086683" cy="1933660"/>
          </a:xfrm>
          <a:custGeom>
            <a:avLst/>
            <a:gdLst/>
            <a:ahLst/>
            <a:cxnLst/>
            <a:rect r="r" b="b" t="t" l="l"/>
            <a:pathLst>
              <a:path h="1933660" w="2086683">
                <a:moveTo>
                  <a:pt x="0" y="0"/>
                </a:moveTo>
                <a:lnTo>
                  <a:pt x="2086683" y="0"/>
                </a:lnTo>
                <a:lnTo>
                  <a:pt x="2086683" y="1933660"/>
                </a:lnTo>
                <a:lnTo>
                  <a:pt x="0" y="1933660"/>
                </a:lnTo>
                <a:lnTo>
                  <a:pt x="0" y="0"/>
                </a:lnTo>
                <a:close/>
              </a:path>
            </a:pathLst>
          </a:custGeom>
          <a:blipFill>
            <a:blip r:embed="rId10"/>
            <a:stretch>
              <a:fillRect l="0" t="0" r="0" b="0"/>
            </a:stretch>
          </a:blipFill>
        </p:spPr>
      </p:sp>
      <p:grpSp>
        <p:nvGrpSpPr>
          <p:cNvPr name="Group 14" id="14"/>
          <p:cNvGrpSpPr/>
          <p:nvPr/>
        </p:nvGrpSpPr>
        <p:grpSpPr>
          <a:xfrm rot="0">
            <a:off x="3205109" y="3463383"/>
            <a:ext cx="1558487" cy="1110042"/>
            <a:chOff x="0" y="0"/>
            <a:chExt cx="2077982" cy="1480056"/>
          </a:xfrm>
        </p:grpSpPr>
        <p:grpSp>
          <p:nvGrpSpPr>
            <p:cNvPr name="Group 15" id="15"/>
            <p:cNvGrpSpPr/>
            <p:nvPr/>
          </p:nvGrpSpPr>
          <p:grpSpPr>
            <a:xfrm rot="0">
              <a:off x="0" y="0"/>
              <a:ext cx="2077982" cy="1480056"/>
              <a:chOff x="0" y="0"/>
              <a:chExt cx="785236" cy="559289"/>
            </a:xfrm>
          </p:grpSpPr>
          <p:sp>
            <p:nvSpPr>
              <p:cNvPr name="Freeform 16" id="16"/>
              <p:cNvSpPr/>
              <p:nvPr/>
            </p:nvSpPr>
            <p:spPr>
              <a:xfrm flipH="false" flipV="false" rot="0">
                <a:off x="0" y="0"/>
                <a:ext cx="785236" cy="559289"/>
              </a:xfrm>
              <a:custGeom>
                <a:avLst/>
                <a:gdLst/>
                <a:ahLst/>
                <a:cxnLst/>
                <a:rect r="r" b="b" t="t" l="l"/>
                <a:pathLst>
                  <a:path h="559289" w="785236">
                    <a:moveTo>
                      <a:pt x="0" y="0"/>
                    </a:moveTo>
                    <a:lnTo>
                      <a:pt x="785236" y="0"/>
                    </a:lnTo>
                    <a:lnTo>
                      <a:pt x="785236" y="559289"/>
                    </a:lnTo>
                    <a:lnTo>
                      <a:pt x="0" y="559289"/>
                    </a:lnTo>
                    <a:close/>
                  </a:path>
                </a:pathLst>
              </a:custGeom>
              <a:solidFill>
                <a:srgbClr val="FFFFFF"/>
              </a:solidFill>
              <a:ln w="104775" cap="sq">
                <a:solidFill>
                  <a:srgbClr val="FFFFFF"/>
                </a:solidFill>
                <a:prstDash val="solid"/>
                <a:miter/>
              </a:ln>
            </p:spPr>
          </p:sp>
          <p:sp>
            <p:nvSpPr>
              <p:cNvPr name="TextBox 17" id="17"/>
              <p:cNvSpPr txBox="true"/>
              <p:nvPr/>
            </p:nvSpPr>
            <p:spPr>
              <a:xfrm>
                <a:off x="0" y="38100"/>
                <a:ext cx="785236" cy="521189"/>
              </a:xfrm>
              <a:prstGeom prst="rect">
                <a:avLst/>
              </a:prstGeom>
            </p:spPr>
            <p:txBody>
              <a:bodyPr anchor="ctr" rtlCol="false" tIns="50800" lIns="50800" bIns="50800" rIns="50800"/>
              <a:lstStyle/>
              <a:p>
                <a:pPr algn="ctr">
                  <a:lnSpc>
                    <a:spcPts val="2327"/>
                  </a:lnSpc>
                </a:pPr>
              </a:p>
            </p:txBody>
          </p:sp>
        </p:grpSp>
        <p:sp>
          <p:nvSpPr>
            <p:cNvPr name="Freeform 18" id="18"/>
            <p:cNvSpPr/>
            <p:nvPr/>
          </p:nvSpPr>
          <p:spPr>
            <a:xfrm flipH="false" flipV="false" rot="0">
              <a:off x="402492" y="270741"/>
              <a:ext cx="1272998" cy="980044"/>
            </a:xfrm>
            <a:custGeom>
              <a:avLst/>
              <a:gdLst/>
              <a:ahLst/>
              <a:cxnLst/>
              <a:rect r="r" b="b" t="t" l="l"/>
              <a:pathLst>
                <a:path h="980044" w="1272998">
                  <a:moveTo>
                    <a:pt x="0" y="0"/>
                  </a:moveTo>
                  <a:lnTo>
                    <a:pt x="1272998" y="0"/>
                  </a:lnTo>
                  <a:lnTo>
                    <a:pt x="1272998" y="980044"/>
                  </a:lnTo>
                  <a:lnTo>
                    <a:pt x="0" y="980044"/>
                  </a:lnTo>
                  <a:lnTo>
                    <a:pt x="0" y="0"/>
                  </a:lnTo>
                  <a:close/>
                </a:path>
              </a:pathLst>
            </a:custGeom>
            <a:blipFill>
              <a:blip r:embed="rId11"/>
              <a:stretch>
                <a:fillRect l="0" t="-11544" r="0" b="-11544"/>
              </a:stretch>
            </a:blipFill>
          </p:spPr>
        </p:sp>
      </p:grpSp>
      <p:grpSp>
        <p:nvGrpSpPr>
          <p:cNvPr name="Group 19" id="19"/>
          <p:cNvGrpSpPr/>
          <p:nvPr/>
        </p:nvGrpSpPr>
        <p:grpSpPr>
          <a:xfrm rot="0">
            <a:off x="3102964" y="6227252"/>
            <a:ext cx="2003051" cy="1110042"/>
            <a:chOff x="0" y="0"/>
            <a:chExt cx="2670735" cy="1480056"/>
          </a:xfrm>
        </p:grpSpPr>
        <p:grpSp>
          <p:nvGrpSpPr>
            <p:cNvPr name="Group 20" id="20"/>
            <p:cNvGrpSpPr/>
            <p:nvPr/>
          </p:nvGrpSpPr>
          <p:grpSpPr>
            <a:xfrm rot="0">
              <a:off x="0" y="0"/>
              <a:ext cx="2670735" cy="1480056"/>
              <a:chOff x="0" y="0"/>
              <a:chExt cx="725652" cy="402139"/>
            </a:xfrm>
          </p:grpSpPr>
          <p:sp>
            <p:nvSpPr>
              <p:cNvPr name="Freeform 21" id="21"/>
              <p:cNvSpPr/>
              <p:nvPr/>
            </p:nvSpPr>
            <p:spPr>
              <a:xfrm flipH="false" flipV="false" rot="0">
                <a:off x="0" y="0"/>
                <a:ext cx="725652" cy="402139"/>
              </a:xfrm>
              <a:custGeom>
                <a:avLst/>
                <a:gdLst/>
                <a:ahLst/>
                <a:cxnLst/>
                <a:rect r="r" b="b" t="t" l="l"/>
                <a:pathLst>
                  <a:path h="402139" w="725652">
                    <a:moveTo>
                      <a:pt x="0" y="0"/>
                    </a:moveTo>
                    <a:lnTo>
                      <a:pt x="725652" y="0"/>
                    </a:lnTo>
                    <a:lnTo>
                      <a:pt x="725652" y="402139"/>
                    </a:lnTo>
                    <a:lnTo>
                      <a:pt x="0" y="402139"/>
                    </a:lnTo>
                    <a:close/>
                  </a:path>
                </a:pathLst>
              </a:custGeom>
              <a:solidFill>
                <a:srgbClr val="FFFFFF"/>
              </a:solidFill>
              <a:ln w="104775" cap="sq">
                <a:solidFill>
                  <a:srgbClr val="FFFFFF"/>
                </a:solidFill>
                <a:prstDash val="solid"/>
                <a:miter/>
              </a:ln>
            </p:spPr>
          </p:sp>
          <p:sp>
            <p:nvSpPr>
              <p:cNvPr name="TextBox 22" id="22"/>
              <p:cNvSpPr txBox="true"/>
              <p:nvPr/>
            </p:nvSpPr>
            <p:spPr>
              <a:xfrm>
                <a:off x="0" y="38100"/>
                <a:ext cx="725652" cy="364039"/>
              </a:xfrm>
              <a:prstGeom prst="rect">
                <a:avLst/>
              </a:prstGeom>
            </p:spPr>
            <p:txBody>
              <a:bodyPr anchor="ctr" rtlCol="false" tIns="50800" lIns="50800" bIns="50800" rIns="50800"/>
              <a:lstStyle/>
              <a:p>
                <a:pPr algn="ctr">
                  <a:lnSpc>
                    <a:spcPts val="2327"/>
                  </a:lnSpc>
                </a:pPr>
              </a:p>
            </p:txBody>
          </p:sp>
        </p:grpSp>
        <p:sp>
          <p:nvSpPr>
            <p:cNvPr name="TextBox 23" id="23"/>
            <p:cNvSpPr txBox="true"/>
            <p:nvPr/>
          </p:nvSpPr>
          <p:spPr>
            <a:xfrm rot="0">
              <a:off x="243434" y="105067"/>
              <a:ext cx="2105774" cy="754677"/>
            </a:xfrm>
            <a:prstGeom prst="rect">
              <a:avLst/>
            </a:prstGeom>
          </p:spPr>
          <p:txBody>
            <a:bodyPr anchor="t" rtlCol="false" tIns="0" lIns="0" bIns="0" rIns="0">
              <a:spAutoFit/>
            </a:bodyPr>
            <a:lstStyle/>
            <a:p>
              <a:pPr algn="l">
                <a:lnSpc>
                  <a:spcPts val="4761"/>
                </a:lnSpc>
                <a:spcBef>
                  <a:spcPct val="0"/>
                </a:spcBef>
              </a:pPr>
              <a:r>
                <a:rPr lang="en-US" b="true" sz="3401">
                  <a:solidFill>
                    <a:srgbClr val="000000"/>
                  </a:solidFill>
                  <a:latin typeface="Canva Sans Bold"/>
                  <a:ea typeface="Canva Sans Bold"/>
                  <a:cs typeface="Canva Sans Bold"/>
                  <a:sym typeface="Canva Sans Bold"/>
                </a:rPr>
                <a:t>Titans</a:t>
              </a:r>
            </a:p>
          </p:txBody>
        </p:sp>
        <p:sp>
          <p:nvSpPr>
            <p:cNvPr name="TextBox 24" id="24"/>
            <p:cNvSpPr txBox="true"/>
            <p:nvPr/>
          </p:nvSpPr>
          <p:spPr>
            <a:xfrm rot="5400000">
              <a:off x="1849089" y="593952"/>
              <a:ext cx="1057028" cy="358112"/>
            </a:xfrm>
            <a:prstGeom prst="rect">
              <a:avLst/>
            </a:prstGeom>
          </p:spPr>
          <p:txBody>
            <a:bodyPr anchor="t" rtlCol="false" tIns="0" lIns="0" bIns="0" rIns="0">
              <a:spAutoFit/>
            </a:bodyPr>
            <a:lstStyle/>
            <a:p>
              <a:pPr algn="ctr">
                <a:lnSpc>
                  <a:spcPts val="2397"/>
                </a:lnSpc>
                <a:spcBef>
                  <a:spcPct val="0"/>
                </a:spcBef>
              </a:pPr>
              <a:r>
                <a:rPr lang="en-US" b="true" sz="1712" spc="75">
                  <a:solidFill>
                    <a:srgbClr val="000000"/>
                  </a:solidFill>
                  <a:latin typeface="Canva Sans Bold"/>
                  <a:ea typeface="Canva Sans Bold"/>
                  <a:cs typeface="Canva Sans Bold"/>
                  <a:sym typeface="Canva Sans Bold"/>
                </a:rPr>
                <a:t>I</a:t>
              </a:r>
              <a:r>
                <a:rPr lang="en-US" b="true" sz="1712" spc="75">
                  <a:solidFill>
                    <a:srgbClr val="000000"/>
                  </a:solidFill>
                  <a:latin typeface="Canva Sans Bold"/>
                  <a:ea typeface="Canva Sans Bold"/>
                  <a:cs typeface="Canva Sans Bold"/>
                  <a:sym typeface="Canva Sans Bold"/>
                </a:rPr>
                <a:t>ndian</a:t>
              </a:r>
            </a:p>
          </p:txBody>
        </p:sp>
        <p:sp>
          <p:nvSpPr>
            <p:cNvPr name="TextBox 25" id="25"/>
            <p:cNvSpPr txBox="true"/>
            <p:nvPr/>
          </p:nvSpPr>
          <p:spPr>
            <a:xfrm rot="0">
              <a:off x="260429" y="701003"/>
              <a:ext cx="1936678" cy="602565"/>
            </a:xfrm>
            <a:prstGeom prst="rect">
              <a:avLst/>
            </a:prstGeom>
          </p:spPr>
          <p:txBody>
            <a:bodyPr anchor="t" rtlCol="false" tIns="0" lIns="0" bIns="0" rIns="0">
              <a:spAutoFit/>
            </a:bodyPr>
            <a:lstStyle/>
            <a:p>
              <a:pPr algn="l">
                <a:lnSpc>
                  <a:spcPts val="3764"/>
                </a:lnSpc>
                <a:spcBef>
                  <a:spcPct val="0"/>
                </a:spcBef>
              </a:pPr>
              <a:r>
                <a:rPr lang="en-US" sz="2688">
                  <a:solidFill>
                    <a:srgbClr val="000000"/>
                  </a:solidFill>
                  <a:latin typeface="Canva Sans"/>
                  <a:ea typeface="Canva Sans"/>
                  <a:cs typeface="Canva Sans"/>
                  <a:sym typeface="Canva Sans"/>
                </a:rPr>
                <a:t>Business</a:t>
              </a:r>
            </a:p>
          </p:txBody>
        </p:sp>
        <p:sp>
          <p:nvSpPr>
            <p:cNvPr name="TextBox 26" id="26"/>
            <p:cNvSpPr txBox="true"/>
            <p:nvPr/>
          </p:nvSpPr>
          <p:spPr>
            <a:xfrm rot="0">
              <a:off x="1938074" y="252419"/>
              <a:ext cx="252436" cy="325330"/>
            </a:xfrm>
            <a:prstGeom prst="rect">
              <a:avLst/>
            </a:prstGeom>
          </p:spPr>
          <p:txBody>
            <a:bodyPr anchor="t" rtlCol="false" tIns="0" lIns="0" bIns="0" rIns="0">
              <a:spAutoFit/>
            </a:bodyPr>
            <a:lstStyle/>
            <a:p>
              <a:pPr algn="ctr">
                <a:lnSpc>
                  <a:spcPts val="2083"/>
                </a:lnSpc>
                <a:spcBef>
                  <a:spcPct val="0"/>
                </a:spcBef>
              </a:pPr>
              <a:r>
                <a:rPr lang="en-US" sz="1488">
                  <a:solidFill>
                    <a:srgbClr val="000000"/>
                  </a:solidFill>
                  <a:latin typeface="Canva Sans"/>
                  <a:ea typeface="Canva Sans"/>
                  <a:cs typeface="Canva Sans"/>
                  <a:sym typeface="Canva Sans"/>
                </a:rPr>
                <a:t>of</a:t>
              </a:r>
            </a:p>
          </p:txBody>
        </p:sp>
      </p:grpSp>
      <p:sp>
        <p:nvSpPr>
          <p:cNvPr name="Freeform 27" id="27"/>
          <p:cNvSpPr/>
          <p:nvPr/>
        </p:nvSpPr>
        <p:spPr>
          <a:xfrm flipH="false" flipV="false" rot="0">
            <a:off x="1254309" y="3463383"/>
            <a:ext cx="1873821" cy="1110042"/>
          </a:xfrm>
          <a:custGeom>
            <a:avLst/>
            <a:gdLst/>
            <a:ahLst/>
            <a:cxnLst/>
            <a:rect r="r" b="b" t="t" l="l"/>
            <a:pathLst>
              <a:path h="1110042" w="1873821">
                <a:moveTo>
                  <a:pt x="0" y="0"/>
                </a:moveTo>
                <a:lnTo>
                  <a:pt x="1873821" y="0"/>
                </a:lnTo>
                <a:lnTo>
                  <a:pt x="1873821" y="1110042"/>
                </a:lnTo>
                <a:lnTo>
                  <a:pt x="0" y="1110042"/>
                </a:lnTo>
                <a:lnTo>
                  <a:pt x="0" y="0"/>
                </a:lnTo>
                <a:close/>
              </a:path>
            </a:pathLst>
          </a:custGeom>
          <a:blipFill>
            <a:blip r:embed="rId12"/>
            <a:stretch>
              <a:fillRect l="-6672" t="-17620" r="-254809" b="-88959"/>
            </a:stretch>
          </a:blipFill>
          <a:ln cap="sq">
            <a:noFill/>
            <a:prstDash val="solid"/>
            <a:miter/>
          </a:ln>
        </p:spPr>
      </p:sp>
      <p:grpSp>
        <p:nvGrpSpPr>
          <p:cNvPr name="Group 28" id="28"/>
          <p:cNvGrpSpPr/>
          <p:nvPr/>
        </p:nvGrpSpPr>
        <p:grpSpPr>
          <a:xfrm rot="0">
            <a:off x="1028700" y="6227252"/>
            <a:ext cx="2003051" cy="1110042"/>
            <a:chOff x="0" y="0"/>
            <a:chExt cx="2670735" cy="1480056"/>
          </a:xfrm>
        </p:grpSpPr>
        <p:grpSp>
          <p:nvGrpSpPr>
            <p:cNvPr name="Group 29" id="29"/>
            <p:cNvGrpSpPr/>
            <p:nvPr/>
          </p:nvGrpSpPr>
          <p:grpSpPr>
            <a:xfrm rot="0">
              <a:off x="0" y="0"/>
              <a:ext cx="2670735" cy="1480056"/>
              <a:chOff x="0" y="0"/>
              <a:chExt cx="725652" cy="402139"/>
            </a:xfrm>
          </p:grpSpPr>
          <p:sp>
            <p:nvSpPr>
              <p:cNvPr name="Freeform 30" id="30"/>
              <p:cNvSpPr/>
              <p:nvPr/>
            </p:nvSpPr>
            <p:spPr>
              <a:xfrm flipH="false" flipV="false" rot="0">
                <a:off x="0" y="0"/>
                <a:ext cx="725652" cy="402139"/>
              </a:xfrm>
              <a:custGeom>
                <a:avLst/>
                <a:gdLst/>
                <a:ahLst/>
                <a:cxnLst/>
                <a:rect r="r" b="b" t="t" l="l"/>
                <a:pathLst>
                  <a:path h="402139" w="725652">
                    <a:moveTo>
                      <a:pt x="0" y="0"/>
                    </a:moveTo>
                    <a:lnTo>
                      <a:pt x="725652" y="0"/>
                    </a:lnTo>
                    <a:lnTo>
                      <a:pt x="725652" y="402139"/>
                    </a:lnTo>
                    <a:lnTo>
                      <a:pt x="0" y="402139"/>
                    </a:lnTo>
                    <a:close/>
                  </a:path>
                </a:pathLst>
              </a:custGeom>
              <a:solidFill>
                <a:srgbClr val="FFFFFF"/>
              </a:solidFill>
              <a:ln w="104775" cap="sq">
                <a:solidFill>
                  <a:srgbClr val="FFFFFF"/>
                </a:solidFill>
                <a:prstDash val="solid"/>
                <a:miter/>
              </a:ln>
            </p:spPr>
          </p:sp>
          <p:sp>
            <p:nvSpPr>
              <p:cNvPr name="TextBox 31" id="31"/>
              <p:cNvSpPr txBox="true"/>
              <p:nvPr/>
            </p:nvSpPr>
            <p:spPr>
              <a:xfrm>
                <a:off x="0" y="38100"/>
                <a:ext cx="725652" cy="364039"/>
              </a:xfrm>
              <a:prstGeom prst="rect">
                <a:avLst/>
              </a:prstGeom>
            </p:spPr>
            <p:txBody>
              <a:bodyPr anchor="ctr" rtlCol="false" tIns="37886" lIns="37886" bIns="37886" rIns="37886"/>
              <a:lstStyle/>
              <a:p>
                <a:pPr algn="ctr">
                  <a:lnSpc>
                    <a:spcPts val="2327"/>
                  </a:lnSpc>
                </a:pPr>
              </a:p>
            </p:txBody>
          </p:sp>
        </p:grpSp>
        <p:sp>
          <p:nvSpPr>
            <p:cNvPr name="TextBox 32" id="32"/>
            <p:cNvSpPr txBox="true"/>
            <p:nvPr/>
          </p:nvSpPr>
          <p:spPr>
            <a:xfrm rot="0">
              <a:off x="148301" y="220267"/>
              <a:ext cx="2455932" cy="658279"/>
            </a:xfrm>
            <a:prstGeom prst="rect">
              <a:avLst/>
            </a:prstGeom>
          </p:spPr>
          <p:txBody>
            <a:bodyPr anchor="t" rtlCol="false" tIns="0" lIns="0" bIns="0" rIns="0">
              <a:spAutoFit/>
            </a:bodyPr>
            <a:lstStyle/>
            <a:p>
              <a:pPr algn="l">
                <a:lnSpc>
                  <a:spcPts val="4201"/>
                </a:lnSpc>
                <a:spcBef>
                  <a:spcPct val="0"/>
                </a:spcBef>
              </a:pPr>
              <a:r>
                <a:rPr lang="en-US" sz="3001">
                  <a:solidFill>
                    <a:srgbClr val="000000"/>
                  </a:solidFill>
                  <a:latin typeface="Canva Sans"/>
                  <a:ea typeface="Canva Sans"/>
                  <a:cs typeface="Canva Sans"/>
                  <a:sym typeface="Canva Sans"/>
                </a:rPr>
                <a:t>Dynamic</a:t>
              </a:r>
            </a:p>
          </p:txBody>
        </p:sp>
        <p:sp>
          <p:nvSpPr>
            <p:cNvPr name="TextBox 33" id="33"/>
            <p:cNvSpPr txBox="true"/>
            <p:nvPr/>
          </p:nvSpPr>
          <p:spPr>
            <a:xfrm rot="5400000">
              <a:off x="1989641" y="641282"/>
              <a:ext cx="941011" cy="272080"/>
            </a:xfrm>
            <a:prstGeom prst="rect">
              <a:avLst/>
            </a:prstGeom>
          </p:spPr>
          <p:txBody>
            <a:bodyPr anchor="t" rtlCol="false" tIns="0" lIns="0" bIns="0" rIns="0">
              <a:spAutoFit/>
            </a:bodyPr>
            <a:lstStyle/>
            <a:p>
              <a:pPr algn="ctr">
                <a:lnSpc>
                  <a:spcPts val="1747"/>
                </a:lnSpc>
                <a:spcBef>
                  <a:spcPct val="0"/>
                </a:spcBef>
              </a:pPr>
              <a:r>
                <a:rPr lang="en-US" sz="1247" spc="-72">
                  <a:solidFill>
                    <a:srgbClr val="000000"/>
                  </a:solidFill>
                  <a:latin typeface="Canva Sans"/>
                  <a:ea typeface="Canva Sans"/>
                  <a:cs typeface="Canva Sans"/>
                  <a:sym typeface="Canva Sans"/>
                </a:rPr>
                <a:t>Leaders</a:t>
              </a:r>
              <a:r>
                <a:rPr lang="en-US" sz="1247" spc="-72">
                  <a:solidFill>
                    <a:srgbClr val="000000"/>
                  </a:solidFill>
                  <a:latin typeface="Canva Sans"/>
                  <a:ea typeface="Canva Sans"/>
                  <a:cs typeface="Canva Sans"/>
                  <a:sym typeface="Canva Sans"/>
                </a:rPr>
                <a:t> </a:t>
              </a:r>
            </a:p>
          </p:txBody>
        </p:sp>
        <p:sp>
          <p:nvSpPr>
            <p:cNvPr name="TextBox 34" id="34"/>
            <p:cNvSpPr txBox="true"/>
            <p:nvPr/>
          </p:nvSpPr>
          <p:spPr>
            <a:xfrm rot="0">
              <a:off x="172121" y="708880"/>
              <a:ext cx="1734253" cy="527037"/>
            </a:xfrm>
            <a:prstGeom prst="rect">
              <a:avLst/>
            </a:prstGeom>
          </p:spPr>
          <p:txBody>
            <a:bodyPr anchor="t" rtlCol="false" tIns="0" lIns="0" bIns="0" rIns="0">
              <a:spAutoFit/>
            </a:bodyPr>
            <a:lstStyle/>
            <a:p>
              <a:pPr algn="ctr">
                <a:lnSpc>
                  <a:spcPts val="3321"/>
                </a:lnSpc>
                <a:spcBef>
                  <a:spcPct val="0"/>
                </a:spcBef>
              </a:pPr>
              <a:r>
                <a:rPr lang="en-US" b="true" sz="2372">
                  <a:solidFill>
                    <a:srgbClr val="000000"/>
                  </a:solidFill>
                  <a:latin typeface="Canva Sans Bold"/>
                  <a:ea typeface="Canva Sans Bold"/>
                  <a:cs typeface="Canva Sans Bold"/>
                  <a:sym typeface="Canva Sans Bold"/>
                </a:rPr>
                <a:t>Business</a:t>
              </a:r>
            </a:p>
          </p:txBody>
        </p:sp>
        <p:sp>
          <p:nvSpPr>
            <p:cNvPr name="TextBox 35" id="35"/>
            <p:cNvSpPr txBox="true"/>
            <p:nvPr/>
          </p:nvSpPr>
          <p:spPr>
            <a:xfrm rot="0">
              <a:off x="1952060" y="849842"/>
              <a:ext cx="370047" cy="216522"/>
            </a:xfrm>
            <a:prstGeom prst="rect">
              <a:avLst/>
            </a:prstGeom>
          </p:spPr>
          <p:txBody>
            <a:bodyPr anchor="t" rtlCol="false" tIns="0" lIns="0" bIns="0" rIns="0">
              <a:spAutoFit/>
            </a:bodyPr>
            <a:lstStyle/>
            <a:p>
              <a:pPr algn="ctr">
                <a:lnSpc>
                  <a:spcPts val="1302"/>
                </a:lnSpc>
                <a:spcBef>
                  <a:spcPct val="0"/>
                </a:spcBef>
              </a:pPr>
              <a:r>
                <a:rPr lang="en-US" sz="930">
                  <a:solidFill>
                    <a:srgbClr val="000000"/>
                  </a:solidFill>
                  <a:latin typeface="Canva Sans"/>
                  <a:ea typeface="Canva Sans"/>
                  <a:cs typeface="Canva Sans"/>
                  <a:sym typeface="Canva Sans"/>
                </a:rPr>
                <a:t>2022</a:t>
              </a:r>
            </a:p>
          </p:txBody>
        </p:sp>
      </p:grpSp>
      <p:grpSp>
        <p:nvGrpSpPr>
          <p:cNvPr name="Group 36" id="36"/>
          <p:cNvGrpSpPr/>
          <p:nvPr/>
        </p:nvGrpSpPr>
        <p:grpSpPr>
          <a:xfrm rot="0">
            <a:off x="1849787" y="4943362"/>
            <a:ext cx="2363929" cy="1097683"/>
            <a:chOff x="0" y="0"/>
            <a:chExt cx="3151906" cy="1463578"/>
          </a:xfrm>
        </p:grpSpPr>
        <p:grpSp>
          <p:nvGrpSpPr>
            <p:cNvPr name="Group 37" id="37"/>
            <p:cNvGrpSpPr/>
            <p:nvPr/>
          </p:nvGrpSpPr>
          <p:grpSpPr>
            <a:xfrm rot="0">
              <a:off x="0" y="0"/>
              <a:ext cx="3151906" cy="1463578"/>
              <a:chOff x="0" y="0"/>
              <a:chExt cx="856389" cy="397662"/>
            </a:xfrm>
          </p:grpSpPr>
          <p:sp>
            <p:nvSpPr>
              <p:cNvPr name="Freeform 38" id="38"/>
              <p:cNvSpPr/>
              <p:nvPr/>
            </p:nvSpPr>
            <p:spPr>
              <a:xfrm flipH="false" flipV="false" rot="0">
                <a:off x="0" y="0"/>
                <a:ext cx="856389" cy="397662"/>
              </a:xfrm>
              <a:custGeom>
                <a:avLst/>
                <a:gdLst/>
                <a:ahLst/>
                <a:cxnLst/>
                <a:rect r="r" b="b" t="t" l="l"/>
                <a:pathLst>
                  <a:path h="397662" w="856389">
                    <a:moveTo>
                      <a:pt x="0" y="0"/>
                    </a:moveTo>
                    <a:lnTo>
                      <a:pt x="856389" y="0"/>
                    </a:lnTo>
                    <a:lnTo>
                      <a:pt x="856389" y="397662"/>
                    </a:lnTo>
                    <a:lnTo>
                      <a:pt x="0" y="397662"/>
                    </a:lnTo>
                    <a:close/>
                  </a:path>
                </a:pathLst>
              </a:custGeom>
              <a:solidFill>
                <a:srgbClr val="FFFFFF"/>
              </a:solidFill>
              <a:ln w="104775" cap="sq">
                <a:solidFill>
                  <a:srgbClr val="FFFFFF"/>
                </a:solidFill>
                <a:prstDash val="solid"/>
                <a:miter/>
              </a:ln>
            </p:spPr>
          </p:sp>
          <p:sp>
            <p:nvSpPr>
              <p:cNvPr name="TextBox 39" id="39"/>
              <p:cNvSpPr txBox="true"/>
              <p:nvPr/>
            </p:nvSpPr>
            <p:spPr>
              <a:xfrm>
                <a:off x="0" y="38100"/>
                <a:ext cx="856389" cy="359562"/>
              </a:xfrm>
              <a:prstGeom prst="rect">
                <a:avLst/>
              </a:prstGeom>
            </p:spPr>
            <p:txBody>
              <a:bodyPr anchor="ctr" rtlCol="false" tIns="37886" lIns="37886" bIns="37886" rIns="37886"/>
              <a:lstStyle/>
              <a:p>
                <a:pPr algn="ctr">
                  <a:lnSpc>
                    <a:spcPts val="2327"/>
                  </a:lnSpc>
                </a:pPr>
              </a:p>
            </p:txBody>
          </p:sp>
        </p:grpSp>
        <p:sp>
          <p:nvSpPr>
            <p:cNvPr name="Freeform 40" id="40"/>
            <p:cNvSpPr/>
            <p:nvPr/>
          </p:nvSpPr>
          <p:spPr>
            <a:xfrm flipH="false" flipV="false" rot="0">
              <a:off x="159207" y="186100"/>
              <a:ext cx="2851180" cy="1116370"/>
            </a:xfrm>
            <a:custGeom>
              <a:avLst/>
              <a:gdLst/>
              <a:ahLst/>
              <a:cxnLst/>
              <a:rect r="r" b="b" t="t" l="l"/>
              <a:pathLst>
                <a:path h="1116370" w="2851180">
                  <a:moveTo>
                    <a:pt x="0" y="0"/>
                  </a:moveTo>
                  <a:lnTo>
                    <a:pt x="2851181" y="0"/>
                  </a:lnTo>
                  <a:lnTo>
                    <a:pt x="2851181" y="1116370"/>
                  </a:lnTo>
                  <a:lnTo>
                    <a:pt x="0" y="1116370"/>
                  </a:lnTo>
                  <a:lnTo>
                    <a:pt x="0" y="0"/>
                  </a:lnTo>
                  <a:close/>
                </a:path>
              </a:pathLst>
            </a:custGeom>
            <a:blipFill>
              <a:blip r:embed="rId13"/>
              <a:stretch>
                <a:fillRect l="0" t="-58827" r="0" b="-64325"/>
              </a:stretch>
            </a:blipFill>
          </p:spPr>
        </p:sp>
      </p:grpSp>
      <p:sp>
        <p:nvSpPr>
          <p:cNvPr name="Freeform 41" id="41"/>
          <p:cNvSpPr/>
          <p:nvPr/>
        </p:nvSpPr>
        <p:spPr>
          <a:xfrm flipH="false" flipV="false" rot="0">
            <a:off x="15322237" y="140752"/>
            <a:ext cx="2549543" cy="1699695"/>
          </a:xfrm>
          <a:custGeom>
            <a:avLst/>
            <a:gdLst/>
            <a:ahLst/>
            <a:cxnLst/>
            <a:rect r="r" b="b" t="t" l="l"/>
            <a:pathLst>
              <a:path h="1699695" w="2549543">
                <a:moveTo>
                  <a:pt x="0" y="0"/>
                </a:moveTo>
                <a:lnTo>
                  <a:pt x="2549543" y="0"/>
                </a:lnTo>
                <a:lnTo>
                  <a:pt x="2549543" y="1699696"/>
                </a:lnTo>
                <a:lnTo>
                  <a:pt x="0" y="1699696"/>
                </a:lnTo>
                <a:lnTo>
                  <a:pt x="0" y="0"/>
                </a:lnTo>
                <a:close/>
              </a:path>
            </a:pathLst>
          </a:custGeom>
          <a:blipFill>
            <a:blip r:embed="rId14"/>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AutoShape 2" id="2"/>
          <p:cNvSpPr/>
          <p:nvPr/>
        </p:nvSpPr>
        <p:spPr>
          <a:xfrm>
            <a:off x="1095994" y="2615801"/>
            <a:ext cx="33" cy="6804424"/>
          </a:xfrm>
          <a:prstGeom prst="line">
            <a:avLst/>
          </a:prstGeom>
          <a:ln cap="flat" w="38100">
            <a:solidFill>
              <a:srgbClr val="FFFFFF"/>
            </a:solidFill>
            <a:prstDash val="sysDot"/>
            <a:headEnd type="none" len="sm" w="sm"/>
            <a:tailEnd type="none" len="sm" w="sm"/>
          </a:ln>
        </p:spPr>
      </p:sp>
      <p:sp>
        <p:nvSpPr>
          <p:cNvPr name="Freeform 3" id="3"/>
          <p:cNvSpPr/>
          <p:nvPr/>
        </p:nvSpPr>
        <p:spPr>
          <a:xfrm flipH="false" flipV="false" rot="0">
            <a:off x="855603" y="3648887"/>
            <a:ext cx="480848" cy="480848"/>
          </a:xfrm>
          <a:custGeom>
            <a:avLst/>
            <a:gdLst/>
            <a:ahLst/>
            <a:cxnLst/>
            <a:rect r="r" b="b" t="t" l="l"/>
            <a:pathLst>
              <a:path h="480848" w="480848">
                <a:moveTo>
                  <a:pt x="0" y="0"/>
                </a:moveTo>
                <a:lnTo>
                  <a:pt x="480848" y="0"/>
                </a:lnTo>
                <a:lnTo>
                  <a:pt x="480848" y="480848"/>
                </a:lnTo>
                <a:lnTo>
                  <a:pt x="0" y="4808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855603" y="8939377"/>
            <a:ext cx="480848" cy="480848"/>
          </a:xfrm>
          <a:custGeom>
            <a:avLst/>
            <a:gdLst/>
            <a:ahLst/>
            <a:cxnLst/>
            <a:rect r="r" b="b" t="t" l="l"/>
            <a:pathLst>
              <a:path h="480848" w="480848">
                <a:moveTo>
                  <a:pt x="0" y="0"/>
                </a:moveTo>
                <a:lnTo>
                  <a:pt x="480848" y="0"/>
                </a:lnTo>
                <a:lnTo>
                  <a:pt x="480848" y="480848"/>
                </a:lnTo>
                <a:lnTo>
                  <a:pt x="0" y="4808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474">
            <a:off x="855636" y="2135020"/>
            <a:ext cx="480781" cy="480781"/>
          </a:xfrm>
          <a:custGeom>
            <a:avLst/>
            <a:gdLst/>
            <a:ahLst/>
            <a:cxnLst/>
            <a:rect r="r" b="b" t="t" l="l"/>
            <a:pathLst>
              <a:path h="480781" w="480781">
                <a:moveTo>
                  <a:pt x="0" y="0"/>
                </a:moveTo>
                <a:lnTo>
                  <a:pt x="480782" y="0"/>
                </a:lnTo>
                <a:lnTo>
                  <a:pt x="480782" y="480781"/>
                </a:lnTo>
                <a:lnTo>
                  <a:pt x="0" y="48078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6" id="6"/>
          <p:cNvSpPr txBox="true"/>
          <p:nvPr/>
        </p:nvSpPr>
        <p:spPr>
          <a:xfrm rot="0">
            <a:off x="1829952" y="2223338"/>
            <a:ext cx="12667642" cy="7090745"/>
          </a:xfrm>
          <a:prstGeom prst="rect">
            <a:avLst/>
          </a:prstGeom>
        </p:spPr>
        <p:txBody>
          <a:bodyPr anchor="t" rtlCol="false" tIns="0" lIns="0" bIns="0" rIns="0">
            <a:spAutoFit/>
          </a:bodyPr>
          <a:lstStyle/>
          <a:p>
            <a:pPr algn="l">
              <a:lnSpc>
                <a:spcPts val="2814"/>
              </a:lnSpc>
            </a:pPr>
            <a:r>
              <a:rPr lang="en-US" sz="2010">
                <a:solidFill>
                  <a:srgbClr val="9EC948"/>
                </a:solidFill>
                <a:latin typeface="Poppins"/>
                <a:ea typeface="Poppins"/>
                <a:cs typeface="Poppins"/>
                <a:sym typeface="Poppins"/>
              </a:rPr>
              <a:t>Market Leader in CDMO and CMO services</a:t>
            </a:r>
          </a:p>
          <a:p>
            <a:pPr algn="l">
              <a:lnSpc>
                <a:spcPts val="2814"/>
              </a:lnSpc>
            </a:pPr>
          </a:p>
          <a:p>
            <a:pPr algn="l" marL="434106" indent="-217053" lvl="1">
              <a:lnSpc>
                <a:spcPts val="2814"/>
              </a:lnSpc>
              <a:buFont typeface="Arial"/>
              <a:buChar char="•"/>
            </a:pPr>
            <a:r>
              <a:rPr lang="en-US" sz="2010">
                <a:solidFill>
                  <a:srgbClr val="FFFFFF"/>
                </a:solidFill>
                <a:latin typeface="Poppins"/>
                <a:ea typeface="Poppins"/>
                <a:cs typeface="Poppins"/>
                <a:sym typeface="Poppins"/>
              </a:rPr>
              <a:t>Healthcare/Specialty Chemicals/advanced intermediates/KSMs/NCEs</a:t>
            </a:r>
          </a:p>
          <a:p>
            <a:pPr algn="l">
              <a:lnSpc>
                <a:spcPts val="2814"/>
              </a:lnSpc>
            </a:pPr>
          </a:p>
          <a:p>
            <a:pPr algn="l">
              <a:lnSpc>
                <a:spcPts val="2814"/>
              </a:lnSpc>
            </a:pPr>
            <a:r>
              <a:rPr lang="en-US" sz="2010">
                <a:solidFill>
                  <a:srgbClr val="9EC948"/>
                </a:solidFill>
                <a:latin typeface="Poppins"/>
                <a:ea typeface="Poppins"/>
                <a:cs typeface="Poppins"/>
                <a:sym typeface="Poppins"/>
              </a:rPr>
              <a:t>Backward Integration for sustainable supply chain</a:t>
            </a:r>
          </a:p>
          <a:p>
            <a:pPr algn="l">
              <a:lnSpc>
                <a:spcPts val="2814"/>
              </a:lnSpc>
            </a:pPr>
          </a:p>
          <a:p>
            <a:pPr algn="l" marL="434106" indent="-217053" lvl="1">
              <a:lnSpc>
                <a:spcPts val="2814"/>
              </a:lnSpc>
              <a:buFont typeface="Arial"/>
              <a:buChar char="•"/>
            </a:pPr>
            <a:r>
              <a:rPr lang="en-US" sz="2010">
                <a:solidFill>
                  <a:srgbClr val="FFFFFF"/>
                </a:solidFill>
                <a:latin typeface="Poppins"/>
                <a:ea typeface="Poppins"/>
                <a:cs typeface="Poppins"/>
                <a:sym typeface="Poppins"/>
              </a:rPr>
              <a:t>Expertise in wide range of Chemistries and Handling hazardous chemicals on commercial scale</a:t>
            </a:r>
          </a:p>
          <a:p>
            <a:pPr algn="l" marL="434106" indent="-217053" lvl="1">
              <a:lnSpc>
                <a:spcPts val="2814"/>
              </a:lnSpc>
              <a:buFont typeface="Arial"/>
              <a:buChar char="•"/>
            </a:pPr>
            <a:r>
              <a:rPr lang="en-US" sz="2010">
                <a:solidFill>
                  <a:srgbClr val="FFFFFF"/>
                </a:solidFill>
                <a:latin typeface="Poppins"/>
                <a:ea typeface="Poppins"/>
                <a:cs typeface="Poppins"/>
                <a:sym typeface="Poppins"/>
              </a:rPr>
              <a:t>Wolds class engineering and state of the art facilities</a:t>
            </a:r>
          </a:p>
          <a:p>
            <a:pPr algn="l" marL="434106" indent="-217053" lvl="1">
              <a:lnSpc>
                <a:spcPts val="2814"/>
              </a:lnSpc>
              <a:buFont typeface="Arial"/>
              <a:buChar char="•"/>
            </a:pPr>
            <a:r>
              <a:rPr lang="en-US" sz="2010">
                <a:solidFill>
                  <a:srgbClr val="FFFFFF"/>
                </a:solidFill>
                <a:latin typeface="Poppins"/>
                <a:ea typeface="Poppins"/>
                <a:cs typeface="Poppins"/>
                <a:sym typeface="Poppins"/>
              </a:rPr>
              <a:t>Large Ready capacity</a:t>
            </a:r>
          </a:p>
          <a:p>
            <a:pPr algn="l">
              <a:lnSpc>
                <a:spcPts val="2814"/>
              </a:lnSpc>
            </a:pPr>
          </a:p>
          <a:p>
            <a:pPr algn="l">
              <a:lnSpc>
                <a:spcPts val="2814"/>
              </a:lnSpc>
            </a:pPr>
            <a:r>
              <a:rPr lang="en-US" sz="2010">
                <a:solidFill>
                  <a:srgbClr val="9EC948"/>
                </a:solidFill>
                <a:latin typeface="Poppins"/>
                <a:ea typeface="Poppins"/>
                <a:cs typeface="Poppins"/>
                <a:sym typeface="Poppins"/>
              </a:rPr>
              <a:t>Flexibile and responsive to support clients at all stages</a:t>
            </a:r>
          </a:p>
          <a:p>
            <a:pPr algn="l">
              <a:lnSpc>
                <a:spcPts val="2814"/>
              </a:lnSpc>
            </a:pPr>
          </a:p>
          <a:p>
            <a:pPr algn="l">
              <a:lnSpc>
                <a:spcPts val="2814"/>
              </a:lnSpc>
            </a:pPr>
            <a:r>
              <a:rPr lang="en-US" sz="2010">
                <a:solidFill>
                  <a:srgbClr val="9EC948"/>
                </a:solidFill>
                <a:latin typeface="Poppins"/>
                <a:ea typeface="Poppins"/>
                <a:cs typeface="Poppins"/>
                <a:sym typeface="Poppins"/>
              </a:rPr>
              <a:t>Professional management team with well funded 5 yr Business plan</a:t>
            </a:r>
          </a:p>
          <a:p>
            <a:pPr algn="l">
              <a:lnSpc>
                <a:spcPts val="2814"/>
              </a:lnSpc>
            </a:pPr>
          </a:p>
          <a:p>
            <a:pPr algn="l">
              <a:lnSpc>
                <a:spcPts val="2814"/>
              </a:lnSpc>
            </a:pPr>
            <a:r>
              <a:rPr lang="en-US" sz="2010">
                <a:solidFill>
                  <a:srgbClr val="9EC948"/>
                </a:solidFill>
                <a:latin typeface="Poppins"/>
                <a:ea typeface="Poppins"/>
                <a:cs typeface="Poppins"/>
                <a:sym typeface="Poppins"/>
              </a:rPr>
              <a:t>Inventys Differentiators</a:t>
            </a:r>
          </a:p>
          <a:p>
            <a:pPr algn="l">
              <a:lnSpc>
                <a:spcPts val="2814"/>
              </a:lnSpc>
            </a:pPr>
          </a:p>
          <a:p>
            <a:pPr algn="l" marL="434106" indent="-217053" lvl="1">
              <a:lnSpc>
                <a:spcPts val="2814"/>
              </a:lnSpc>
              <a:buFont typeface="Arial"/>
              <a:buChar char="•"/>
            </a:pPr>
            <a:r>
              <a:rPr lang="en-US" sz="2010">
                <a:solidFill>
                  <a:srgbClr val="FFFFFF"/>
                </a:solidFill>
                <a:latin typeface="Poppins"/>
                <a:ea typeface="Poppins"/>
                <a:cs typeface="Poppins"/>
                <a:sym typeface="Poppins"/>
              </a:rPr>
              <a:t>We will hit the ground running and deliver faster</a:t>
            </a:r>
          </a:p>
          <a:p>
            <a:pPr algn="l" marL="434106" indent="-217053" lvl="1">
              <a:lnSpc>
                <a:spcPts val="2814"/>
              </a:lnSpc>
              <a:buFont typeface="Arial"/>
              <a:buChar char="•"/>
            </a:pPr>
            <a:r>
              <a:rPr lang="en-US" sz="2010">
                <a:solidFill>
                  <a:srgbClr val="FFFFFF"/>
                </a:solidFill>
                <a:latin typeface="Poppins"/>
                <a:ea typeface="Poppins"/>
                <a:cs typeface="Poppins"/>
                <a:sym typeface="Poppins"/>
              </a:rPr>
              <a:t>We will minimum customer oversight</a:t>
            </a:r>
          </a:p>
          <a:p>
            <a:pPr algn="l">
              <a:lnSpc>
                <a:spcPts val="2814"/>
              </a:lnSpc>
            </a:pPr>
          </a:p>
          <a:p>
            <a:pPr algn="l">
              <a:lnSpc>
                <a:spcPts val="2814"/>
              </a:lnSpc>
            </a:pPr>
            <a:r>
              <a:rPr lang="en-US" sz="2010">
                <a:solidFill>
                  <a:srgbClr val="9EC948"/>
                </a:solidFill>
                <a:latin typeface="Poppins"/>
                <a:ea typeface="Poppins"/>
                <a:cs typeface="Poppins"/>
                <a:sym typeface="Poppins"/>
              </a:rPr>
              <a:t>Demonstrated track record of sustainable , safe and responsible practices</a:t>
            </a:r>
          </a:p>
        </p:txBody>
      </p:sp>
      <p:sp>
        <p:nvSpPr>
          <p:cNvPr name="Freeform 7" id="7"/>
          <p:cNvSpPr/>
          <p:nvPr/>
        </p:nvSpPr>
        <p:spPr>
          <a:xfrm flipH="false" flipV="false" rot="0">
            <a:off x="855603" y="6466123"/>
            <a:ext cx="480848" cy="480848"/>
          </a:xfrm>
          <a:custGeom>
            <a:avLst/>
            <a:gdLst/>
            <a:ahLst/>
            <a:cxnLst/>
            <a:rect r="r" b="b" t="t" l="l"/>
            <a:pathLst>
              <a:path h="480848" w="480848">
                <a:moveTo>
                  <a:pt x="0" y="0"/>
                </a:moveTo>
                <a:lnTo>
                  <a:pt x="480848" y="0"/>
                </a:lnTo>
                <a:lnTo>
                  <a:pt x="480848" y="480847"/>
                </a:lnTo>
                <a:lnTo>
                  <a:pt x="0" y="4808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8" id="8"/>
          <p:cNvGrpSpPr/>
          <p:nvPr/>
        </p:nvGrpSpPr>
        <p:grpSpPr>
          <a:xfrm rot="850168">
            <a:off x="14909913" y="300824"/>
            <a:ext cx="8527079" cy="11949598"/>
            <a:chOff x="0" y="0"/>
            <a:chExt cx="1321068" cy="1851305"/>
          </a:xfrm>
        </p:grpSpPr>
        <p:sp>
          <p:nvSpPr>
            <p:cNvPr name="Freeform 9" id="9"/>
            <p:cNvSpPr/>
            <p:nvPr/>
          </p:nvSpPr>
          <p:spPr>
            <a:xfrm flipH="false" flipV="false" rot="-804005">
              <a:off x="-196537" y="-127878"/>
              <a:ext cx="1714141" cy="2107061"/>
            </a:xfrm>
            <a:custGeom>
              <a:avLst/>
              <a:gdLst/>
              <a:ahLst/>
              <a:cxnLst/>
              <a:rect r="r" b="b" t="t" l="l"/>
              <a:pathLst>
                <a:path h="2107061" w="1714141">
                  <a:moveTo>
                    <a:pt x="429039" y="0"/>
                  </a:moveTo>
                  <a:lnTo>
                    <a:pt x="1714141" y="306157"/>
                  </a:lnTo>
                  <a:lnTo>
                    <a:pt x="1285102" y="2107061"/>
                  </a:lnTo>
                  <a:lnTo>
                    <a:pt x="0" y="1800905"/>
                  </a:lnTo>
                  <a:close/>
                </a:path>
              </a:pathLst>
            </a:custGeom>
            <a:blipFill>
              <a:blip r:embed="rId4"/>
              <a:stretch>
                <a:fillRect l="-42191" t="0" r="-42191" b="0"/>
              </a:stretch>
            </a:blipFill>
          </p:spPr>
        </p:sp>
      </p:grpSp>
      <p:sp>
        <p:nvSpPr>
          <p:cNvPr name="Freeform 10" id="10"/>
          <p:cNvSpPr/>
          <p:nvPr/>
        </p:nvSpPr>
        <p:spPr>
          <a:xfrm flipH="false" flipV="false" rot="0">
            <a:off x="855603" y="5749660"/>
            <a:ext cx="480848" cy="480848"/>
          </a:xfrm>
          <a:custGeom>
            <a:avLst/>
            <a:gdLst/>
            <a:ahLst/>
            <a:cxnLst/>
            <a:rect r="r" b="b" t="t" l="l"/>
            <a:pathLst>
              <a:path h="480848" w="480848">
                <a:moveTo>
                  <a:pt x="0" y="0"/>
                </a:moveTo>
                <a:lnTo>
                  <a:pt x="480848" y="0"/>
                </a:lnTo>
                <a:lnTo>
                  <a:pt x="480848" y="480848"/>
                </a:lnTo>
                <a:lnTo>
                  <a:pt x="0" y="4808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11" id="11"/>
          <p:cNvSpPr/>
          <p:nvPr/>
        </p:nvSpPr>
        <p:spPr>
          <a:xfrm flipH="false" flipV="false" rot="0">
            <a:off x="855603" y="7156520"/>
            <a:ext cx="480848" cy="480848"/>
          </a:xfrm>
          <a:custGeom>
            <a:avLst/>
            <a:gdLst/>
            <a:ahLst/>
            <a:cxnLst/>
            <a:rect r="r" b="b" t="t" l="l"/>
            <a:pathLst>
              <a:path h="480848" w="480848">
                <a:moveTo>
                  <a:pt x="0" y="0"/>
                </a:moveTo>
                <a:lnTo>
                  <a:pt x="480848" y="0"/>
                </a:lnTo>
                <a:lnTo>
                  <a:pt x="480848" y="480848"/>
                </a:lnTo>
                <a:lnTo>
                  <a:pt x="0" y="4808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12" id="12"/>
          <p:cNvSpPr txBox="true"/>
          <p:nvPr/>
        </p:nvSpPr>
        <p:spPr>
          <a:xfrm rot="0">
            <a:off x="855603" y="525425"/>
            <a:ext cx="5654911" cy="901774"/>
          </a:xfrm>
          <a:prstGeom prst="rect">
            <a:avLst/>
          </a:prstGeom>
        </p:spPr>
        <p:txBody>
          <a:bodyPr anchor="t" rtlCol="false" tIns="0" lIns="0" bIns="0" rIns="0">
            <a:spAutoFit/>
          </a:bodyPr>
          <a:lstStyle/>
          <a:p>
            <a:pPr algn="l">
              <a:lnSpc>
                <a:spcPts val="7000"/>
              </a:lnSpc>
              <a:spcBef>
                <a:spcPct val="0"/>
              </a:spcBef>
            </a:pPr>
            <a:r>
              <a:rPr lang="en-US" b="true" sz="5000">
                <a:solidFill>
                  <a:srgbClr val="FFFFFF"/>
                </a:solidFill>
                <a:latin typeface="Poppins Bold"/>
                <a:ea typeface="Poppins Bold"/>
                <a:cs typeface="Poppins Bold"/>
                <a:sym typeface="Poppins Bold"/>
              </a:rPr>
              <a:t>Why </a:t>
            </a:r>
            <a:r>
              <a:rPr lang="en-US" b="true" sz="5000">
                <a:solidFill>
                  <a:srgbClr val="9EC948"/>
                </a:solidFill>
                <a:latin typeface="Poppins Bold"/>
                <a:ea typeface="Poppins Bold"/>
                <a:cs typeface="Poppins Bold"/>
                <a:sym typeface="Poppins Bold"/>
              </a:rPr>
              <a:t>Inventys</a:t>
            </a:r>
          </a:p>
        </p:txBody>
      </p:sp>
      <p:sp>
        <p:nvSpPr>
          <p:cNvPr name="Freeform 13" id="13"/>
          <p:cNvSpPr/>
          <p:nvPr/>
        </p:nvSpPr>
        <p:spPr>
          <a:xfrm flipH="false" flipV="false" rot="0">
            <a:off x="13529426" y="121702"/>
            <a:ext cx="2549543" cy="1699695"/>
          </a:xfrm>
          <a:custGeom>
            <a:avLst/>
            <a:gdLst/>
            <a:ahLst/>
            <a:cxnLst/>
            <a:rect r="r" b="b" t="t" l="l"/>
            <a:pathLst>
              <a:path h="1699695" w="2549543">
                <a:moveTo>
                  <a:pt x="0" y="0"/>
                </a:moveTo>
                <a:lnTo>
                  <a:pt x="2549543" y="0"/>
                </a:lnTo>
                <a:lnTo>
                  <a:pt x="2549543" y="1699696"/>
                </a:lnTo>
                <a:lnTo>
                  <a:pt x="0" y="1699696"/>
                </a:lnTo>
                <a:lnTo>
                  <a:pt x="0" y="0"/>
                </a:lnTo>
                <a:close/>
              </a:path>
            </a:pathLst>
          </a:custGeom>
          <a:blipFill>
            <a:blip r:embed="rId5"/>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grpSp>
        <p:nvGrpSpPr>
          <p:cNvPr name="Group 2" id="2"/>
          <p:cNvGrpSpPr/>
          <p:nvPr/>
        </p:nvGrpSpPr>
        <p:grpSpPr>
          <a:xfrm rot="0">
            <a:off x="15013345" y="-332997"/>
            <a:ext cx="9851184" cy="12380977"/>
            <a:chOff x="0" y="0"/>
            <a:chExt cx="2594550" cy="3260833"/>
          </a:xfrm>
        </p:grpSpPr>
        <p:sp>
          <p:nvSpPr>
            <p:cNvPr name="Freeform 3" id="3"/>
            <p:cNvSpPr/>
            <p:nvPr/>
          </p:nvSpPr>
          <p:spPr>
            <a:xfrm flipH="false" flipV="false" rot="0">
              <a:off x="0" y="0"/>
              <a:ext cx="2594551" cy="3260834"/>
            </a:xfrm>
            <a:custGeom>
              <a:avLst/>
              <a:gdLst/>
              <a:ahLst/>
              <a:cxnLst/>
              <a:rect r="r" b="b" t="t" l="l"/>
              <a:pathLst>
                <a:path h="3260834" w="2594551">
                  <a:moveTo>
                    <a:pt x="26720" y="0"/>
                  </a:moveTo>
                  <a:lnTo>
                    <a:pt x="2567830" y="0"/>
                  </a:lnTo>
                  <a:cubicBezTo>
                    <a:pt x="2582588" y="0"/>
                    <a:pt x="2594551" y="11963"/>
                    <a:pt x="2594551" y="26720"/>
                  </a:cubicBezTo>
                  <a:lnTo>
                    <a:pt x="2594551" y="3234113"/>
                  </a:lnTo>
                  <a:cubicBezTo>
                    <a:pt x="2594551" y="3241200"/>
                    <a:pt x="2591735" y="3247996"/>
                    <a:pt x="2586724" y="3253007"/>
                  </a:cubicBezTo>
                  <a:cubicBezTo>
                    <a:pt x="2581713" y="3258018"/>
                    <a:pt x="2574917" y="3260834"/>
                    <a:pt x="2567830" y="3260834"/>
                  </a:cubicBezTo>
                  <a:lnTo>
                    <a:pt x="26720" y="3260834"/>
                  </a:lnTo>
                  <a:cubicBezTo>
                    <a:pt x="19634" y="3260834"/>
                    <a:pt x="12837" y="3258018"/>
                    <a:pt x="7826" y="3253007"/>
                  </a:cubicBezTo>
                  <a:cubicBezTo>
                    <a:pt x="2815" y="3247996"/>
                    <a:pt x="0" y="3241200"/>
                    <a:pt x="0" y="3234113"/>
                  </a:cubicBezTo>
                  <a:lnTo>
                    <a:pt x="0" y="26720"/>
                  </a:lnTo>
                  <a:cubicBezTo>
                    <a:pt x="0" y="19634"/>
                    <a:pt x="2815" y="12837"/>
                    <a:pt x="7826" y="7826"/>
                  </a:cubicBezTo>
                  <a:cubicBezTo>
                    <a:pt x="12837" y="2815"/>
                    <a:pt x="19634" y="0"/>
                    <a:pt x="26720" y="0"/>
                  </a:cubicBezTo>
                  <a:close/>
                </a:path>
              </a:pathLst>
            </a:custGeom>
            <a:solidFill>
              <a:srgbClr val="FFFFFF"/>
            </a:solidFill>
          </p:spPr>
        </p:sp>
        <p:sp>
          <p:nvSpPr>
            <p:cNvPr name="TextBox 4" id="4"/>
            <p:cNvSpPr txBox="true"/>
            <p:nvPr/>
          </p:nvSpPr>
          <p:spPr>
            <a:xfrm>
              <a:off x="0" y="-57150"/>
              <a:ext cx="2594550" cy="331798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5648400" y="3114830"/>
            <a:ext cx="1856646" cy="1856646"/>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9565" t="0" r="0" b="-19565"/>
              </a:stretch>
            </a:blipFill>
          </p:spPr>
        </p:sp>
      </p:grpSp>
      <p:grpSp>
        <p:nvGrpSpPr>
          <p:cNvPr name="Group 7" id="7"/>
          <p:cNvGrpSpPr/>
          <p:nvPr/>
        </p:nvGrpSpPr>
        <p:grpSpPr>
          <a:xfrm rot="0">
            <a:off x="15683484" y="5500953"/>
            <a:ext cx="1821562" cy="1821562"/>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0" r="0" b="0"/>
              </a:stretch>
            </a:blipFill>
          </p:spPr>
        </p:sp>
      </p:grpSp>
      <p:sp>
        <p:nvSpPr>
          <p:cNvPr name="TextBox 9" id="9"/>
          <p:cNvSpPr txBox="true"/>
          <p:nvPr/>
        </p:nvSpPr>
        <p:spPr>
          <a:xfrm rot="0">
            <a:off x="932151" y="1282966"/>
            <a:ext cx="8444691" cy="662865"/>
          </a:xfrm>
          <a:prstGeom prst="rect">
            <a:avLst/>
          </a:prstGeom>
        </p:spPr>
        <p:txBody>
          <a:bodyPr anchor="t" rtlCol="false" tIns="0" lIns="0" bIns="0" rIns="0">
            <a:spAutoFit/>
          </a:bodyPr>
          <a:lstStyle/>
          <a:p>
            <a:pPr algn="l">
              <a:lnSpc>
                <a:spcPts val="5460"/>
              </a:lnSpc>
              <a:spcBef>
                <a:spcPct val="0"/>
              </a:spcBef>
            </a:pPr>
            <a:r>
              <a:rPr lang="en-US" b="true" sz="3900">
                <a:solidFill>
                  <a:srgbClr val="FFFFFF"/>
                </a:solidFill>
                <a:latin typeface="Montserrat Bold"/>
                <a:ea typeface="Montserrat Bold"/>
                <a:cs typeface="Montserrat Bold"/>
                <a:sym typeface="Montserrat Bold"/>
              </a:rPr>
              <a:t>MANAGEMENT</a:t>
            </a:r>
            <a:r>
              <a:rPr lang="en-US" b="true" sz="3900">
                <a:solidFill>
                  <a:srgbClr val="FE6F33"/>
                </a:solidFill>
                <a:latin typeface="Montserrat Bold"/>
                <a:ea typeface="Montserrat Bold"/>
                <a:cs typeface="Montserrat Bold"/>
                <a:sym typeface="Montserrat Bold"/>
              </a:rPr>
              <a:t> </a:t>
            </a:r>
            <a:r>
              <a:rPr lang="en-US" b="true" sz="3900">
                <a:solidFill>
                  <a:srgbClr val="9EC948"/>
                </a:solidFill>
                <a:latin typeface="Montserrat Bold"/>
                <a:ea typeface="Montserrat Bold"/>
                <a:cs typeface="Montserrat Bold"/>
                <a:sym typeface="Montserrat Bold"/>
              </a:rPr>
              <a:t>TEAM</a:t>
            </a:r>
          </a:p>
        </p:txBody>
      </p:sp>
      <p:sp>
        <p:nvSpPr>
          <p:cNvPr name="TextBox 10" id="10"/>
          <p:cNvSpPr txBox="true"/>
          <p:nvPr/>
        </p:nvSpPr>
        <p:spPr>
          <a:xfrm rot="0">
            <a:off x="990600" y="2442350"/>
            <a:ext cx="13824956" cy="390525"/>
          </a:xfrm>
          <a:prstGeom prst="rect">
            <a:avLst/>
          </a:prstGeom>
        </p:spPr>
        <p:txBody>
          <a:bodyPr anchor="t" rtlCol="false" tIns="0" lIns="0" bIns="0" rIns="0">
            <a:spAutoFit/>
          </a:bodyPr>
          <a:lstStyle/>
          <a:p>
            <a:pPr algn="l">
              <a:lnSpc>
                <a:spcPts val="3000"/>
              </a:lnSpc>
            </a:pPr>
            <a:r>
              <a:rPr lang="en-US" sz="2000">
                <a:solidFill>
                  <a:srgbClr val="FFFFFF"/>
                </a:solidFill>
                <a:latin typeface="Poppins"/>
                <a:ea typeface="Poppins"/>
                <a:cs typeface="Poppins"/>
                <a:sym typeface="Poppins"/>
              </a:rPr>
              <a:t>We are a team of 390+ professionals (120+ for New Products Development) ~45 strong management team.</a:t>
            </a:r>
          </a:p>
        </p:txBody>
      </p:sp>
      <p:sp>
        <p:nvSpPr>
          <p:cNvPr name="TextBox 11" id="11"/>
          <p:cNvSpPr txBox="true"/>
          <p:nvPr/>
        </p:nvSpPr>
        <p:spPr>
          <a:xfrm rot="0">
            <a:off x="990600" y="3261499"/>
            <a:ext cx="3100901" cy="381848"/>
          </a:xfrm>
          <a:prstGeom prst="rect">
            <a:avLst/>
          </a:prstGeom>
        </p:spPr>
        <p:txBody>
          <a:bodyPr anchor="t" rtlCol="false" tIns="0" lIns="0" bIns="0" rIns="0">
            <a:spAutoFit/>
          </a:bodyPr>
          <a:lstStyle/>
          <a:p>
            <a:pPr algn="l">
              <a:lnSpc>
                <a:spcPts val="3101"/>
              </a:lnSpc>
              <a:spcBef>
                <a:spcPct val="0"/>
              </a:spcBef>
            </a:pPr>
            <a:r>
              <a:rPr lang="en-US" sz="2215" b="true">
                <a:solidFill>
                  <a:srgbClr val="9EC948"/>
                </a:solidFill>
                <a:latin typeface="Montserrat Semi-Bold"/>
                <a:ea typeface="Montserrat Semi-Bold"/>
                <a:cs typeface="Montserrat Semi-Bold"/>
                <a:sym typeface="Montserrat Semi-Bold"/>
              </a:rPr>
              <a:t>Dr. Deepak Birewar</a:t>
            </a:r>
          </a:p>
        </p:txBody>
      </p:sp>
      <p:sp>
        <p:nvSpPr>
          <p:cNvPr name="TextBox 12" id="12"/>
          <p:cNvSpPr txBox="true"/>
          <p:nvPr/>
        </p:nvSpPr>
        <p:spPr>
          <a:xfrm rot="0">
            <a:off x="932151" y="3586197"/>
            <a:ext cx="4694754" cy="372575"/>
          </a:xfrm>
          <a:prstGeom prst="rect">
            <a:avLst/>
          </a:prstGeom>
        </p:spPr>
        <p:txBody>
          <a:bodyPr anchor="t" rtlCol="false" tIns="0" lIns="0" bIns="0" rIns="0">
            <a:spAutoFit/>
          </a:bodyPr>
          <a:lstStyle/>
          <a:p>
            <a:pPr algn="l">
              <a:lnSpc>
                <a:spcPts val="2958"/>
              </a:lnSpc>
            </a:pPr>
            <a:r>
              <a:rPr lang="en-US" sz="1972">
                <a:solidFill>
                  <a:srgbClr val="FFFDF5"/>
                </a:solidFill>
                <a:latin typeface="Poppins"/>
                <a:ea typeface="Poppins"/>
                <a:cs typeface="Poppins"/>
                <a:sym typeface="Poppins"/>
              </a:rPr>
              <a:t> Chairman &amp; Managing Director </a:t>
            </a:r>
          </a:p>
        </p:txBody>
      </p:sp>
      <p:sp>
        <p:nvSpPr>
          <p:cNvPr name="TextBox 13" id="13"/>
          <p:cNvSpPr txBox="true"/>
          <p:nvPr/>
        </p:nvSpPr>
        <p:spPr>
          <a:xfrm rot="0">
            <a:off x="990600" y="5475644"/>
            <a:ext cx="3058585" cy="381848"/>
          </a:xfrm>
          <a:prstGeom prst="rect">
            <a:avLst/>
          </a:prstGeom>
        </p:spPr>
        <p:txBody>
          <a:bodyPr anchor="t" rtlCol="false" tIns="0" lIns="0" bIns="0" rIns="0">
            <a:spAutoFit/>
          </a:bodyPr>
          <a:lstStyle/>
          <a:p>
            <a:pPr algn="l">
              <a:lnSpc>
                <a:spcPts val="3101"/>
              </a:lnSpc>
              <a:spcBef>
                <a:spcPct val="0"/>
              </a:spcBef>
            </a:pPr>
            <a:r>
              <a:rPr lang="en-US" sz="2215" b="true">
                <a:solidFill>
                  <a:srgbClr val="9EC948"/>
                </a:solidFill>
                <a:latin typeface="Montserrat Semi-Bold"/>
                <a:ea typeface="Montserrat Semi-Bold"/>
                <a:cs typeface="Montserrat Semi-Bold"/>
                <a:sym typeface="Montserrat Semi-Bold"/>
              </a:rPr>
              <a:t>Rushikesh Birewar</a:t>
            </a:r>
          </a:p>
        </p:txBody>
      </p:sp>
      <p:sp>
        <p:nvSpPr>
          <p:cNvPr name="TextBox 14" id="14"/>
          <p:cNvSpPr txBox="true"/>
          <p:nvPr/>
        </p:nvSpPr>
        <p:spPr>
          <a:xfrm rot="0">
            <a:off x="990600" y="5781292"/>
            <a:ext cx="2950903" cy="372575"/>
          </a:xfrm>
          <a:prstGeom prst="rect">
            <a:avLst/>
          </a:prstGeom>
        </p:spPr>
        <p:txBody>
          <a:bodyPr anchor="t" rtlCol="false" tIns="0" lIns="0" bIns="0" rIns="0">
            <a:spAutoFit/>
          </a:bodyPr>
          <a:lstStyle/>
          <a:p>
            <a:pPr algn="l">
              <a:lnSpc>
                <a:spcPts val="2958"/>
              </a:lnSpc>
            </a:pPr>
            <a:r>
              <a:rPr lang="en-US" sz="1972">
                <a:solidFill>
                  <a:srgbClr val="FFFFFF"/>
                </a:solidFill>
                <a:latin typeface="Poppins"/>
                <a:ea typeface="Poppins"/>
                <a:cs typeface="Poppins"/>
                <a:sym typeface="Poppins"/>
              </a:rPr>
              <a:t>Dy Managing Director</a:t>
            </a:r>
          </a:p>
        </p:txBody>
      </p:sp>
      <p:sp>
        <p:nvSpPr>
          <p:cNvPr name="TextBox 15" id="15"/>
          <p:cNvSpPr txBox="true"/>
          <p:nvPr/>
        </p:nvSpPr>
        <p:spPr>
          <a:xfrm rot="0">
            <a:off x="1022576" y="4065858"/>
            <a:ext cx="13695375" cy="1036208"/>
          </a:xfrm>
          <a:prstGeom prst="rect">
            <a:avLst/>
          </a:prstGeom>
        </p:spPr>
        <p:txBody>
          <a:bodyPr anchor="t" rtlCol="false" tIns="0" lIns="0" bIns="0" rIns="0">
            <a:spAutoFit/>
          </a:bodyPr>
          <a:lstStyle/>
          <a:p>
            <a:pPr algn="l">
              <a:lnSpc>
                <a:spcPts val="2700"/>
              </a:lnSpc>
            </a:pPr>
            <a:r>
              <a:rPr lang="en-US" sz="1800">
                <a:solidFill>
                  <a:srgbClr val="FFFFFF"/>
                </a:solidFill>
                <a:latin typeface="Poppins"/>
                <a:ea typeface="Poppins"/>
                <a:cs typeface="Poppins"/>
                <a:sym typeface="Poppins"/>
              </a:rPr>
              <a:t>Dr. Deepak B. Birewar, Chairman and Managing Director of Inventys Research, boasts over 30 years of leadership in the specialty chemicals industry. A chemical engineer with a Ph.D. from Carnegie Mellon, he has extensive experience in both the U.S. and India, driving innovation and expansion at Inventys while supporting the Birewar Foundation Trust.</a:t>
            </a:r>
          </a:p>
        </p:txBody>
      </p:sp>
      <p:sp>
        <p:nvSpPr>
          <p:cNvPr name="TextBox 16" id="16"/>
          <p:cNvSpPr txBox="true"/>
          <p:nvPr/>
        </p:nvSpPr>
        <p:spPr>
          <a:xfrm rot="0">
            <a:off x="1022576" y="6258641"/>
            <a:ext cx="13792980" cy="1036208"/>
          </a:xfrm>
          <a:prstGeom prst="rect">
            <a:avLst/>
          </a:prstGeom>
        </p:spPr>
        <p:txBody>
          <a:bodyPr anchor="t" rtlCol="false" tIns="0" lIns="0" bIns="0" rIns="0">
            <a:spAutoFit/>
          </a:bodyPr>
          <a:lstStyle/>
          <a:p>
            <a:pPr algn="l">
              <a:lnSpc>
                <a:spcPts val="2700"/>
              </a:lnSpc>
            </a:pPr>
            <a:r>
              <a:rPr lang="en-US" sz="1800">
                <a:solidFill>
                  <a:srgbClr val="FFFFFF"/>
                </a:solidFill>
                <a:latin typeface="Poppins"/>
                <a:ea typeface="Poppins"/>
                <a:cs typeface="Poppins"/>
                <a:sym typeface="Poppins"/>
              </a:rPr>
              <a:t>Mr. Rushikesh Birewar joining Inventys in 2016, Rushikesh heads R&amp;D and product development. With double degrees in Chemical Engineering and Chemistry from the University of Wisconsin, USA, he has been instrumental in accelerating product development and advancing chemistry expertise, while driving proposals for new projects.</a:t>
            </a:r>
          </a:p>
        </p:txBody>
      </p:sp>
      <p:sp>
        <p:nvSpPr>
          <p:cNvPr name="Freeform 17" id="17"/>
          <p:cNvSpPr/>
          <p:nvPr/>
        </p:nvSpPr>
        <p:spPr>
          <a:xfrm flipH="false" flipV="false" rot="0">
            <a:off x="15328872" y="373882"/>
            <a:ext cx="2549543" cy="1699695"/>
          </a:xfrm>
          <a:custGeom>
            <a:avLst/>
            <a:gdLst/>
            <a:ahLst/>
            <a:cxnLst/>
            <a:rect r="r" b="b" t="t" l="l"/>
            <a:pathLst>
              <a:path h="1699695" w="2549543">
                <a:moveTo>
                  <a:pt x="0" y="0"/>
                </a:moveTo>
                <a:lnTo>
                  <a:pt x="2549543" y="0"/>
                </a:lnTo>
                <a:lnTo>
                  <a:pt x="2549543" y="1699696"/>
                </a:lnTo>
                <a:lnTo>
                  <a:pt x="0" y="1699696"/>
                </a:lnTo>
                <a:lnTo>
                  <a:pt x="0" y="0"/>
                </a:lnTo>
                <a:close/>
              </a:path>
            </a:pathLst>
          </a:custGeom>
          <a:blipFill>
            <a:blip r:embed="rId4"/>
            <a:stretch>
              <a:fillRect l="0" t="0" r="0" b="0"/>
            </a:stretch>
          </a:blipFill>
        </p:spPr>
      </p:sp>
      <p:grpSp>
        <p:nvGrpSpPr>
          <p:cNvPr name="Group 18" id="18"/>
          <p:cNvGrpSpPr/>
          <p:nvPr/>
        </p:nvGrpSpPr>
        <p:grpSpPr>
          <a:xfrm rot="0">
            <a:off x="15702241" y="7851992"/>
            <a:ext cx="1802805" cy="1802805"/>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0" t="0" r="0" b="0"/>
              </a:stretch>
            </a:blipFill>
          </p:spPr>
        </p:sp>
      </p:grpSp>
      <p:sp>
        <p:nvSpPr>
          <p:cNvPr name="TextBox 20" id="20"/>
          <p:cNvSpPr txBox="true"/>
          <p:nvPr/>
        </p:nvSpPr>
        <p:spPr>
          <a:xfrm rot="0">
            <a:off x="990600" y="7666324"/>
            <a:ext cx="3058585" cy="381848"/>
          </a:xfrm>
          <a:prstGeom prst="rect">
            <a:avLst/>
          </a:prstGeom>
        </p:spPr>
        <p:txBody>
          <a:bodyPr anchor="t" rtlCol="false" tIns="0" lIns="0" bIns="0" rIns="0">
            <a:spAutoFit/>
          </a:bodyPr>
          <a:lstStyle/>
          <a:p>
            <a:pPr algn="l">
              <a:lnSpc>
                <a:spcPts val="3101"/>
              </a:lnSpc>
              <a:spcBef>
                <a:spcPct val="0"/>
              </a:spcBef>
            </a:pPr>
            <a:r>
              <a:rPr lang="en-US" sz="2215" b="true">
                <a:solidFill>
                  <a:srgbClr val="9EC948"/>
                </a:solidFill>
                <a:latin typeface="Montserrat Semi-Bold"/>
                <a:ea typeface="Montserrat Semi-Bold"/>
                <a:cs typeface="Montserrat Semi-Bold"/>
                <a:sym typeface="Montserrat Semi-Bold"/>
              </a:rPr>
              <a:t>Umesh Kamat</a:t>
            </a:r>
          </a:p>
        </p:txBody>
      </p:sp>
      <p:sp>
        <p:nvSpPr>
          <p:cNvPr name="TextBox 21" id="21"/>
          <p:cNvSpPr txBox="true"/>
          <p:nvPr/>
        </p:nvSpPr>
        <p:spPr>
          <a:xfrm rot="0">
            <a:off x="1022576" y="7962447"/>
            <a:ext cx="6040160" cy="372575"/>
          </a:xfrm>
          <a:prstGeom prst="rect">
            <a:avLst/>
          </a:prstGeom>
        </p:spPr>
        <p:txBody>
          <a:bodyPr anchor="t" rtlCol="false" tIns="0" lIns="0" bIns="0" rIns="0">
            <a:spAutoFit/>
          </a:bodyPr>
          <a:lstStyle/>
          <a:p>
            <a:pPr algn="l">
              <a:lnSpc>
                <a:spcPts val="2958"/>
              </a:lnSpc>
            </a:pPr>
            <a:r>
              <a:rPr lang="en-US" sz="1972">
                <a:solidFill>
                  <a:srgbClr val="FFFFFF"/>
                </a:solidFill>
                <a:latin typeface="Poppins"/>
                <a:ea typeface="Poppins"/>
                <a:cs typeface="Poppins"/>
                <a:sym typeface="Poppins"/>
              </a:rPr>
              <a:t>Director Commercial &amp; Compliance</a:t>
            </a:r>
          </a:p>
        </p:txBody>
      </p:sp>
      <p:sp>
        <p:nvSpPr>
          <p:cNvPr name="TextBox 22" id="22"/>
          <p:cNvSpPr txBox="true"/>
          <p:nvPr/>
        </p:nvSpPr>
        <p:spPr>
          <a:xfrm rot="0">
            <a:off x="1022576" y="8444038"/>
            <a:ext cx="13491256" cy="1036208"/>
          </a:xfrm>
          <a:prstGeom prst="rect">
            <a:avLst/>
          </a:prstGeom>
        </p:spPr>
        <p:txBody>
          <a:bodyPr anchor="t" rtlCol="false" tIns="0" lIns="0" bIns="0" rIns="0">
            <a:spAutoFit/>
          </a:bodyPr>
          <a:lstStyle/>
          <a:p>
            <a:pPr algn="l">
              <a:lnSpc>
                <a:spcPts val="2700"/>
              </a:lnSpc>
            </a:pPr>
            <a:r>
              <a:rPr lang="en-US" sz="1800">
                <a:solidFill>
                  <a:srgbClr val="FFFFFF"/>
                </a:solidFill>
                <a:latin typeface="Poppins"/>
                <a:ea typeface="Poppins"/>
                <a:cs typeface="Poppins"/>
                <a:sym typeface="Poppins"/>
              </a:rPr>
              <a:t>Mr. Umesh Kamat has over 28 years of experience in instrumentation, controls, and automation, Umesh leads the automation team at Inventys. He holds an M-Tech and Bachelor's degree from IIT Mumbai and is responsible for the design, development, and commissioning of all process automation requirements.</a:t>
            </a:r>
          </a:p>
        </p:txBody>
      </p:sp>
      <p:sp>
        <p:nvSpPr>
          <p:cNvPr name="TextBox 23" id="23"/>
          <p:cNvSpPr txBox="true"/>
          <p:nvPr/>
        </p:nvSpPr>
        <p:spPr>
          <a:xfrm rot="0">
            <a:off x="932151" y="547692"/>
            <a:ext cx="8444691" cy="811474"/>
          </a:xfrm>
          <a:prstGeom prst="rect">
            <a:avLst/>
          </a:prstGeom>
        </p:spPr>
        <p:txBody>
          <a:bodyPr anchor="t" rtlCol="false" tIns="0" lIns="0" bIns="0" rIns="0">
            <a:spAutoFit/>
          </a:bodyPr>
          <a:lstStyle/>
          <a:p>
            <a:pPr algn="l">
              <a:lnSpc>
                <a:spcPts val="6725"/>
              </a:lnSpc>
              <a:spcBef>
                <a:spcPct val="0"/>
              </a:spcBef>
            </a:pPr>
            <a:r>
              <a:rPr lang="en-US" b="true" sz="4803">
                <a:solidFill>
                  <a:srgbClr val="FFFFFF"/>
                </a:solidFill>
                <a:latin typeface="Montserrat Bold"/>
                <a:ea typeface="Montserrat Bold"/>
                <a:cs typeface="Montserrat Bold"/>
                <a:sym typeface="Montserrat Bold"/>
              </a:rPr>
              <a:t>CORPORATE </a:t>
            </a:r>
            <a:r>
              <a:rPr lang="en-US" b="true" sz="4803">
                <a:solidFill>
                  <a:srgbClr val="9EC948"/>
                </a:solidFill>
                <a:latin typeface="Montserrat Bold"/>
                <a:ea typeface="Montserrat Bold"/>
                <a:cs typeface="Montserrat Bold"/>
                <a:sym typeface="Montserrat Bold"/>
              </a:rPr>
              <a:t>OVERVIEW</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2355323" y="-3234365"/>
            <a:ext cx="2363307" cy="5096079"/>
          </a:xfrm>
          <a:custGeom>
            <a:avLst/>
            <a:gdLst/>
            <a:ahLst/>
            <a:cxnLst/>
            <a:rect r="r" b="b" t="t" l="l"/>
            <a:pathLst>
              <a:path h="5096079" w="2363307">
                <a:moveTo>
                  <a:pt x="0" y="0"/>
                </a:moveTo>
                <a:lnTo>
                  <a:pt x="2363307" y="0"/>
                </a:lnTo>
                <a:lnTo>
                  <a:pt x="2363307" y="5096079"/>
                </a:lnTo>
                <a:lnTo>
                  <a:pt x="0" y="5096079"/>
                </a:lnTo>
                <a:lnTo>
                  <a:pt x="0" y="0"/>
                </a:lnTo>
                <a:close/>
              </a:path>
            </a:pathLst>
          </a:custGeom>
          <a:blipFill>
            <a:blip r:embed="rId2">
              <a:alphaModFix amt="80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2809232"/>
            <a:ext cx="378204" cy="378204"/>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EC948"/>
              </a:solidFill>
              <a:prstDash val="solid"/>
              <a:miter/>
            </a:ln>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5400000">
            <a:off x="1103281" y="8687151"/>
            <a:ext cx="1908238" cy="4114800"/>
          </a:xfrm>
          <a:custGeom>
            <a:avLst/>
            <a:gdLst/>
            <a:ahLst/>
            <a:cxnLst/>
            <a:rect r="r" b="b" t="t" l="l"/>
            <a:pathLst>
              <a:path h="4114800" w="1908238">
                <a:moveTo>
                  <a:pt x="0" y="0"/>
                </a:moveTo>
                <a:lnTo>
                  <a:pt x="1908238" y="0"/>
                </a:lnTo>
                <a:lnTo>
                  <a:pt x="1908238" y="4114800"/>
                </a:lnTo>
                <a:lnTo>
                  <a:pt x="0" y="4114800"/>
                </a:lnTo>
                <a:lnTo>
                  <a:pt x="0" y="0"/>
                </a:lnTo>
                <a:close/>
              </a:path>
            </a:pathLst>
          </a:custGeom>
          <a:blipFill>
            <a:blip r:embed="rId2">
              <a:alphaModFix amt="80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428454" y="-347885"/>
            <a:ext cx="1628946" cy="695770"/>
          </a:xfrm>
          <a:custGeom>
            <a:avLst/>
            <a:gdLst/>
            <a:ahLst/>
            <a:cxnLst/>
            <a:rect r="r" b="b" t="t" l="l"/>
            <a:pathLst>
              <a:path h="695770" w="1628946">
                <a:moveTo>
                  <a:pt x="0" y="0"/>
                </a:moveTo>
                <a:lnTo>
                  <a:pt x="1628946" y="0"/>
                </a:lnTo>
                <a:lnTo>
                  <a:pt x="1628946" y="695770"/>
                </a:lnTo>
                <a:lnTo>
                  <a:pt x="0" y="695770"/>
                </a:lnTo>
                <a:lnTo>
                  <a:pt x="0" y="0"/>
                </a:lnTo>
                <a:close/>
              </a:path>
            </a:pathLst>
          </a:custGeom>
          <a:blipFill>
            <a:blip r:embed="rId4">
              <a:alphaModFix amt="70000"/>
              <a:extLst>
                <a:ext uri="{96DAC541-7B7A-43D3-8B79-37D633B846F1}">
                  <asvg:svgBlip xmlns:asvg="http://schemas.microsoft.com/office/drawing/2016/SVG/main" r:embed="rId5"/>
                </a:ext>
              </a:extLst>
            </a:blip>
            <a:stretch>
              <a:fillRect l="0" t="0" r="-25431" b="-61147"/>
            </a:stretch>
          </a:blipFill>
        </p:spPr>
      </p:sp>
      <p:sp>
        <p:nvSpPr>
          <p:cNvPr name="Freeform 8" id="8"/>
          <p:cNvSpPr/>
          <p:nvPr/>
        </p:nvSpPr>
        <p:spPr>
          <a:xfrm flipH="false" flipV="false" rot="0">
            <a:off x="17712382" y="9939115"/>
            <a:ext cx="1628946" cy="695770"/>
          </a:xfrm>
          <a:custGeom>
            <a:avLst/>
            <a:gdLst/>
            <a:ahLst/>
            <a:cxnLst/>
            <a:rect r="r" b="b" t="t" l="l"/>
            <a:pathLst>
              <a:path h="695770" w="1628946">
                <a:moveTo>
                  <a:pt x="0" y="0"/>
                </a:moveTo>
                <a:lnTo>
                  <a:pt x="1628946" y="0"/>
                </a:lnTo>
                <a:lnTo>
                  <a:pt x="1628946" y="695770"/>
                </a:lnTo>
                <a:lnTo>
                  <a:pt x="0" y="695770"/>
                </a:lnTo>
                <a:lnTo>
                  <a:pt x="0" y="0"/>
                </a:lnTo>
                <a:close/>
              </a:path>
            </a:pathLst>
          </a:custGeom>
          <a:blipFill>
            <a:blip r:embed="rId6">
              <a:alphaModFix amt="70000"/>
              <a:extLst>
                <a:ext uri="{96DAC541-7B7A-43D3-8B79-37D633B846F1}">
                  <asvg:svgBlip xmlns:asvg="http://schemas.microsoft.com/office/drawing/2016/SVG/main" r:embed="rId7"/>
                </a:ext>
              </a:extLst>
            </a:blip>
            <a:stretch>
              <a:fillRect l="0" t="0" r="-25431" b="-61147"/>
            </a:stretch>
          </a:blipFill>
        </p:spPr>
      </p:sp>
      <p:grpSp>
        <p:nvGrpSpPr>
          <p:cNvPr name="Group 9" id="9"/>
          <p:cNvGrpSpPr/>
          <p:nvPr/>
        </p:nvGrpSpPr>
        <p:grpSpPr>
          <a:xfrm rot="0">
            <a:off x="1028700" y="3759803"/>
            <a:ext cx="378204" cy="37820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EC948"/>
              </a:solidFill>
              <a:prstDash val="solid"/>
              <a:miter/>
            </a:ln>
          </p:spPr>
        </p:sp>
        <p:sp>
          <p:nvSpPr>
            <p:cNvPr name="TextBox 11" id="11"/>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028700" y="4742185"/>
            <a:ext cx="378204" cy="37820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EC948"/>
              </a:solidFill>
              <a:prstDash val="solid"/>
              <a:miter/>
            </a:ln>
          </p:spPr>
        </p:sp>
        <p:sp>
          <p:nvSpPr>
            <p:cNvPr name="TextBox 14" id="14"/>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028700" y="5695867"/>
            <a:ext cx="378204" cy="378204"/>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EC948"/>
              </a:solidFill>
              <a:prstDash val="solid"/>
              <a:miter/>
            </a:ln>
          </p:spPr>
        </p:sp>
        <p:sp>
          <p:nvSpPr>
            <p:cNvPr name="TextBox 17" id="17"/>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028700" y="6674037"/>
            <a:ext cx="378204" cy="378204"/>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EC948"/>
              </a:solidFill>
              <a:prstDash val="solid"/>
              <a:miter/>
            </a:ln>
          </p:spPr>
        </p:sp>
        <p:sp>
          <p:nvSpPr>
            <p:cNvPr name="TextBox 20" id="20"/>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1028700" y="7652207"/>
            <a:ext cx="378204" cy="378204"/>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EC948"/>
              </a:solidFill>
              <a:prstDash val="solid"/>
              <a:miter/>
            </a:ln>
          </p:spPr>
        </p:sp>
        <p:sp>
          <p:nvSpPr>
            <p:cNvPr name="TextBox 23" id="23"/>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1028700" y="8605889"/>
            <a:ext cx="378204" cy="378204"/>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EC948"/>
              </a:solidFill>
              <a:prstDash val="solid"/>
              <a:miter/>
            </a:ln>
          </p:spPr>
        </p:sp>
        <p:sp>
          <p:nvSpPr>
            <p:cNvPr name="TextBox 26" id="26"/>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5995834" y="8605889"/>
            <a:ext cx="378204" cy="378204"/>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EC948"/>
              </a:solidFill>
              <a:prstDash val="solid"/>
              <a:miter/>
            </a:ln>
          </p:spPr>
        </p:sp>
        <p:sp>
          <p:nvSpPr>
            <p:cNvPr name="TextBox 29" id="29"/>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nvGrpSpPr>
          <p:cNvPr name="Group 30" id="30"/>
          <p:cNvGrpSpPr/>
          <p:nvPr/>
        </p:nvGrpSpPr>
        <p:grpSpPr>
          <a:xfrm rot="0">
            <a:off x="11866299" y="8605889"/>
            <a:ext cx="378204" cy="378204"/>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9EC948"/>
              </a:solidFill>
              <a:prstDash val="solid"/>
              <a:miter/>
            </a:ln>
          </p:spPr>
        </p:sp>
        <p:sp>
          <p:nvSpPr>
            <p:cNvPr name="TextBox 32" id="32"/>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sp>
        <p:nvSpPr>
          <p:cNvPr name="TextBox 33" id="33"/>
          <p:cNvSpPr txBox="true"/>
          <p:nvPr/>
        </p:nvSpPr>
        <p:spPr>
          <a:xfrm rot="0">
            <a:off x="1908395" y="2733032"/>
            <a:ext cx="4520406" cy="442710"/>
          </a:xfrm>
          <a:prstGeom prst="rect">
            <a:avLst/>
          </a:prstGeom>
        </p:spPr>
        <p:txBody>
          <a:bodyPr anchor="t" rtlCol="false" tIns="0" lIns="0" bIns="0" rIns="0">
            <a:spAutoFit/>
          </a:bodyPr>
          <a:lstStyle/>
          <a:p>
            <a:pPr algn="just">
              <a:lnSpc>
                <a:spcPts val="3419"/>
              </a:lnSpc>
              <a:spcBef>
                <a:spcPct val="0"/>
              </a:spcBef>
            </a:pPr>
            <a:r>
              <a:rPr lang="en-US" sz="2442">
                <a:solidFill>
                  <a:srgbClr val="F8F9F9"/>
                </a:solidFill>
                <a:latin typeface="Poppins Light"/>
                <a:ea typeface="Poppins Light"/>
                <a:cs typeface="Poppins Light"/>
                <a:sym typeface="Poppins Light"/>
              </a:rPr>
              <a:t>Reliability &amp; Trustworthyness</a:t>
            </a:r>
          </a:p>
        </p:txBody>
      </p:sp>
      <p:sp>
        <p:nvSpPr>
          <p:cNvPr name="TextBox 34" id="34"/>
          <p:cNvSpPr txBox="true"/>
          <p:nvPr/>
        </p:nvSpPr>
        <p:spPr>
          <a:xfrm rot="0">
            <a:off x="1908395" y="3699509"/>
            <a:ext cx="3596565" cy="442710"/>
          </a:xfrm>
          <a:prstGeom prst="rect">
            <a:avLst/>
          </a:prstGeom>
        </p:spPr>
        <p:txBody>
          <a:bodyPr anchor="t" rtlCol="false" tIns="0" lIns="0" bIns="0" rIns="0">
            <a:spAutoFit/>
          </a:bodyPr>
          <a:lstStyle/>
          <a:p>
            <a:pPr algn="just">
              <a:lnSpc>
                <a:spcPts val="3419"/>
              </a:lnSpc>
              <a:spcBef>
                <a:spcPct val="0"/>
              </a:spcBef>
            </a:pPr>
            <a:r>
              <a:rPr lang="en-US" sz="2442">
                <a:solidFill>
                  <a:srgbClr val="F8F9F9"/>
                </a:solidFill>
                <a:latin typeface="Poppins Light"/>
                <a:ea typeface="Poppins Light"/>
                <a:cs typeface="Poppins Light"/>
                <a:sym typeface="Poppins Light"/>
              </a:rPr>
              <a:t>Deep Domain Experties</a:t>
            </a:r>
          </a:p>
        </p:txBody>
      </p:sp>
      <p:sp>
        <p:nvSpPr>
          <p:cNvPr name="TextBox 35" id="35"/>
          <p:cNvSpPr txBox="true"/>
          <p:nvPr/>
        </p:nvSpPr>
        <p:spPr>
          <a:xfrm rot="0">
            <a:off x="1908395" y="4665985"/>
            <a:ext cx="4087439" cy="442710"/>
          </a:xfrm>
          <a:prstGeom prst="rect">
            <a:avLst/>
          </a:prstGeom>
        </p:spPr>
        <p:txBody>
          <a:bodyPr anchor="t" rtlCol="false" tIns="0" lIns="0" bIns="0" rIns="0">
            <a:spAutoFit/>
          </a:bodyPr>
          <a:lstStyle/>
          <a:p>
            <a:pPr algn="just">
              <a:lnSpc>
                <a:spcPts val="3419"/>
              </a:lnSpc>
              <a:spcBef>
                <a:spcPct val="0"/>
              </a:spcBef>
            </a:pPr>
            <a:r>
              <a:rPr lang="en-US" sz="2442">
                <a:solidFill>
                  <a:srgbClr val="F8F9F9"/>
                </a:solidFill>
                <a:latin typeface="Poppins Light"/>
                <a:ea typeface="Poppins Light"/>
                <a:cs typeface="Poppins Light"/>
                <a:sym typeface="Poppins Light"/>
              </a:rPr>
              <a:t>Responsive &amp; Transparent</a:t>
            </a:r>
          </a:p>
        </p:txBody>
      </p:sp>
      <p:sp>
        <p:nvSpPr>
          <p:cNvPr name="TextBox 36" id="36"/>
          <p:cNvSpPr txBox="true"/>
          <p:nvPr/>
        </p:nvSpPr>
        <p:spPr>
          <a:xfrm rot="0">
            <a:off x="1900921" y="5632462"/>
            <a:ext cx="7208077" cy="442710"/>
          </a:xfrm>
          <a:prstGeom prst="rect">
            <a:avLst/>
          </a:prstGeom>
        </p:spPr>
        <p:txBody>
          <a:bodyPr anchor="t" rtlCol="false" tIns="0" lIns="0" bIns="0" rIns="0">
            <a:spAutoFit/>
          </a:bodyPr>
          <a:lstStyle/>
          <a:p>
            <a:pPr algn="just">
              <a:lnSpc>
                <a:spcPts val="3419"/>
              </a:lnSpc>
              <a:spcBef>
                <a:spcPct val="0"/>
              </a:spcBef>
            </a:pPr>
            <a:r>
              <a:rPr lang="en-US" sz="2442">
                <a:solidFill>
                  <a:srgbClr val="F8F9F9"/>
                </a:solidFill>
                <a:latin typeface="Poppins Light"/>
                <a:ea typeface="Poppins Light"/>
                <a:cs typeface="Poppins Light"/>
                <a:sym typeface="Poppins Light"/>
              </a:rPr>
              <a:t>Zero Critical Dependence On Unreliable Entities</a:t>
            </a:r>
          </a:p>
        </p:txBody>
      </p:sp>
      <p:sp>
        <p:nvSpPr>
          <p:cNvPr name="TextBox 37" id="37"/>
          <p:cNvSpPr txBox="true"/>
          <p:nvPr/>
        </p:nvSpPr>
        <p:spPr>
          <a:xfrm rot="0">
            <a:off x="1894532" y="6580848"/>
            <a:ext cx="12191200" cy="442710"/>
          </a:xfrm>
          <a:prstGeom prst="rect">
            <a:avLst/>
          </a:prstGeom>
        </p:spPr>
        <p:txBody>
          <a:bodyPr anchor="t" rtlCol="false" tIns="0" lIns="0" bIns="0" rIns="0">
            <a:spAutoFit/>
          </a:bodyPr>
          <a:lstStyle/>
          <a:p>
            <a:pPr algn="just">
              <a:lnSpc>
                <a:spcPts val="3419"/>
              </a:lnSpc>
              <a:spcBef>
                <a:spcPct val="0"/>
              </a:spcBef>
            </a:pPr>
            <a:r>
              <a:rPr lang="en-US" sz="2442">
                <a:solidFill>
                  <a:srgbClr val="F8F9F9"/>
                </a:solidFill>
                <a:latin typeface="Poppins Light"/>
                <a:ea typeface="Poppins Light"/>
                <a:cs typeface="Poppins Light"/>
                <a:sym typeface="Poppins Light"/>
              </a:rPr>
              <a:t>Responsible Behavior Towards Society, Employees, IPR, Environment &amp; Suppliers.</a:t>
            </a:r>
          </a:p>
        </p:txBody>
      </p:sp>
      <p:sp>
        <p:nvSpPr>
          <p:cNvPr name="TextBox 38" id="38"/>
          <p:cNvSpPr txBox="true"/>
          <p:nvPr/>
        </p:nvSpPr>
        <p:spPr>
          <a:xfrm rot="0">
            <a:off x="1894532" y="7547324"/>
            <a:ext cx="4087439" cy="442710"/>
          </a:xfrm>
          <a:prstGeom prst="rect">
            <a:avLst/>
          </a:prstGeom>
        </p:spPr>
        <p:txBody>
          <a:bodyPr anchor="t" rtlCol="false" tIns="0" lIns="0" bIns="0" rIns="0">
            <a:spAutoFit/>
          </a:bodyPr>
          <a:lstStyle/>
          <a:p>
            <a:pPr algn="just">
              <a:lnSpc>
                <a:spcPts val="3419"/>
              </a:lnSpc>
              <a:spcBef>
                <a:spcPct val="0"/>
              </a:spcBef>
            </a:pPr>
            <a:r>
              <a:rPr lang="en-US" sz="2442">
                <a:solidFill>
                  <a:srgbClr val="F8F9F9"/>
                </a:solidFill>
                <a:latin typeface="Poppins Light"/>
                <a:ea typeface="Poppins Light"/>
                <a:cs typeface="Poppins Light"/>
                <a:sym typeface="Poppins Light"/>
              </a:rPr>
              <a:t>Sound Financials</a:t>
            </a:r>
          </a:p>
        </p:txBody>
      </p:sp>
      <p:sp>
        <p:nvSpPr>
          <p:cNvPr name="TextBox 39" id="39"/>
          <p:cNvSpPr txBox="true"/>
          <p:nvPr/>
        </p:nvSpPr>
        <p:spPr>
          <a:xfrm rot="0">
            <a:off x="1908395" y="8541382"/>
            <a:ext cx="984880" cy="442710"/>
          </a:xfrm>
          <a:prstGeom prst="rect">
            <a:avLst/>
          </a:prstGeom>
        </p:spPr>
        <p:txBody>
          <a:bodyPr anchor="t" rtlCol="false" tIns="0" lIns="0" bIns="0" rIns="0">
            <a:spAutoFit/>
          </a:bodyPr>
          <a:lstStyle/>
          <a:p>
            <a:pPr algn="just">
              <a:lnSpc>
                <a:spcPts val="3419"/>
              </a:lnSpc>
              <a:spcBef>
                <a:spcPct val="0"/>
              </a:spcBef>
            </a:pPr>
            <a:r>
              <a:rPr lang="en-US" sz="2442">
                <a:solidFill>
                  <a:srgbClr val="F8F9F9"/>
                </a:solidFill>
                <a:latin typeface="Poppins Light"/>
                <a:ea typeface="Poppins Light"/>
                <a:cs typeface="Poppins Light"/>
                <a:sym typeface="Poppins Light"/>
              </a:rPr>
              <a:t>Safety</a:t>
            </a:r>
          </a:p>
        </p:txBody>
      </p:sp>
      <p:sp>
        <p:nvSpPr>
          <p:cNvPr name="TextBox 40" id="40"/>
          <p:cNvSpPr txBox="true"/>
          <p:nvPr/>
        </p:nvSpPr>
        <p:spPr>
          <a:xfrm rot="0">
            <a:off x="6876050" y="8529689"/>
            <a:ext cx="2053771" cy="442710"/>
          </a:xfrm>
          <a:prstGeom prst="rect">
            <a:avLst/>
          </a:prstGeom>
        </p:spPr>
        <p:txBody>
          <a:bodyPr anchor="t" rtlCol="false" tIns="0" lIns="0" bIns="0" rIns="0">
            <a:spAutoFit/>
          </a:bodyPr>
          <a:lstStyle/>
          <a:p>
            <a:pPr algn="just">
              <a:lnSpc>
                <a:spcPts val="3419"/>
              </a:lnSpc>
              <a:spcBef>
                <a:spcPct val="0"/>
              </a:spcBef>
            </a:pPr>
            <a:r>
              <a:rPr lang="en-US" sz="2442">
                <a:solidFill>
                  <a:srgbClr val="F8F9F9"/>
                </a:solidFill>
                <a:latin typeface="Poppins Light"/>
                <a:ea typeface="Poppins Light"/>
                <a:cs typeface="Poppins Light"/>
                <a:sym typeface="Poppins Light"/>
              </a:rPr>
              <a:t>Compliance</a:t>
            </a:r>
          </a:p>
        </p:txBody>
      </p:sp>
      <p:sp>
        <p:nvSpPr>
          <p:cNvPr name="TextBox 41" id="41"/>
          <p:cNvSpPr txBox="true"/>
          <p:nvPr/>
        </p:nvSpPr>
        <p:spPr>
          <a:xfrm rot="0">
            <a:off x="12751751" y="8529689"/>
            <a:ext cx="1235646" cy="442710"/>
          </a:xfrm>
          <a:prstGeom prst="rect">
            <a:avLst/>
          </a:prstGeom>
        </p:spPr>
        <p:txBody>
          <a:bodyPr anchor="t" rtlCol="false" tIns="0" lIns="0" bIns="0" rIns="0">
            <a:spAutoFit/>
          </a:bodyPr>
          <a:lstStyle/>
          <a:p>
            <a:pPr algn="just">
              <a:lnSpc>
                <a:spcPts val="3419"/>
              </a:lnSpc>
              <a:spcBef>
                <a:spcPct val="0"/>
              </a:spcBef>
            </a:pPr>
            <a:r>
              <a:rPr lang="en-US" sz="2442">
                <a:solidFill>
                  <a:srgbClr val="FFFFFF"/>
                </a:solidFill>
                <a:latin typeface="Poppins Light"/>
                <a:ea typeface="Poppins Light"/>
                <a:cs typeface="Poppins Light"/>
                <a:sym typeface="Poppins Light"/>
              </a:rPr>
              <a:t>Quality</a:t>
            </a:r>
          </a:p>
        </p:txBody>
      </p:sp>
      <p:sp>
        <p:nvSpPr>
          <p:cNvPr name="Freeform 42" id="42"/>
          <p:cNvSpPr/>
          <p:nvPr/>
        </p:nvSpPr>
        <p:spPr>
          <a:xfrm flipH="false" flipV="false" rot="0">
            <a:off x="15515909" y="281210"/>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8"/>
            <a:stretch>
              <a:fillRect l="0" t="0" r="0" b="0"/>
            </a:stretch>
          </a:blipFill>
        </p:spPr>
      </p:sp>
      <p:sp>
        <p:nvSpPr>
          <p:cNvPr name="TextBox 43" id="43"/>
          <p:cNvSpPr txBox="true"/>
          <p:nvPr/>
        </p:nvSpPr>
        <p:spPr>
          <a:xfrm rot="0">
            <a:off x="1028700" y="787017"/>
            <a:ext cx="12151772" cy="1311126"/>
          </a:xfrm>
          <a:prstGeom prst="rect">
            <a:avLst/>
          </a:prstGeom>
        </p:spPr>
        <p:txBody>
          <a:bodyPr anchor="t" rtlCol="false" tIns="0" lIns="0" bIns="0" rIns="0">
            <a:spAutoFit/>
          </a:bodyPr>
          <a:lstStyle/>
          <a:p>
            <a:pPr algn="l">
              <a:lnSpc>
                <a:spcPts val="5049"/>
              </a:lnSpc>
            </a:pPr>
            <a:r>
              <a:rPr lang="en-US" sz="4999" spc="-189" b="true">
                <a:solidFill>
                  <a:srgbClr val="FFFFFF"/>
                </a:solidFill>
                <a:latin typeface="Aileron Bold"/>
                <a:ea typeface="Aileron Bold"/>
                <a:cs typeface="Aileron Bold"/>
                <a:sym typeface="Aileron Bold"/>
              </a:rPr>
              <a:t>Corporate Overview</a:t>
            </a:r>
          </a:p>
          <a:p>
            <a:pPr algn="l">
              <a:lnSpc>
                <a:spcPts val="5049"/>
              </a:lnSpc>
            </a:pPr>
            <a:r>
              <a:rPr lang="en-US" sz="4999" spc="-189" b="true">
                <a:solidFill>
                  <a:srgbClr val="9EC948"/>
                </a:solidFill>
                <a:latin typeface="Aileron Bold"/>
                <a:ea typeface="Aileron Bold"/>
                <a:cs typeface="Aileron Bold"/>
                <a:sym typeface="Aileron Bold"/>
              </a:rPr>
              <a:t>Our Values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grpSp>
        <p:nvGrpSpPr>
          <p:cNvPr name="Group 2" id="2"/>
          <p:cNvGrpSpPr/>
          <p:nvPr/>
        </p:nvGrpSpPr>
        <p:grpSpPr>
          <a:xfrm rot="0">
            <a:off x="13734428" y="2832738"/>
            <a:ext cx="3918580" cy="5344330"/>
            <a:chOff x="0" y="0"/>
            <a:chExt cx="1409387" cy="1922183"/>
          </a:xfrm>
        </p:grpSpPr>
        <p:sp>
          <p:nvSpPr>
            <p:cNvPr name="Freeform 3" id="3"/>
            <p:cNvSpPr/>
            <p:nvPr/>
          </p:nvSpPr>
          <p:spPr>
            <a:xfrm flipH="false" flipV="false" rot="0">
              <a:off x="0" y="0"/>
              <a:ext cx="1409387" cy="1922183"/>
            </a:xfrm>
            <a:custGeom>
              <a:avLst/>
              <a:gdLst/>
              <a:ahLst/>
              <a:cxnLst/>
              <a:rect r="r" b="b" t="t" l="l"/>
              <a:pathLst>
                <a:path h="1922183" w="1409387">
                  <a:moveTo>
                    <a:pt x="100760" y="0"/>
                  </a:moveTo>
                  <a:lnTo>
                    <a:pt x="1308627" y="0"/>
                  </a:lnTo>
                  <a:cubicBezTo>
                    <a:pt x="1335350" y="0"/>
                    <a:pt x="1360979" y="10616"/>
                    <a:pt x="1379875" y="29512"/>
                  </a:cubicBezTo>
                  <a:cubicBezTo>
                    <a:pt x="1398771" y="48408"/>
                    <a:pt x="1409387" y="74037"/>
                    <a:pt x="1409387" y="100760"/>
                  </a:cubicBezTo>
                  <a:lnTo>
                    <a:pt x="1409387" y="1821423"/>
                  </a:lnTo>
                  <a:cubicBezTo>
                    <a:pt x="1409387" y="1877071"/>
                    <a:pt x="1364275" y="1922183"/>
                    <a:pt x="1308627" y="1922183"/>
                  </a:cubicBezTo>
                  <a:lnTo>
                    <a:pt x="100760" y="1922183"/>
                  </a:lnTo>
                  <a:cubicBezTo>
                    <a:pt x="45112" y="1922183"/>
                    <a:pt x="0" y="1877071"/>
                    <a:pt x="0" y="1821423"/>
                  </a:cubicBezTo>
                  <a:lnTo>
                    <a:pt x="0" y="100760"/>
                  </a:lnTo>
                  <a:cubicBezTo>
                    <a:pt x="0" y="45112"/>
                    <a:pt x="45112" y="0"/>
                    <a:pt x="100760" y="0"/>
                  </a:cubicBezTo>
                  <a:close/>
                </a:path>
              </a:pathLst>
            </a:custGeom>
            <a:solidFill>
              <a:srgbClr val="FFFFFF"/>
            </a:solidFill>
          </p:spPr>
        </p:sp>
        <p:sp>
          <p:nvSpPr>
            <p:cNvPr name="TextBox 4" id="4"/>
            <p:cNvSpPr txBox="true"/>
            <p:nvPr/>
          </p:nvSpPr>
          <p:spPr>
            <a:xfrm>
              <a:off x="0" y="38100"/>
              <a:ext cx="1409387" cy="1884083"/>
            </a:xfrm>
            <a:prstGeom prst="rect">
              <a:avLst/>
            </a:prstGeom>
          </p:spPr>
          <p:txBody>
            <a:bodyPr anchor="ctr" rtlCol="false" tIns="50800" lIns="50800" bIns="50800" rIns="50800"/>
            <a:lstStyle/>
            <a:p>
              <a:pPr algn="ctr">
                <a:lnSpc>
                  <a:spcPts val="2327"/>
                </a:lnSpc>
              </a:pPr>
            </a:p>
          </p:txBody>
        </p:sp>
      </p:grpSp>
      <p:pic>
        <p:nvPicPr>
          <p:cNvPr name="Picture 5" id="5"/>
          <p:cNvPicPr>
            <a:picLocks noChangeAspect="true"/>
          </p:cNvPicPr>
          <p:nvPr/>
        </p:nvPicPr>
        <p:blipFill>
          <a:blip r:embed="rId2"/>
          <a:stretch>
            <a:fillRect/>
          </a:stretch>
        </p:blipFill>
        <p:spPr>
          <a:xfrm rot="0">
            <a:off x="13977423" y="3199470"/>
            <a:ext cx="3432589" cy="3432589"/>
          </a:xfrm>
          <a:prstGeom prst="rect">
            <a:avLst/>
          </a:prstGeom>
        </p:spPr>
      </p:pic>
      <p:grpSp>
        <p:nvGrpSpPr>
          <p:cNvPr name="Group 6" id="6"/>
          <p:cNvGrpSpPr/>
          <p:nvPr/>
        </p:nvGrpSpPr>
        <p:grpSpPr>
          <a:xfrm rot="0">
            <a:off x="13734428" y="7353015"/>
            <a:ext cx="3918580" cy="833578"/>
            <a:chOff x="0" y="0"/>
            <a:chExt cx="1409387" cy="299811"/>
          </a:xfrm>
        </p:grpSpPr>
        <p:sp>
          <p:nvSpPr>
            <p:cNvPr name="Freeform 7" id="7"/>
            <p:cNvSpPr/>
            <p:nvPr/>
          </p:nvSpPr>
          <p:spPr>
            <a:xfrm flipH="false" flipV="false" rot="0">
              <a:off x="0" y="0"/>
              <a:ext cx="1409387" cy="299811"/>
            </a:xfrm>
            <a:custGeom>
              <a:avLst/>
              <a:gdLst/>
              <a:ahLst/>
              <a:cxnLst/>
              <a:rect r="r" b="b" t="t" l="l"/>
              <a:pathLst>
                <a:path h="299811" w="1409387">
                  <a:moveTo>
                    <a:pt x="100760" y="0"/>
                  </a:moveTo>
                  <a:lnTo>
                    <a:pt x="1308627" y="0"/>
                  </a:lnTo>
                  <a:cubicBezTo>
                    <a:pt x="1335350" y="0"/>
                    <a:pt x="1360979" y="10616"/>
                    <a:pt x="1379875" y="29512"/>
                  </a:cubicBezTo>
                  <a:cubicBezTo>
                    <a:pt x="1398771" y="48408"/>
                    <a:pt x="1409387" y="74037"/>
                    <a:pt x="1409387" y="100760"/>
                  </a:cubicBezTo>
                  <a:lnTo>
                    <a:pt x="1409387" y="199051"/>
                  </a:lnTo>
                  <a:cubicBezTo>
                    <a:pt x="1409387" y="254699"/>
                    <a:pt x="1364275" y="299811"/>
                    <a:pt x="1308627" y="299811"/>
                  </a:cubicBezTo>
                  <a:lnTo>
                    <a:pt x="100760" y="299811"/>
                  </a:lnTo>
                  <a:cubicBezTo>
                    <a:pt x="45112" y="299811"/>
                    <a:pt x="0" y="254699"/>
                    <a:pt x="0" y="199051"/>
                  </a:cubicBezTo>
                  <a:lnTo>
                    <a:pt x="0" y="100760"/>
                  </a:lnTo>
                  <a:cubicBezTo>
                    <a:pt x="0" y="45112"/>
                    <a:pt x="45112" y="0"/>
                    <a:pt x="100760" y="0"/>
                  </a:cubicBezTo>
                  <a:close/>
                </a:path>
              </a:pathLst>
            </a:custGeom>
            <a:solidFill>
              <a:srgbClr val="9EC948"/>
            </a:solidFill>
          </p:spPr>
        </p:sp>
        <p:sp>
          <p:nvSpPr>
            <p:cNvPr name="TextBox 8" id="8"/>
            <p:cNvSpPr txBox="true"/>
            <p:nvPr/>
          </p:nvSpPr>
          <p:spPr>
            <a:xfrm>
              <a:off x="0" y="38100"/>
              <a:ext cx="1409387" cy="261711"/>
            </a:xfrm>
            <a:prstGeom prst="rect">
              <a:avLst/>
            </a:prstGeom>
          </p:spPr>
          <p:txBody>
            <a:bodyPr anchor="ctr" rtlCol="false" tIns="50800" lIns="50800" bIns="50800" rIns="50800"/>
            <a:lstStyle/>
            <a:p>
              <a:pPr algn="ctr">
                <a:lnSpc>
                  <a:spcPts val="2327"/>
                </a:lnSpc>
              </a:pPr>
            </a:p>
          </p:txBody>
        </p:sp>
      </p:grpSp>
      <p:grpSp>
        <p:nvGrpSpPr>
          <p:cNvPr name="Group 9" id="9"/>
          <p:cNvGrpSpPr/>
          <p:nvPr/>
        </p:nvGrpSpPr>
        <p:grpSpPr>
          <a:xfrm rot="0">
            <a:off x="13734428" y="7353015"/>
            <a:ext cx="3918580" cy="416789"/>
            <a:chOff x="0" y="0"/>
            <a:chExt cx="1409387" cy="149906"/>
          </a:xfrm>
        </p:grpSpPr>
        <p:sp>
          <p:nvSpPr>
            <p:cNvPr name="Freeform 10" id="10"/>
            <p:cNvSpPr/>
            <p:nvPr/>
          </p:nvSpPr>
          <p:spPr>
            <a:xfrm flipH="false" flipV="false" rot="0">
              <a:off x="0" y="0"/>
              <a:ext cx="1409387" cy="149906"/>
            </a:xfrm>
            <a:custGeom>
              <a:avLst/>
              <a:gdLst/>
              <a:ahLst/>
              <a:cxnLst/>
              <a:rect r="r" b="b" t="t" l="l"/>
              <a:pathLst>
                <a:path h="149906" w="1409387">
                  <a:moveTo>
                    <a:pt x="0" y="0"/>
                  </a:moveTo>
                  <a:lnTo>
                    <a:pt x="1409387" y="0"/>
                  </a:lnTo>
                  <a:lnTo>
                    <a:pt x="1409387" y="149906"/>
                  </a:lnTo>
                  <a:lnTo>
                    <a:pt x="0" y="149906"/>
                  </a:lnTo>
                  <a:close/>
                </a:path>
              </a:pathLst>
            </a:custGeom>
            <a:solidFill>
              <a:srgbClr val="9EC948"/>
            </a:solidFill>
          </p:spPr>
        </p:sp>
        <p:sp>
          <p:nvSpPr>
            <p:cNvPr name="TextBox 11" id="11"/>
            <p:cNvSpPr txBox="true"/>
            <p:nvPr/>
          </p:nvSpPr>
          <p:spPr>
            <a:xfrm>
              <a:off x="0" y="38100"/>
              <a:ext cx="1409387" cy="111806"/>
            </a:xfrm>
            <a:prstGeom prst="rect">
              <a:avLst/>
            </a:prstGeom>
          </p:spPr>
          <p:txBody>
            <a:bodyPr anchor="ctr" rtlCol="false" tIns="50800" lIns="50800" bIns="50800" rIns="50800"/>
            <a:lstStyle/>
            <a:p>
              <a:pPr algn="ctr">
                <a:lnSpc>
                  <a:spcPts val="2327"/>
                </a:lnSpc>
              </a:pPr>
            </a:p>
          </p:txBody>
        </p:sp>
      </p:grpSp>
      <p:sp>
        <p:nvSpPr>
          <p:cNvPr name="AutoShape 12" id="12"/>
          <p:cNvSpPr/>
          <p:nvPr/>
        </p:nvSpPr>
        <p:spPr>
          <a:xfrm>
            <a:off x="16162500" y="5781811"/>
            <a:ext cx="460372" cy="577292"/>
          </a:xfrm>
          <a:prstGeom prst="line">
            <a:avLst/>
          </a:prstGeom>
          <a:ln cap="flat" w="9525">
            <a:solidFill>
              <a:srgbClr val="000000"/>
            </a:solidFill>
            <a:prstDash val="sysDot"/>
            <a:headEnd type="none" len="sm" w="sm"/>
            <a:tailEnd type="none" len="sm" w="sm"/>
          </a:ln>
        </p:spPr>
      </p:sp>
      <p:sp>
        <p:nvSpPr>
          <p:cNvPr name="AutoShape 13" id="13"/>
          <p:cNvSpPr/>
          <p:nvPr/>
        </p:nvSpPr>
        <p:spPr>
          <a:xfrm>
            <a:off x="15268172" y="3300217"/>
            <a:ext cx="320524" cy="392822"/>
          </a:xfrm>
          <a:prstGeom prst="line">
            <a:avLst/>
          </a:prstGeom>
          <a:ln cap="flat" w="9525">
            <a:solidFill>
              <a:srgbClr val="000000"/>
            </a:solidFill>
            <a:prstDash val="sysDot"/>
            <a:headEnd type="none" len="sm" w="sm"/>
            <a:tailEnd type="none" len="sm" w="sm"/>
          </a:ln>
        </p:spPr>
      </p:sp>
      <p:sp>
        <p:nvSpPr>
          <p:cNvPr name="AutoShape 14" id="14"/>
          <p:cNvSpPr/>
          <p:nvPr/>
        </p:nvSpPr>
        <p:spPr>
          <a:xfrm flipH="true" flipV="true">
            <a:off x="14457170" y="3765692"/>
            <a:ext cx="400874" cy="310394"/>
          </a:xfrm>
          <a:prstGeom prst="line">
            <a:avLst/>
          </a:prstGeom>
          <a:ln cap="flat" w="9525">
            <a:solidFill>
              <a:srgbClr val="000000"/>
            </a:solidFill>
            <a:prstDash val="sysDot"/>
            <a:headEnd type="none" len="sm" w="sm"/>
            <a:tailEnd type="none" len="sm" w="sm"/>
          </a:ln>
        </p:spPr>
      </p:sp>
      <p:grpSp>
        <p:nvGrpSpPr>
          <p:cNvPr name="Group 15" id="15"/>
          <p:cNvGrpSpPr/>
          <p:nvPr/>
        </p:nvGrpSpPr>
        <p:grpSpPr>
          <a:xfrm rot="0">
            <a:off x="13936453" y="6697769"/>
            <a:ext cx="169055" cy="137789"/>
            <a:chOff x="0" y="0"/>
            <a:chExt cx="60804" cy="49558"/>
          </a:xfrm>
        </p:grpSpPr>
        <p:sp>
          <p:nvSpPr>
            <p:cNvPr name="Freeform 16" id="16"/>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3370A5"/>
            </a:solidFill>
          </p:spPr>
        </p:sp>
        <p:sp>
          <p:nvSpPr>
            <p:cNvPr name="TextBox 17" id="17"/>
            <p:cNvSpPr txBox="true"/>
            <p:nvPr/>
          </p:nvSpPr>
          <p:spPr>
            <a:xfrm>
              <a:off x="0" y="38100"/>
              <a:ext cx="60804" cy="11458"/>
            </a:xfrm>
            <a:prstGeom prst="rect">
              <a:avLst/>
            </a:prstGeom>
          </p:spPr>
          <p:txBody>
            <a:bodyPr anchor="ctr" rtlCol="false" tIns="50800" lIns="50800" bIns="50800" rIns="50800"/>
            <a:lstStyle/>
            <a:p>
              <a:pPr algn="ctr">
                <a:lnSpc>
                  <a:spcPts val="2327"/>
                </a:lnSpc>
              </a:pPr>
            </a:p>
          </p:txBody>
        </p:sp>
      </p:grpSp>
      <p:grpSp>
        <p:nvGrpSpPr>
          <p:cNvPr name="Group 18" id="18"/>
          <p:cNvGrpSpPr/>
          <p:nvPr/>
        </p:nvGrpSpPr>
        <p:grpSpPr>
          <a:xfrm rot="0">
            <a:off x="15800114" y="7073081"/>
            <a:ext cx="169055" cy="137789"/>
            <a:chOff x="0" y="0"/>
            <a:chExt cx="60804" cy="49558"/>
          </a:xfrm>
        </p:grpSpPr>
        <p:sp>
          <p:nvSpPr>
            <p:cNvPr name="Freeform 19" id="19"/>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FFBD59"/>
            </a:solidFill>
          </p:spPr>
        </p:sp>
        <p:sp>
          <p:nvSpPr>
            <p:cNvPr name="TextBox 20" id="20"/>
            <p:cNvSpPr txBox="true"/>
            <p:nvPr/>
          </p:nvSpPr>
          <p:spPr>
            <a:xfrm>
              <a:off x="0" y="38100"/>
              <a:ext cx="60804" cy="11458"/>
            </a:xfrm>
            <a:prstGeom prst="rect">
              <a:avLst/>
            </a:prstGeom>
          </p:spPr>
          <p:txBody>
            <a:bodyPr anchor="ctr" rtlCol="false" tIns="50800" lIns="50800" bIns="50800" rIns="50800"/>
            <a:lstStyle/>
            <a:p>
              <a:pPr algn="ctr">
                <a:lnSpc>
                  <a:spcPts val="2327"/>
                </a:lnSpc>
              </a:pPr>
            </a:p>
          </p:txBody>
        </p:sp>
      </p:grpSp>
      <p:grpSp>
        <p:nvGrpSpPr>
          <p:cNvPr name="Group 21" id="21"/>
          <p:cNvGrpSpPr/>
          <p:nvPr/>
        </p:nvGrpSpPr>
        <p:grpSpPr>
          <a:xfrm rot="0">
            <a:off x="13936453" y="7047146"/>
            <a:ext cx="169055" cy="137789"/>
            <a:chOff x="0" y="0"/>
            <a:chExt cx="60804" cy="49558"/>
          </a:xfrm>
        </p:grpSpPr>
        <p:sp>
          <p:nvSpPr>
            <p:cNvPr name="Freeform 22" id="22"/>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33A685"/>
            </a:solidFill>
          </p:spPr>
        </p:sp>
        <p:sp>
          <p:nvSpPr>
            <p:cNvPr name="TextBox 23" id="23"/>
            <p:cNvSpPr txBox="true"/>
            <p:nvPr/>
          </p:nvSpPr>
          <p:spPr>
            <a:xfrm>
              <a:off x="0" y="38100"/>
              <a:ext cx="60804" cy="11458"/>
            </a:xfrm>
            <a:prstGeom prst="rect">
              <a:avLst/>
            </a:prstGeom>
          </p:spPr>
          <p:txBody>
            <a:bodyPr anchor="ctr" rtlCol="false" tIns="50800" lIns="50800" bIns="50800" rIns="50800"/>
            <a:lstStyle/>
            <a:p>
              <a:pPr algn="ctr">
                <a:lnSpc>
                  <a:spcPts val="2327"/>
                </a:lnSpc>
              </a:pPr>
            </a:p>
          </p:txBody>
        </p:sp>
      </p:grpSp>
      <p:sp>
        <p:nvSpPr>
          <p:cNvPr name="Freeform 24" id="24"/>
          <p:cNvSpPr/>
          <p:nvPr/>
        </p:nvSpPr>
        <p:spPr>
          <a:xfrm flipH="false" flipV="false" rot="0">
            <a:off x="15091527" y="4561184"/>
            <a:ext cx="1070974" cy="618487"/>
          </a:xfrm>
          <a:custGeom>
            <a:avLst/>
            <a:gdLst/>
            <a:ahLst/>
            <a:cxnLst/>
            <a:rect r="r" b="b" t="t" l="l"/>
            <a:pathLst>
              <a:path h="618487" w="1070974">
                <a:moveTo>
                  <a:pt x="0" y="0"/>
                </a:moveTo>
                <a:lnTo>
                  <a:pt x="1070973" y="0"/>
                </a:lnTo>
                <a:lnTo>
                  <a:pt x="1070973" y="618488"/>
                </a:lnTo>
                <a:lnTo>
                  <a:pt x="0" y="6184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25" id="25"/>
          <p:cNvGrpSpPr/>
          <p:nvPr/>
        </p:nvGrpSpPr>
        <p:grpSpPr>
          <a:xfrm rot="0">
            <a:off x="7282197" y="2898802"/>
            <a:ext cx="3918580" cy="5278266"/>
            <a:chOff x="0" y="0"/>
            <a:chExt cx="1409387" cy="1898422"/>
          </a:xfrm>
        </p:grpSpPr>
        <p:sp>
          <p:nvSpPr>
            <p:cNvPr name="Freeform 26" id="26"/>
            <p:cNvSpPr/>
            <p:nvPr/>
          </p:nvSpPr>
          <p:spPr>
            <a:xfrm flipH="false" flipV="false" rot="0">
              <a:off x="0" y="0"/>
              <a:ext cx="1409387" cy="1898422"/>
            </a:xfrm>
            <a:custGeom>
              <a:avLst/>
              <a:gdLst/>
              <a:ahLst/>
              <a:cxnLst/>
              <a:rect r="r" b="b" t="t" l="l"/>
              <a:pathLst>
                <a:path h="1898422" w="1409387">
                  <a:moveTo>
                    <a:pt x="100760" y="0"/>
                  </a:moveTo>
                  <a:lnTo>
                    <a:pt x="1308627" y="0"/>
                  </a:lnTo>
                  <a:cubicBezTo>
                    <a:pt x="1335350" y="0"/>
                    <a:pt x="1360979" y="10616"/>
                    <a:pt x="1379875" y="29512"/>
                  </a:cubicBezTo>
                  <a:cubicBezTo>
                    <a:pt x="1398771" y="48408"/>
                    <a:pt x="1409387" y="74037"/>
                    <a:pt x="1409387" y="100760"/>
                  </a:cubicBezTo>
                  <a:lnTo>
                    <a:pt x="1409387" y="1797662"/>
                  </a:lnTo>
                  <a:cubicBezTo>
                    <a:pt x="1409387" y="1853310"/>
                    <a:pt x="1364275" y="1898422"/>
                    <a:pt x="1308627" y="1898422"/>
                  </a:cubicBezTo>
                  <a:lnTo>
                    <a:pt x="100760" y="1898422"/>
                  </a:lnTo>
                  <a:cubicBezTo>
                    <a:pt x="45112" y="1898422"/>
                    <a:pt x="0" y="1853310"/>
                    <a:pt x="0" y="1797662"/>
                  </a:cubicBezTo>
                  <a:lnTo>
                    <a:pt x="0" y="100760"/>
                  </a:lnTo>
                  <a:cubicBezTo>
                    <a:pt x="0" y="45112"/>
                    <a:pt x="45112" y="0"/>
                    <a:pt x="100760" y="0"/>
                  </a:cubicBezTo>
                  <a:close/>
                </a:path>
              </a:pathLst>
            </a:custGeom>
            <a:solidFill>
              <a:srgbClr val="FFFFFF"/>
            </a:solidFill>
          </p:spPr>
        </p:sp>
        <p:sp>
          <p:nvSpPr>
            <p:cNvPr name="TextBox 27" id="27"/>
            <p:cNvSpPr txBox="true"/>
            <p:nvPr/>
          </p:nvSpPr>
          <p:spPr>
            <a:xfrm>
              <a:off x="0" y="38100"/>
              <a:ext cx="1409387" cy="1860322"/>
            </a:xfrm>
            <a:prstGeom prst="rect">
              <a:avLst/>
            </a:prstGeom>
          </p:spPr>
          <p:txBody>
            <a:bodyPr anchor="ctr" rtlCol="false" tIns="50800" lIns="50800" bIns="50800" rIns="50800"/>
            <a:lstStyle/>
            <a:p>
              <a:pPr algn="ctr">
                <a:lnSpc>
                  <a:spcPts val="2327"/>
                </a:lnSpc>
              </a:pPr>
            </a:p>
          </p:txBody>
        </p:sp>
      </p:grpSp>
      <p:pic>
        <p:nvPicPr>
          <p:cNvPr name="Picture 28" id="28"/>
          <p:cNvPicPr>
            <a:picLocks noChangeAspect="true"/>
          </p:cNvPicPr>
          <p:nvPr/>
        </p:nvPicPr>
        <p:blipFill>
          <a:blip r:embed="rId5"/>
          <a:stretch>
            <a:fillRect/>
          </a:stretch>
        </p:blipFill>
        <p:spPr>
          <a:xfrm rot="0">
            <a:off x="7518647" y="3184969"/>
            <a:ext cx="3432589" cy="3432589"/>
          </a:xfrm>
          <a:prstGeom prst="rect">
            <a:avLst/>
          </a:prstGeom>
        </p:spPr>
      </p:pic>
      <p:grpSp>
        <p:nvGrpSpPr>
          <p:cNvPr name="Group 29" id="29"/>
          <p:cNvGrpSpPr/>
          <p:nvPr/>
        </p:nvGrpSpPr>
        <p:grpSpPr>
          <a:xfrm rot="0">
            <a:off x="7282197" y="7343490"/>
            <a:ext cx="3918580" cy="833578"/>
            <a:chOff x="0" y="0"/>
            <a:chExt cx="1409387" cy="299811"/>
          </a:xfrm>
        </p:grpSpPr>
        <p:sp>
          <p:nvSpPr>
            <p:cNvPr name="Freeform 30" id="30"/>
            <p:cNvSpPr/>
            <p:nvPr/>
          </p:nvSpPr>
          <p:spPr>
            <a:xfrm flipH="false" flipV="false" rot="0">
              <a:off x="0" y="0"/>
              <a:ext cx="1409387" cy="299811"/>
            </a:xfrm>
            <a:custGeom>
              <a:avLst/>
              <a:gdLst/>
              <a:ahLst/>
              <a:cxnLst/>
              <a:rect r="r" b="b" t="t" l="l"/>
              <a:pathLst>
                <a:path h="299811" w="1409387">
                  <a:moveTo>
                    <a:pt x="100760" y="0"/>
                  </a:moveTo>
                  <a:lnTo>
                    <a:pt x="1308627" y="0"/>
                  </a:lnTo>
                  <a:cubicBezTo>
                    <a:pt x="1335350" y="0"/>
                    <a:pt x="1360979" y="10616"/>
                    <a:pt x="1379875" y="29512"/>
                  </a:cubicBezTo>
                  <a:cubicBezTo>
                    <a:pt x="1398771" y="48408"/>
                    <a:pt x="1409387" y="74037"/>
                    <a:pt x="1409387" y="100760"/>
                  </a:cubicBezTo>
                  <a:lnTo>
                    <a:pt x="1409387" y="199051"/>
                  </a:lnTo>
                  <a:cubicBezTo>
                    <a:pt x="1409387" y="254699"/>
                    <a:pt x="1364275" y="299811"/>
                    <a:pt x="1308627" y="299811"/>
                  </a:cubicBezTo>
                  <a:lnTo>
                    <a:pt x="100760" y="299811"/>
                  </a:lnTo>
                  <a:cubicBezTo>
                    <a:pt x="45112" y="299811"/>
                    <a:pt x="0" y="254699"/>
                    <a:pt x="0" y="199051"/>
                  </a:cubicBezTo>
                  <a:lnTo>
                    <a:pt x="0" y="100760"/>
                  </a:lnTo>
                  <a:cubicBezTo>
                    <a:pt x="0" y="45112"/>
                    <a:pt x="45112" y="0"/>
                    <a:pt x="100760" y="0"/>
                  </a:cubicBezTo>
                  <a:close/>
                </a:path>
              </a:pathLst>
            </a:custGeom>
            <a:solidFill>
              <a:srgbClr val="9EC948"/>
            </a:solidFill>
          </p:spPr>
        </p:sp>
        <p:sp>
          <p:nvSpPr>
            <p:cNvPr name="TextBox 31" id="31"/>
            <p:cNvSpPr txBox="true"/>
            <p:nvPr/>
          </p:nvSpPr>
          <p:spPr>
            <a:xfrm>
              <a:off x="0" y="38100"/>
              <a:ext cx="1409387" cy="261711"/>
            </a:xfrm>
            <a:prstGeom prst="rect">
              <a:avLst/>
            </a:prstGeom>
          </p:spPr>
          <p:txBody>
            <a:bodyPr anchor="ctr" rtlCol="false" tIns="50800" lIns="50800" bIns="50800" rIns="50800"/>
            <a:lstStyle/>
            <a:p>
              <a:pPr algn="ctr">
                <a:lnSpc>
                  <a:spcPts val="2327"/>
                </a:lnSpc>
              </a:pPr>
            </a:p>
          </p:txBody>
        </p:sp>
      </p:grpSp>
      <p:grpSp>
        <p:nvGrpSpPr>
          <p:cNvPr name="Group 32" id="32"/>
          <p:cNvGrpSpPr/>
          <p:nvPr/>
        </p:nvGrpSpPr>
        <p:grpSpPr>
          <a:xfrm rot="0">
            <a:off x="7282197" y="7343490"/>
            <a:ext cx="3918580" cy="416789"/>
            <a:chOff x="0" y="0"/>
            <a:chExt cx="1409387" cy="149906"/>
          </a:xfrm>
        </p:grpSpPr>
        <p:sp>
          <p:nvSpPr>
            <p:cNvPr name="Freeform 33" id="33"/>
            <p:cNvSpPr/>
            <p:nvPr/>
          </p:nvSpPr>
          <p:spPr>
            <a:xfrm flipH="false" flipV="false" rot="0">
              <a:off x="0" y="0"/>
              <a:ext cx="1409387" cy="149906"/>
            </a:xfrm>
            <a:custGeom>
              <a:avLst/>
              <a:gdLst/>
              <a:ahLst/>
              <a:cxnLst/>
              <a:rect r="r" b="b" t="t" l="l"/>
              <a:pathLst>
                <a:path h="149906" w="1409387">
                  <a:moveTo>
                    <a:pt x="0" y="0"/>
                  </a:moveTo>
                  <a:lnTo>
                    <a:pt x="1409387" y="0"/>
                  </a:lnTo>
                  <a:lnTo>
                    <a:pt x="1409387" y="149906"/>
                  </a:lnTo>
                  <a:lnTo>
                    <a:pt x="0" y="149906"/>
                  </a:lnTo>
                  <a:close/>
                </a:path>
              </a:pathLst>
            </a:custGeom>
            <a:solidFill>
              <a:srgbClr val="9EC948"/>
            </a:solidFill>
          </p:spPr>
        </p:sp>
        <p:sp>
          <p:nvSpPr>
            <p:cNvPr name="TextBox 34" id="34"/>
            <p:cNvSpPr txBox="true"/>
            <p:nvPr/>
          </p:nvSpPr>
          <p:spPr>
            <a:xfrm>
              <a:off x="0" y="38100"/>
              <a:ext cx="1409387" cy="111806"/>
            </a:xfrm>
            <a:prstGeom prst="rect">
              <a:avLst/>
            </a:prstGeom>
          </p:spPr>
          <p:txBody>
            <a:bodyPr anchor="ctr" rtlCol="false" tIns="50800" lIns="50800" bIns="50800" rIns="50800"/>
            <a:lstStyle/>
            <a:p>
              <a:pPr algn="ctr">
                <a:lnSpc>
                  <a:spcPts val="2327"/>
                </a:lnSpc>
              </a:pPr>
            </a:p>
          </p:txBody>
        </p:sp>
      </p:grpSp>
      <p:sp>
        <p:nvSpPr>
          <p:cNvPr name="Freeform 35" id="35"/>
          <p:cNvSpPr/>
          <p:nvPr/>
        </p:nvSpPr>
        <p:spPr>
          <a:xfrm flipH="false" flipV="false" rot="0">
            <a:off x="8806693" y="4480510"/>
            <a:ext cx="856496" cy="841507"/>
          </a:xfrm>
          <a:custGeom>
            <a:avLst/>
            <a:gdLst/>
            <a:ahLst/>
            <a:cxnLst/>
            <a:rect r="r" b="b" t="t" l="l"/>
            <a:pathLst>
              <a:path h="841507" w="856496">
                <a:moveTo>
                  <a:pt x="0" y="0"/>
                </a:moveTo>
                <a:lnTo>
                  <a:pt x="856496" y="0"/>
                </a:lnTo>
                <a:lnTo>
                  <a:pt x="856496" y="841507"/>
                </a:lnTo>
                <a:lnTo>
                  <a:pt x="0" y="8415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AutoShape 36" id="36"/>
          <p:cNvSpPr/>
          <p:nvPr/>
        </p:nvSpPr>
        <p:spPr>
          <a:xfrm>
            <a:off x="9710699" y="5781259"/>
            <a:ext cx="460372" cy="577292"/>
          </a:xfrm>
          <a:prstGeom prst="line">
            <a:avLst/>
          </a:prstGeom>
          <a:ln cap="flat" w="9525">
            <a:solidFill>
              <a:srgbClr val="000000"/>
            </a:solidFill>
            <a:prstDash val="sysDot"/>
            <a:headEnd type="none" len="sm" w="sm"/>
            <a:tailEnd type="none" len="sm" w="sm"/>
          </a:ln>
        </p:spPr>
      </p:sp>
      <p:sp>
        <p:nvSpPr>
          <p:cNvPr name="AutoShape 37" id="37"/>
          <p:cNvSpPr/>
          <p:nvPr/>
        </p:nvSpPr>
        <p:spPr>
          <a:xfrm>
            <a:off x="8455289" y="3485942"/>
            <a:ext cx="308092" cy="402646"/>
          </a:xfrm>
          <a:prstGeom prst="line">
            <a:avLst/>
          </a:prstGeom>
          <a:ln cap="flat" w="9525">
            <a:solidFill>
              <a:srgbClr val="000000"/>
            </a:solidFill>
            <a:prstDash val="sysDot"/>
            <a:headEnd type="none" len="sm" w="sm"/>
            <a:tailEnd type="none" len="sm" w="sm"/>
          </a:ln>
        </p:spPr>
      </p:sp>
      <p:sp>
        <p:nvSpPr>
          <p:cNvPr name="AutoShape 38" id="38"/>
          <p:cNvSpPr/>
          <p:nvPr/>
        </p:nvSpPr>
        <p:spPr>
          <a:xfrm flipV="true">
            <a:off x="10227948" y="3977368"/>
            <a:ext cx="429842" cy="268851"/>
          </a:xfrm>
          <a:prstGeom prst="line">
            <a:avLst/>
          </a:prstGeom>
          <a:ln cap="flat" w="9525">
            <a:solidFill>
              <a:srgbClr val="000000"/>
            </a:solidFill>
            <a:prstDash val="sysDot"/>
            <a:headEnd type="none" len="sm" w="sm"/>
            <a:tailEnd type="none" len="sm" w="sm"/>
          </a:ln>
        </p:spPr>
      </p:sp>
      <p:sp>
        <p:nvSpPr>
          <p:cNvPr name="AutoShape 39" id="39"/>
          <p:cNvSpPr/>
          <p:nvPr/>
        </p:nvSpPr>
        <p:spPr>
          <a:xfrm flipH="true" flipV="true">
            <a:off x="7749537" y="4122824"/>
            <a:ext cx="400874" cy="310394"/>
          </a:xfrm>
          <a:prstGeom prst="line">
            <a:avLst/>
          </a:prstGeom>
          <a:ln cap="flat" w="9525">
            <a:solidFill>
              <a:srgbClr val="000000"/>
            </a:solidFill>
            <a:prstDash val="sysDot"/>
            <a:headEnd type="none" len="sm" w="sm"/>
            <a:tailEnd type="none" len="sm" w="sm"/>
          </a:ln>
        </p:spPr>
      </p:sp>
      <p:grpSp>
        <p:nvGrpSpPr>
          <p:cNvPr name="Group 40" id="40"/>
          <p:cNvGrpSpPr/>
          <p:nvPr/>
        </p:nvGrpSpPr>
        <p:grpSpPr>
          <a:xfrm rot="0">
            <a:off x="7652514" y="6899463"/>
            <a:ext cx="3246252" cy="222264"/>
            <a:chOff x="0" y="0"/>
            <a:chExt cx="4328336" cy="296352"/>
          </a:xfrm>
        </p:grpSpPr>
        <p:grpSp>
          <p:nvGrpSpPr>
            <p:cNvPr name="Group 41" id="41"/>
            <p:cNvGrpSpPr/>
            <p:nvPr/>
          </p:nvGrpSpPr>
          <p:grpSpPr>
            <a:xfrm rot="0">
              <a:off x="0" y="59210"/>
              <a:ext cx="225406" cy="183719"/>
              <a:chOff x="0" y="0"/>
              <a:chExt cx="60804" cy="49558"/>
            </a:xfrm>
          </p:grpSpPr>
          <p:sp>
            <p:nvSpPr>
              <p:cNvPr name="Freeform 42" id="42"/>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3370A5"/>
              </a:solidFill>
            </p:spPr>
          </p:sp>
          <p:sp>
            <p:nvSpPr>
              <p:cNvPr name="TextBox 43" id="43"/>
              <p:cNvSpPr txBox="true"/>
              <p:nvPr/>
            </p:nvSpPr>
            <p:spPr>
              <a:xfrm>
                <a:off x="0" y="38100"/>
                <a:ext cx="60804" cy="11458"/>
              </a:xfrm>
              <a:prstGeom prst="rect">
                <a:avLst/>
              </a:prstGeom>
            </p:spPr>
            <p:txBody>
              <a:bodyPr anchor="ctr" rtlCol="false" tIns="37199" lIns="37199" bIns="37199" rIns="37199"/>
              <a:lstStyle/>
              <a:p>
                <a:pPr algn="ctr">
                  <a:lnSpc>
                    <a:spcPts val="2327"/>
                  </a:lnSpc>
                </a:pPr>
              </a:p>
            </p:txBody>
          </p:sp>
        </p:grpSp>
        <p:grpSp>
          <p:nvGrpSpPr>
            <p:cNvPr name="Group 44" id="44"/>
            <p:cNvGrpSpPr/>
            <p:nvPr/>
          </p:nvGrpSpPr>
          <p:grpSpPr>
            <a:xfrm rot="0">
              <a:off x="2171594" y="59210"/>
              <a:ext cx="225406" cy="183719"/>
              <a:chOff x="0" y="0"/>
              <a:chExt cx="60804" cy="49558"/>
            </a:xfrm>
          </p:grpSpPr>
          <p:sp>
            <p:nvSpPr>
              <p:cNvPr name="Freeform 45" id="45"/>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FFBD59"/>
              </a:solidFill>
            </p:spPr>
          </p:sp>
          <p:sp>
            <p:nvSpPr>
              <p:cNvPr name="TextBox 46" id="46"/>
              <p:cNvSpPr txBox="true"/>
              <p:nvPr/>
            </p:nvSpPr>
            <p:spPr>
              <a:xfrm>
                <a:off x="0" y="38100"/>
                <a:ext cx="60804" cy="11458"/>
              </a:xfrm>
              <a:prstGeom prst="rect">
                <a:avLst/>
              </a:prstGeom>
            </p:spPr>
            <p:txBody>
              <a:bodyPr anchor="ctr" rtlCol="false" tIns="37199" lIns="37199" bIns="37199" rIns="37199"/>
              <a:lstStyle/>
              <a:p>
                <a:pPr algn="ctr">
                  <a:lnSpc>
                    <a:spcPts val="2327"/>
                  </a:lnSpc>
                </a:pPr>
              </a:p>
            </p:txBody>
          </p:sp>
        </p:grpSp>
        <p:grpSp>
          <p:nvGrpSpPr>
            <p:cNvPr name="Group 47" id="47"/>
            <p:cNvGrpSpPr/>
            <p:nvPr/>
          </p:nvGrpSpPr>
          <p:grpSpPr>
            <a:xfrm rot="0">
              <a:off x="3198263" y="59210"/>
              <a:ext cx="225406" cy="183719"/>
              <a:chOff x="0" y="0"/>
              <a:chExt cx="60804" cy="49558"/>
            </a:xfrm>
          </p:grpSpPr>
          <p:sp>
            <p:nvSpPr>
              <p:cNvPr name="Freeform 48" id="48"/>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27ABB5"/>
              </a:solidFill>
            </p:spPr>
          </p:sp>
          <p:sp>
            <p:nvSpPr>
              <p:cNvPr name="TextBox 49" id="49"/>
              <p:cNvSpPr txBox="true"/>
              <p:nvPr/>
            </p:nvSpPr>
            <p:spPr>
              <a:xfrm>
                <a:off x="0" y="38100"/>
                <a:ext cx="60804" cy="11458"/>
              </a:xfrm>
              <a:prstGeom prst="rect">
                <a:avLst/>
              </a:prstGeom>
            </p:spPr>
            <p:txBody>
              <a:bodyPr anchor="ctr" rtlCol="false" tIns="37199" lIns="37199" bIns="37199" rIns="37199"/>
              <a:lstStyle/>
              <a:p>
                <a:pPr algn="ctr">
                  <a:lnSpc>
                    <a:spcPts val="2327"/>
                  </a:lnSpc>
                </a:pPr>
              </a:p>
            </p:txBody>
          </p:sp>
        </p:grpSp>
        <p:sp>
          <p:nvSpPr>
            <p:cNvPr name="TextBox 50" id="50"/>
            <p:cNvSpPr txBox="true"/>
            <p:nvPr/>
          </p:nvSpPr>
          <p:spPr>
            <a:xfrm rot="0">
              <a:off x="122738" y="19050"/>
              <a:ext cx="895367" cy="271517"/>
            </a:xfrm>
            <a:prstGeom prst="rect">
              <a:avLst/>
            </a:prstGeom>
          </p:spPr>
          <p:txBody>
            <a:bodyPr anchor="t" rtlCol="false" tIns="0" lIns="0" bIns="0" rIns="0">
              <a:spAutoFit/>
            </a:bodyPr>
            <a:lstStyle/>
            <a:p>
              <a:pPr algn="ctr">
                <a:lnSpc>
                  <a:spcPts val="1438"/>
                </a:lnSpc>
              </a:pPr>
              <a:r>
                <a:rPr lang="en-US" sz="1438">
                  <a:solidFill>
                    <a:srgbClr val="000000"/>
                  </a:solidFill>
                  <a:latin typeface="Public Sans"/>
                  <a:ea typeface="Public Sans"/>
                  <a:cs typeface="Public Sans"/>
                  <a:sym typeface="Public Sans"/>
                </a:rPr>
                <a:t>India</a:t>
              </a:r>
            </a:p>
          </p:txBody>
        </p:sp>
        <p:grpSp>
          <p:nvGrpSpPr>
            <p:cNvPr name="Group 51" id="51"/>
            <p:cNvGrpSpPr/>
            <p:nvPr/>
          </p:nvGrpSpPr>
          <p:grpSpPr>
            <a:xfrm rot="0">
              <a:off x="1048965" y="59210"/>
              <a:ext cx="225406" cy="183719"/>
              <a:chOff x="0" y="0"/>
              <a:chExt cx="60804" cy="49558"/>
            </a:xfrm>
          </p:grpSpPr>
          <p:sp>
            <p:nvSpPr>
              <p:cNvPr name="Freeform 52" id="52"/>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33A685"/>
              </a:solidFill>
            </p:spPr>
          </p:sp>
          <p:sp>
            <p:nvSpPr>
              <p:cNvPr name="TextBox 53" id="53"/>
              <p:cNvSpPr txBox="true"/>
              <p:nvPr/>
            </p:nvSpPr>
            <p:spPr>
              <a:xfrm>
                <a:off x="0" y="38100"/>
                <a:ext cx="60804" cy="11458"/>
              </a:xfrm>
              <a:prstGeom prst="rect">
                <a:avLst/>
              </a:prstGeom>
            </p:spPr>
            <p:txBody>
              <a:bodyPr anchor="ctr" rtlCol="false" tIns="37199" lIns="37199" bIns="37199" rIns="37199"/>
              <a:lstStyle/>
              <a:p>
                <a:pPr algn="ctr">
                  <a:lnSpc>
                    <a:spcPts val="2327"/>
                  </a:lnSpc>
                </a:pPr>
              </a:p>
            </p:txBody>
          </p:sp>
        </p:grpSp>
        <p:sp>
          <p:nvSpPr>
            <p:cNvPr name="TextBox 54" id="54"/>
            <p:cNvSpPr txBox="true"/>
            <p:nvPr/>
          </p:nvSpPr>
          <p:spPr>
            <a:xfrm rot="0">
              <a:off x="1198867" y="19050"/>
              <a:ext cx="895367" cy="271517"/>
            </a:xfrm>
            <a:prstGeom prst="rect">
              <a:avLst/>
            </a:prstGeom>
          </p:spPr>
          <p:txBody>
            <a:bodyPr anchor="t" rtlCol="false" tIns="0" lIns="0" bIns="0" rIns="0">
              <a:spAutoFit/>
            </a:bodyPr>
            <a:lstStyle/>
            <a:p>
              <a:pPr algn="ctr">
                <a:lnSpc>
                  <a:spcPts val="1438"/>
                </a:lnSpc>
              </a:pPr>
              <a:r>
                <a:rPr lang="en-US" sz="1438">
                  <a:solidFill>
                    <a:srgbClr val="000000"/>
                  </a:solidFill>
                  <a:latin typeface="Public Sans"/>
                  <a:ea typeface="Public Sans"/>
                  <a:cs typeface="Public Sans"/>
                  <a:sym typeface="Public Sans"/>
                </a:rPr>
                <a:t>Japan</a:t>
              </a:r>
            </a:p>
          </p:txBody>
        </p:sp>
        <p:sp>
          <p:nvSpPr>
            <p:cNvPr name="TextBox 55" id="55"/>
            <p:cNvSpPr txBox="true"/>
            <p:nvPr/>
          </p:nvSpPr>
          <p:spPr>
            <a:xfrm rot="0">
              <a:off x="2265697" y="19050"/>
              <a:ext cx="895367" cy="271517"/>
            </a:xfrm>
            <a:prstGeom prst="rect">
              <a:avLst/>
            </a:prstGeom>
          </p:spPr>
          <p:txBody>
            <a:bodyPr anchor="t" rtlCol="false" tIns="0" lIns="0" bIns="0" rIns="0">
              <a:spAutoFit/>
            </a:bodyPr>
            <a:lstStyle/>
            <a:p>
              <a:pPr algn="ctr">
                <a:lnSpc>
                  <a:spcPts val="1438"/>
                </a:lnSpc>
              </a:pPr>
              <a:r>
                <a:rPr lang="en-US" sz="1438">
                  <a:solidFill>
                    <a:srgbClr val="000000"/>
                  </a:solidFill>
                  <a:latin typeface="Public Sans"/>
                  <a:ea typeface="Public Sans"/>
                  <a:cs typeface="Public Sans"/>
                  <a:sym typeface="Public Sans"/>
                </a:rPr>
                <a:t>USA</a:t>
              </a:r>
            </a:p>
          </p:txBody>
        </p:sp>
        <p:sp>
          <p:nvSpPr>
            <p:cNvPr name="TextBox 56" id="56"/>
            <p:cNvSpPr txBox="true"/>
            <p:nvPr/>
          </p:nvSpPr>
          <p:spPr>
            <a:xfrm rot="0">
              <a:off x="3432969" y="24836"/>
              <a:ext cx="895367" cy="271517"/>
            </a:xfrm>
            <a:prstGeom prst="rect">
              <a:avLst/>
            </a:prstGeom>
          </p:spPr>
          <p:txBody>
            <a:bodyPr anchor="t" rtlCol="false" tIns="0" lIns="0" bIns="0" rIns="0">
              <a:spAutoFit/>
            </a:bodyPr>
            <a:lstStyle/>
            <a:p>
              <a:pPr algn="ctr">
                <a:lnSpc>
                  <a:spcPts val="1438"/>
                </a:lnSpc>
              </a:pPr>
              <a:r>
                <a:rPr lang="en-US" sz="1438">
                  <a:solidFill>
                    <a:srgbClr val="000000"/>
                  </a:solidFill>
                  <a:latin typeface="Public Sans"/>
                  <a:ea typeface="Public Sans"/>
                  <a:cs typeface="Public Sans"/>
                  <a:sym typeface="Public Sans"/>
                </a:rPr>
                <a:t>Europe</a:t>
              </a:r>
            </a:p>
          </p:txBody>
        </p:sp>
      </p:grpSp>
      <p:sp>
        <p:nvSpPr>
          <p:cNvPr name="Freeform 57" id="57"/>
          <p:cNvSpPr/>
          <p:nvPr/>
        </p:nvSpPr>
        <p:spPr>
          <a:xfrm flipH="false" flipV="false" rot="0">
            <a:off x="15461094" y="346779"/>
            <a:ext cx="2549543" cy="1699695"/>
          </a:xfrm>
          <a:custGeom>
            <a:avLst/>
            <a:gdLst/>
            <a:ahLst/>
            <a:cxnLst/>
            <a:rect r="r" b="b" t="t" l="l"/>
            <a:pathLst>
              <a:path h="1699695" w="2549543">
                <a:moveTo>
                  <a:pt x="0" y="0"/>
                </a:moveTo>
                <a:lnTo>
                  <a:pt x="2549543" y="0"/>
                </a:lnTo>
                <a:lnTo>
                  <a:pt x="2549543" y="1699696"/>
                </a:lnTo>
                <a:lnTo>
                  <a:pt x="0" y="1699696"/>
                </a:lnTo>
                <a:lnTo>
                  <a:pt x="0" y="0"/>
                </a:lnTo>
                <a:close/>
              </a:path>
            </a:pathLst>
          </a:custGeom>
          <a:blipFill>
            <a:blip r:embed="rId8"/>
            <a:stretch>
              <a:fillRect l="0" t="0" r="0" b="0"/>
            </a:stretch>
          </a:blipFill>
        </p:spPr>
      </p:sp>
      <p:grpSp>
        <p:nvGrpSpPr>
          <p:cNvPr name="Group 58" id="58"/>
          <p:cNvGrpSpPr/>
          <p:nvPr/>
        </p:nvGrpSpPr>
        <p:grpSpPr>
          <a:xfrm rot="0">
            <a:off x="1058138" y="2832738"/>
            <a:ext cx="3918580" cy="5300615"/>
            <a:chOff x="0" y="0"/>
            <a:chExt cx="1409387" cy="1906460"/>
          </a:xfrm>
        </p:grpSpPr>
        <p:sp>
          <p:nvSpPr>
            <p:cNvPr name="Freeform 59" id="59"/>
            <p:cNvSpPr/>
            <p:nvPr/>
          </p:nvSpPr>
          <p:spPr>
            <a:xfrm flipH="false" flipV="false" rot="0">
              <a:off x="0" y="0"/>
              <a:ext cx="1409387" cy="1906460"/>
            </a:xfrm>
            <a:custGeom>
              <a:avLst/>
              <a:gdLst/>
              <a:ahLst/>
              <a:cxnLst/>
              <a:rect r="r" b="b" t="t" l="l"/>
              <a:pathLst>
                <a:path h="1906460" w="1409387">
                  <a:moveTo>
                    <a:pt x="100760" y="0"/>
                  </a:moveTo>
                  <a:lnTo>
                    <a:pt x="1308627" y="0"/>
                  </a:lnTo>
                  <a:cubicBezTo>
                    <a:pt x="1335350" y="0"/>
                    <a:pt x="1360979" y="10616"/>
                    <a:pt x="1379875" y="29512"/>
                  </a:cubicBezTo>
                  <a:cubicBezTo>
                    <a:pt x="1398771" y="48408"/>
                    <a:pt x="1409387" y="74037"/>
                    <a:pt x="1409387" y="100760"/>
                  </a:cubicBezTo>
                  <a:lnTo>
                    <a:pt x="1409387" y="1805700"/>
                  </a:lnTo>
                  <a:cubicBezTo>
                    <a:pt x="1409387" y="1861348"/>
                    <a:pt x="1364275" y="1906460"/>
                    <a:pt x="1308627" y="1906460"/>
                  </a:cubicBezTo>
                  <a:lnTo>
                    <a:pt x="100760" y="1906460"/>
                  </a:lnTo>
                  <a:cubicBezTo>
                    <a:pt x="45112" y="1906460"/>
                    <a:pt x="0" y="1861348"/>
                    <a:pt x="0" y="1805700"/>
                  </a:cubicBezTo>
                  <a:lnTo>
                    <a:pt x="0" y="100760"/>
                  </a:lnTo>
                  <a:cubicBezTo>
                    <a:pt x="0" y="45112"/>
                    <a:pt x="45112" y="0"/>
                    <a:pt x="100760" y="0"/>
                  </a:cubicBezTo>
                  <a:close/>
                </a:path>
              </a:pathLst>
            </a:custGeom>
            <a:solidFill>
              <a:srgbClr val="FFFFFF"/>
            </a:solidFill>
          </p:spPr>
        </p:sp>
        <p:sp>
          <p:nvSpPr>
            <p:cNvPr name="TextBox 60" id="60"/>
            <p:cNvSpPr txBox="true"/>
            <p:nvPr/>
          </p:nvSpPr>
          <p:spPr>
            <a:xfrm>
              <a:off x="0" y="38100"/>
              <a:ext cx="1409387" cy="1868360"/>
            </a:xfrm>
            <a:prstGeom prst="rect">
              <a:avLst/>
            </a:prstGeom>
          </p:spPr>
          <p:txBody>
            <a:bodyPr anchor="ctr" rtlCol="false" tIns="50800" lIns="50800" bIns="50800" rIns="50800"/>
            <a:lstStyle/>
            <a:p>
              <a:pPr algn="ctr">
                <a:lnSpc>
                  <a:spcPts val="2327"/>
                </a:lnSpc>
              </a:pPr>
            </a:p>
          </p:txBody>
        </p:sp>
      </p:grpSp>
      <p:pic>
        <p:nvPicPr>
          <p:cNvPr name="Picture 61" id="61"/>
          <p:cNvPicPr>
            <a:picLocks noChangeAspect="true"/>
          </p:cNvPicPr>
          <p:nvPr/>
        </p:nvPicPr>
        <p:blipFill>
          <a:blip r:embed="rId9"/>
          <a:stretch>
            <a:fillRect/>
          </a:stretch>
        </p:blipFill>
        <p:spPr>
          <a:xfrm rot="0">
            <a:off x="1301133" y="3110213"/>
            <a:ext cx="3432589" cy="3432589"/>
          </a:xfrm>
          <a:prstGeom prst="rect">
            <a:avLst/>
          </a:prstGeom>
        </p:spPr>
      </p:pic>
      <p:grpSp>
        <p:nvGrpSpPr>
          <p:cNvPr name="Group 62" id="62"/>
          <p:cNvGrpSpPr/>
          <p:nvPr/>
        </p:nvGrpSpPr>
        <p:grpSpPr>
          <a:xfrm rot="0">
            <a:off x="1058138" y="7299775"/>
            <a:ext cx="3918580" cy="833578"/>
            <a:chOff x="0" y="0"/>
            <a:chExt cx="1409387" cy="299811"/>
          </a:xfrm>
        </p:grpSpPr>
        <p:sp>
          <p:nvSpPr>
            <p:cNvPr name="Freeform 63" id="63"/>
            <p:cNvSpPr/>
            <p:nvPr/>
          </p:nvSpPr>
          <p:spPr>
            <a:xfrm flipH="false" flipV="false" rot="0">
              <a:off x="0" y="0"/>
              <a:ext cx="1409387" cy="299811"/>
            </a:xfrm>
            <a:custGeom>
              <a:avLst/>
              <a:gdLst/>
              <a:ahLst/>
              <a:cxnLst/>
              <a:rect r="r" b="b" t="t" l="l"/>
              <a:pathLst>
                <a:path h="299811" w="1409387">
                  <a:moveTo>
                    <a:pt x="100760" y="0"/>
                  </a:moveTo>
                  <a:lnTo>
                    <a:pt x="1308627" y="0"/>
                  </a:lnTo>
                  <a:cubicBezTo>
                    <a:pt x="1335350" y="0"/>
                    <a:pt x="1360979" y="10616"/>
                    <a:pt x="1379875" y="29512"/>
                  </a:cubicBezTo>
                  <a:cubicBezTo>
                    <a:pt x="1398771" y="48408"/>
                    <a:pt x="1409387" y="74037"/>
                    <a:pt x="1409387" y="100760"/>
                  </a:cubicBezTo>
                  <a:lnTo>
                    <a:pt x="1409387" y="199051"/>
                  </a:lnTo>
                  <a:cubicBezTo>
                    <a:pt x="1409387" y="254699"/>
                    <a:pt x="1364275" y="299811"/>
                    <a:pt x="1308627" y="299811"/>
                  </a:cubicBezTo>
                  <a:lnTo>
                    <a:pt x="100760" y="299811"/>
                  </a:lnTo>
                  <a:cubicBezTo>
                    <a:pt x="45112" y="299811"/>
                    <a:pt x="0" y="254699"/>
                    <a:pt x="0" y="199051"/>
                  </a:cubicBezTo>
                  <a:lnTo>
                    <a:pt x="0" y="100760"/>
                  </a:lnTo>
                  <a:cubicBezTo>
                    <a:pt x="0" y="45112"/>
                    <a:pt x="45112" y="0"/>
                    <a:pt x="100760" y="0"/>
                  </a:cubicBezTo>
                  <a:close/>
                </a:path>
              </a:pathLst>
            </a:custGeom>
            <a:solidFill>
              <a:srgbClr val="9EC948"/>
            </a:solidFill>
          </p:spPr>
        </p:sp>
        <p:sp>
          <p:nvSpPr>
            <p:cNvPr name="TextBox 64" id="64"/>
            <p:cNvSpPr txBox="true"/>
            <p:nvPr/>
          </p:nvSpPr>
          <p:spPr>
            <a:xfrm>
              <a:off x="0" y="38100"/>
              <a:ext cx="1409387" cy="261711"/>
            </a:xfrm>
            <a:prstGeom prst="rect">
              <a:avLst/>
            </a:prstGeom>
          </p:spPr>
          <p:txBody>
            <a:bodyPr anchor="ctr" rtlCol="false" tIns="50800" lIns="50800" bIns="50800" rIns="50800"/>
            <a:lstStyle/>
            <a:p>
              <a:pPr algn="ctr">
                <a:lnSpc>
                  <a:spcPts val="2327"/>
                </a:lnSpc>
              </a:pPr>
            </a:p>
          </p:txBody>
        </p:sp>
      </p:grpSp>
      <p:grpSp>
        <p:nvGrpSpPr>
          <p:cNvPr name="Group 65" id="65"/>
          <p:cNvGrpSpPr/>
          <p:nvPr/>
        </p:nvGrpSpPr>
        <p:grpSpPr>
          <a:xfrm rot="0">
            <a:off x="1058138" y="7299775"/>
            <a:ext cx="3918580" cy="416789"/>
            <a:chOff x="0" y="0"/>
            <a:chExt cx="1409387" cy="149906"/>
          </a:xfrm>
        </p:grpSpPr>
        <p:sp>
          <p:nvSpPr>
            <p:cNvPr name="Freeform 66" id="66"/>
            <p:cNvSpPr/>
            <p:nvPr/>
          </p:nvSpPr>
          <p:spPr>
            <a:xfrm flipH="false" flipV="false" rot="0">
              <a:off x="0" y="0"/>
              <a:ext cx="1409387" cy="149906"/>
            </a:xfrm>
            <a:custGeom>
              <a:avLst/>
              <a:gdLst/>
              <a:ahLst/>
              <a:cxnLst/>
              <a:rect r="r" b="b" t="t" l="l"/>
              <a:pathLst>
                <a:path h="149906" w="1409387">
                  <a:moveTo>
                    <a:pt x="0" y="0"/>
                  </a:moveTo>
                  <a:lnTo>
                    <a:pt x="1409387" y="0"/>
                  </a:lnTo>
                  <a:lnTo>
                    <a:pt x="1409387" y="149906"/>
                  </a:lnTo>
                  <a:lnTo>
                    <a:pt x="0" y="149906"/>
                  </a:lnTo>
                  <a:close/>
                </a:path>
              </a:pathLst>
            </a:custGeom>
            <a:solidFill>
              <a:srgbClr val="9EC948"/>
            </a:solidFill>
          </p:spPr>
        </p:sp>
        <p:sp>
          <p:nvSpPr>
            <p:cNvPr name="TextBox 67" id="67"/>
            <p:cNvSpPr txBox="true"/>
            <p:nvPr/>
          </p:nvSpPr>
          <p:spPr>
            <a:xfrm>
              <a:off x="0" y="38100"/>
              <a:ext cx="1409387" cy="111806"/>
            </a:xfrm>
            <a:prstGeom prst="rect">
              <a:avLst/>
            </a:prstGeom>
          </p:spPr>
          <p:txBody>
            <a:bodyPr anchor="ctr" rtlCol="false" tIns="50800" lIns="50800" bIns="50800" rIns="50800"/>
            <a:lstStyle/>
            <a:p>
              <a:pPr algn="ctr">
                <a:lnSpc>
                  <a:spcPts val="2327"/>
                </a:lnSpc>
              </a:pPr>
            </a:p>
          </p:txBody>
        </p:sp>
      </p:grpSp>
      <p:sp>
        <p:nvSpPr>
          <p:cNvPr name="AutoShape 68" id="68"/>
          <p:cNvSpPr/>
          <p:nvPr/>
        </p:nvSpPr>
        <p:spPr>
          <a:xfrm flipV="true">
            <a:off x="2876183" y="3225274"/>
            <a:ext cx="429842" cy="268851"/>
          </a:xfrm>
          <a:prstGeom prst="line">
            <a:avLst/>
          </a:prstGeom>
          <a:ln cap="flat" w="9525">
            <a:solidFill>
              <a:srgbClr val="000000"/>
            </a:solidFill>
            <a:prstDash val="sysDot"/>
            <a:headEnd type="none" len="sm" w="sm"/>
            <a:tailEnd type="none" len="sm" w="sm"/>
          </a:ln>
        </p:spPr>
      </p:sp>
      <p:sp>
        <p:nvSpPr>
          <p:cNvPr name="AutoShape 69" id="69"/>
          <p:cNvSpPr/>
          <p:nvPr/>
        </p:nvSpPr>
        <p:spPr>
          <a:xfrm flipH="true" flipV="true">
            <a:off x="1764087" y="3745360"/>
            <a:ext cx="397758" cy="314377"/>
          </a:xfrm>
          <a:prstGeom prst="line">
            <a:avLst/>
          </a:prstGeom>
          <a:ln cap="flat" w="9525">
            <a:solidFill>
              <a:srgbClr val="000000"/>
            </a:solidFill>
            <a:prstDash val="sysDot"/>
            <a:headEnd type="none" len="sm" w="sm"/>
            <a:tailEnd type="none" len="sm" w="sm"/>
          </a:ln>
        </p:spPr>
      </p:sp>
      <p:grpSp>
        <p:nvGrpSpPr>
          <p:cNvPr name="Group 70" id="70"/>
          <p:cNvGrpSpPr/>
          <p:nvPr/>
        </p:nvGrpSpPr>
        <p:grpSpPr>
          <a:xfrm rot="0">
            <a:off x="1259391" y="6477605"/>
            <a:ext cx="169055" cy="137789"/>
            <a:chOff x="0" y="0"/>
            <a:chExt cx="60804" cy="49558"/>
          </a:xfrm>
        </p:grpSpPr>
        <p:sp>
          <p:nvSpPr>
            <p:cNvPr name="Freeform 71" id="71"/>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3370A5"/>
            </a:solidFill>
          </p:spPr>
        </p:sp>
        <p:sp>
          <p:nvSpPr>
            <p:cNvPr name="TextBox 72" id="72"/>
            <p:cNvSpPr txBox="true"/>
            <p:nvPr/>
          </p:nvSpPr>
          <p:spPr>
            <a:xfrm>
              <a:off x="0" y="38100"/>
              <a:ext cx="60804" cy="11458"/>
            </a:xfrm>
            <a:prstGeom prst="rect">
              <a:avLst/>
            </a:prstGeom>
          </p:spPr>
          <p:txBody>
            <a:bodyPr anchor="ctr" rtlCol="false" tIns="37199" lIns="37199" bIns="37199" rIns="37199"/>
            <a:lstStyle/>
            <a:p>
              <a:pPr algn="ctr">
                <a:lnSpc>
                  <a:spcPts val="2327"/>
                </a:lnSpc>
              </a:pPr>
            </a:p>
          </p:txBody>
        </p:sp>
      </p:grpSp>
      <p:grpSp>
        <p:nvGrpSpPr>
          <p:cNvPr name="Group 73" id="73"/>
          <p:cNvGrpSpPr/>
          <p:nvPr/>
        </p:nvGrpSpPr>
        <p:grpSpPr>
          <a:xfrm rot="0">
            <a:off x="3286071" y="6499615"/>
            <a:ext cx="169055" cy="137789"/>
            <a:chOff x="0" y="0"/>
            <a:chExt cx="60804" cy="49558"/>
          </a:xfrm>
        </p:grpSpPr>
        <p:sp>
          <p:nvSpPr>
            <p:cNvPr name="Freeform 74" id="74"/>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FFBD59"/>
            </a:solidFill>
          </p:spPr>
        </p:sp>
        <p:sp>
          <p:nvSpPr>
            <p:cNvPr name="TextBox 75" id="75"/>
            <p:cNvSpPr txBox="true"/>
            <p:nvPr/>
          </p:nvSpPr>
          <p:spPr>
            <a:xfrm>
              <a:off x="0" y="38100"/>
              <a:ext cx="60804" cy="11458"/>
            </a:xfrm>
            <a:prstGeom prst="rect">
              <a:avLst/>
            </a:prstGeom>
          </p:spPr>
          <p:txBody>
            <a:bodyPr anchor="ctr" rtlCol="false" tIns="37199" lIns="37199" bIns="37199" rIns="37199"/>
            <a:lstStyle/>
            <a:p>
              <a:pPr algn="ctr">
                <a:lnSpc>
                  <a:spcPts val="2327"/>
                </a:lnSpc>
              </a:pPr>
            </a:p>
          </p:txBody>
        </p:sp>
      </p:grpSp>
      <p:grpSp>
        <p:nvGrpSpPr>
          <p:cNvPr name="Group 76" id="76"/>
          <p:cNvGrpSpPr/>
          <p:nvPr/>
        </p:nvGrpSpPr>
        <p:grpSpPr>
          <a:xfrm rot="0">
            <a:off x="3286071" y="6738611"/>
            <a:ext cx="169055" cy="137789"/>
            <a:chOff x="0" y="0"/>
            <a:chExt cx="60804" cy="49558"/>
          </a:xfrm>
        </p:grpSpPr>
        <p:sp>
          <p:nvSpPr>
            <p:cNvPr name="Freeform 77" id="77"/>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27ABB5"/>
            </a:solidFill>
          </p:spPr>
        </p:sp>
        <p:sp>
          <p:nvSpPr>
            <p:cNvPr name="TextBox 78" id="78"/>
            <p:cNvSpPr txBox="true"/>
            <p:nvPr/>
          </p:nvSpPr>
          <p:spPr>
            <a:xfrm>
              <a:off x="0" y="38100"/>
              <a:ext cx="60804" cy="11458"/>
            </a:xfrm>
            <a:prstGeom prst="rect">
              <a:avLst/>
            </a:prstGeom>
          </p:spPr>
          <p:txBody>
            <a:bodyPr anchor="ctr" rtlCol="false" tIns="37199" lIns="37199" bIns="37199" rIns="37199"/>
            <a:lstStyle/>
            <a:p>
              <a:pPr algn="ctr">
                <a:lnSpc>
                  <a:spcPts val="2327"/>
                </a:lnSpc>
              </a:pPr>
            </a:p>
          </p:txBody>
        </p:sp>
      </p:grpSp>
      <p:grpSp>
        <p:nvGrpSpPr>
          <p:cNvPr name="Group 79" id="79"/>
          <p:cNvGrpSpPr/>
          <p:nvPr/>
        </p:nvGrpSpPr>
        <p:grpSpPr>
          <a:xfrm rot="0">
            <a:off x="1259391" y="6733690"/>
            <a:ext cx="169055" cy="137789"/>
            <a:chOff x="0" y="0"/>
            <a:chExt cx="60804" cy="49558"/>
          </a:xfrm>
        </p:grpSpPr>
        <p:sp>
          <p:nvSpPr>
            <p:cNvPr name="Freeform 80" id="80"/>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33A685"/>
            </a:solidFill>
          </p:spPr>
        </p:sp>
        <p:sp>
          <p:nvSpPr>
            <p:cNvPr name="TextBox 81" id="81"/>
            <p:cNvSpPr txBox="true"/>
            <p:nvPr/>
          </p:nvSpPr>
          <p:spPr>
            <a:xfrm>
              <a:off x="0" y="38100"/>
              <a:ext cx="60804" cy="11458"/>
            </a:xfrm>
            <a:prstGeom prst="rect">
              <a:avLst/>
            </a:prstGeom>
          </p:spPr>
          <p:txBody>
            <a:bodyPr anchor="ctr" rtlCol="false" tIns="37199" lIns="37199" bIns="37199" rIns="37199"/>
            <a:lstStyle/>
            <a:p>
              <a:pPr algn="ctr">
                <a:lnSpc>
                  <a:spcPts val="2327"/>
                </a:lnSpc>
              </a:pPr>
            </a:p>
          </p:txBody>
        </p:sp>
      </p:grpSp>
      <p:sp>
        <p:nvSpPr>
          <p:cNvPr name="TextBox 82" id="82"/>
          <p:cNvSpPr txBox="true"/>
          <p:nvPr/>
        </p:nvSpPr>
        <p:spPr>
          <a:xfrm rot="0">
            <a:off x="1058138" y="5332491"/>
            <a:ext cx="654039" cy="200386"/>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3%</a:t>
            </a:r>
          </a:p>
        </p:txBody>
      </p:sp>
      <p:grpSp>
        <p:nvGrpSpPr>
          <p:cNvPr name="Group 83" id="83"/>
          <p:cNvGrpSpPr/>
          <p:nvPr/>
        </p:nvGrpSpPr>
        <p:grpSpPr>
          <a:xfrm rot="0">
            <a:off x="1259391" y="7001070"/>
            <a:ext cx="169055" cy="137789"/>
            <a:chOff x="0" y="0"/>
            <a:chExt cx="60804" cy="49558"/>
          </a:xfrm>
        </p:grpSpPr>
        <p:sp>
          <p:nvSpPr>
            <p:cNvPr name="Freeform 84" id="84"/>
            <p:cNvSpPr/>
            <p:nvPr/>
          </p:nvSpPr>
          <p:spPr>
            <a:xfrm flipH="false" flipV="false" rot="0">
              <a:off x="0" y="0"/>
              <a:ext cx="60804" cy="49558"/>
            </a:xfrm>
            <a:custGeom>
              <a:avLst/>
              <a:gdLst/>
              <a:ahLst/>
              <a:cxnLst/>
              <a:rect r="r" b="b" t="t" l="l"/>
              <a:pathLst>
                <a:path h="49558" w="60804">
                  <a:moveTo>
                    <a:pt x="0" y="0"/>
                  </a:moveTo>
                  <a:lnTo>
                    <a:pt x="60804" y="0"/>
                  </a:lnTo>
                  <a:lnTo>
                    <a:pt x="60804" y="49558"/>
                  </a:lnTo>
                  <a:lnTo>
                    <a:pt x="0" y="49558"/>
                  </a:lnTo>
                  <a:close/>
                </a:path>
              </a:pathLst>
            </a:custGeom>
            <a:solidFill>
              <a:srgbClr val="5CE1E6"/>
            </a:solidFill>
          </p:spPr>
        </p:sp>
        <p:sp>
          <p:nvSpPr>
            <p:cNvPr name="TextBox 85" id="85"/>
            <p:cNvSpPr txBox="true"/>
            <p:nvPr/>
          </p:nvSpPr>
          <p:spPr>
            <a:xfrm>
              <a:off x="0" y="38100"/>
              <a:ext cx="60804" cy="11458"/>
            </a:xfrm>
            <a:prstGeom prst="rect">
              <a:avLst/>
            </a:prstGeom>
          </p:spPr>
          <p:txBody>
            <a:bodyPr anchor="ctr" rtlCol="false" tIns="37199" lIns="37199" bIns="37199" rIns="37199"/>
            <a:lstStyle/>
            <a:p>
              <a:pPr algn="ctr">
                <a:lnSpc>
                  <a:spcPts val="2327"/>
                </a:lnSpc>
              </a:pPr>
            </a:p>
          </p:txBody>
        </p:sp>
      </p:grpSp>
      <p:sp>
        <p:nvSpPr>
          <p:cNvPr name="TextBox 86" id="86"/>
          <p:cNvSpPr txBox="true"/>
          <p:nvPr/>
        </p:nvSpPr>
        <p:spPr>
          <a:xfrm rot="0">
            <a:off x="1030238" y="4845558"/>
            <a:ext cx="654039" cy="200386"/>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5%</a:t>
            </a:r>
          </a:p>
        </p:txBody>
      </p:sp>
      <p:sp>
        <p:nvSpPr>
          <p:cNvPr name="AutoShape 87" id="87"/>
          <p:cNvSpPr/>
          <p:nvPr/>
        </p:nvSpPr>
        <p:spPr>
          <a:xfrm>
            <a:off x="1512608" y="4931464"/>
            <a:ext cx="396382" cy="0"/>
          </a:xfrm>
          <a:prstGeom prst="line">
            <a:avLst/>
          </a:prstGeom>
          <a:ln cap="flat" w="9525">
            <a:solidFill>
              <a:srgbClr val="000000"/>
            </a:solidFill>
            <a:prstDash val="sysDot"/>
            <a:headEnd type="none" len="sm" w="sm"/>
            <a:tailEnd type="none" len="sm" w="sm"/>
          </a:ln>
        </p:spPr>
      </p:sp>
      <p:sp>
        <p:nvSpPr>
          <p:cNvPr name="AutoShape 88" id="88"/>
          <p:cNvSpPr/>
          <p:nvPr/>
        </p:nvSpPr>
        <p:spPr>
          <a:xfrm flipV="true">
            <a:off x="1524934" y="5229961"/>
            <a:ext cx="375931" cy="125678"/>
          </a:xfrm>
          <a:prstGeom prst="line">
            <a:avLst/>
          </a:prstGeom>
          <a:ln cap="flat" w="9525">
            <a:solidFill>
              <a:srgbClr val="000000"/>
            </a:solidFill>
            <a:prstDash val="sysDot"/>
            <a:headEnd type="none" len="sm" w="sm"/>
            <a:tailEnd type="none" len="sm" w="sm"/>
          </a:ln>
        </p:spPr>
      </p:sp>
      <p:sp>
        <p:nvSpPr>
          <p:cNvPr name="AutoShape 89" id="89"/>
          <p:cNvSpPr/>
          <p:nvPr/>
        </p:nvSpPr>
        <p:spPr>
          <a:xfrm>
            <a:off x="3883678" y="5692388"/>
            <a:ext cx="280284" cy="280284"/>
          </a:xfrm>
          <a:prstGeom prst="line">
            <a:avLst/>
          </a:prstGeom>
          <a:ln cap="flat" w="9525">
            <a:solidFill>
              <a:srgbClr val="000000"/>
            </a:solidFill>
            <a:prstDash val="sysDot"/>
            <a:headEnd type="none" len="sm" w="sm"/>
            <a:tailEnd type="none" len="sm" w="sm"/>
          </a:ln>
        </p:spPr>
      </p:sp>
      <p:sp>
        <p:nvSpPr>
          <p:cNvPr name="Freeform 90" id="90"/>
          <p:cNvSpPr/>
          <p:nvPr/>
        </p:nvSpPr>
        <p:spPr>
          <a:xfrm flipH="false" flipV="false" rot="0">
            <a:off x="2554679" y="4460971"/>
            <a:ext cx="825445" cy="750123"/>
          </a:xfrm>
          <a:custGeom>
            <a:avLst/>
            <a:gdLst/>
            <a:ahLst/>
            <a:cxnLst/>
            <a:rect r="r" b="b" t="t" l="l"/>
            <a:pathLst>
              <a:path h="750123" w="825445">
                <a:moveTo>
                  <a:pt x="0" y="0"/>
                </a:moveTo>
                <a:lnTo>
                  <a:pt x="825445" y="0"/>
                </a:lnTo>
                <a:lnTo>
                  <a:pt x="825445" y="750124"/>
                </a:lnTo>
                <a:lnTo>
                  <a:pt x="0" y="7501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1" id="91"/>
          <p:cNvSpPr txBox="true"/>
          <p:nvPr/>
        </p:nvSpPr>
        <p:spPr>
          <a:xfrm rot="0">
            <a:off x="991137" y="448815"/>
            <a:ext cx="8826575" cy="892250"/>
          </a:xfrm>
          <a:prstGeom prst="rect">
            <a:avLst/>
          </a:prstGeom>
        </p:spPr>
        <p:txBody>
          <a:bodyPr anchor="t" rtlCol="false" tIns="0" lIns="0" bIns="0" rIns="0">
            <a:spAutoFit/>
          </a:bodyPr>
          <a:lstStyle/>
          <a:p>
            <a:pPr algn="l">
              <a:lnSpc>
                <a:spcPts val="6999"/>
              </a:lnSpc>
              <a:spcBef>
                <a:spcPct val="0"/>
              </a:spcBef>
            </a:pPr>
            <a:r>
              <a:rPr lang="en-US" b="true" sz="4999">
                <a:solidFill>
                  <a:srgbClr val="FFFFFF"/>
                </a:solidFill>
                <a:latin typeface="Poppins Bold"/>
                <a:ea typeface="Poppins Bold"/>
                <a:cs typeface="Poppins Bold"/>
                <a:sym typeface="Poppins Bold"/>
              </a:rPr>
              <a:t>Corporate Overview</a:t>
            </a:r>
            <a:r>
              <a:rPr lang="en-US" b="true" sz="4999">
                <a:solidFill>
                  <a:srgbClr val="FE6F33"/>
                </a:solidFill>
                <a:latin typeface="Poppins Bold"/>
                <a:ea typeface="Poppins Bold"/>
                <a:cs typeface="Poppins Bold"/>
                <a:sym typeface="Poppins Bold"/>
              </a:rPr>
              <a:t> </a:t>
            </a:r>
          </a:p>
        </p:txBody>
      </p:sp>
      <p:sp>
        <p:nvSpPr>
          <p:cNvPr name="TextBox 92" id="92"/>
          <p:cNvSpPr txBox="true"/>
          <p:nvPr/>
        </p:nvSpPr>
        <p:spPr>
          <a:xfrm rot="0">
            <a:off x="2845082" y="8977753"/>
            <a:ext cx="12606486" cy="791134"/>
          </a:xfrm>
          <a:prstGeom prst="rect">
            <a:avLst/>
          </a:prstGeom>
        </p:spPr>
        <p:txBody>
          <a:bodyPr anchor="t" rtlCol="false" tIns="0" lIns="0" bIns="0" rIns="0">
            <a:spAutoFit/>
          </a:bodyPr>
          <a:lstStyle/>
          <a:p>
            <a:pPr algn="ctr">
              <a:lnSpc>
                <a:spcPts val="3115"/>
              </a:lnSpc>
              <a:spcBef>
                <a:spcPct val="0"/>
              </a:spcBef>
            </a:pPr>
            <a:r>
              <a:rPr lang="en-US" sz="2225">
                <a:solidFill>
                  <a:srgbClr val="FFFFFF"/>
                </a:solidFill>
                <a:latin typeface="Poppins"/>
                <a:ea typeface="Poppins"/>
                <a:cs typeface="Poppins"/>
                <a:sym typeface="Poppins"/>
              </a:rPr>
              <a:t>Inventys revenue and customer segmentation is a testimony to its superior CMO services.</a:t>
            </a:r>
          </a:p>
          <a:p>
            <a:pPr algn="ctr">
              <a:lnSpc>
                <a:spcPts val="3115"/>
              </a:lnSpc>
              <a:spcBef>
                <a:spcPct val="0"/>
              </a:spcBef>
            </a:pPr>
            <a:r>
              <a:rPr lang="en-US" sz="2225">
                <a:solidFill>
                  <a:srgbClr val="FFFFFF"/>
                </a:solidFill>
                <a:latin typeface="Poppins"/>
                <a:ea typeface="Poppins"/>
                <a:cs typeface="Poppins"/>
                <a:sym typeface="Poppins"/>
              </a:rPr>
              <a:t> Inventys RM sourcing pattern is one of the factors contributing to high reliability</a:t>
            </a:r>
          </a:p>
        </p:txBody>
      </p:sp>
      <p:sp>
        <p:nvSpPr>
          <p:cNvPr name="TextBox 93" id="93"/>
          <p:cNvSpPr txBox="true"/>
          <p:nvPr/>
        </p:nvSpPr>
        <p:spPr>
          <a:xfrm rot="0">
            <a:off x="14199773" y="7599510"/>
            <a:ext cx="3241268" cy="314646"/>
          </a:xfrm>
          <a:prstGeom prst="rect">
            <a:avLst/>
          </a:prstGeom>
        </p:spPr>
        <p:txBody>
          <a:bodyPr anchor="t" rtlCol="false" tIns="0" lIns="0" bIns="0" rIns="0">
            <a:spAutoFit/>
          </a:bodyPr>
          <a:lstStyle/>
          <a:p>
            <a:pPr algn="ctr">
              <a:lnSpc>
                <a:spcPts val="2355"/>
              </a:lnSpc>
            </a:pPr>
            <a:r>
              <a:rPr lang="en-US" sz="2355" b="true">
                <a:solidFill>
                  <a:srgbClr val="FFFFFF"/>
                </a:solidFill>
                <a:latin typeface="Public Sans Bold"/>
                <a:ea typeface="Public Sans Bold"/>
                <a:cs typeface="Public Sans Bold"/>
                <a:sym typeface="Public Sans Bold"/>
              </a:rPr>
              <a:t>Raw Material Sources</a:t>
            </a:r>
          </a:p>
        </p:txBody>
      </p:sp>
      <p:sp>
        <p:nvSpPr>
          <p:cNvPr name="TextBox 94" id="94"/>
          <p:cNvSpPr txBox="true"/>
          <p:nvPr/>
        </p:nvSpPr>
        <p:spPr>
          <a:xfrm rot="0">
            <a:off x="16455552" y="6351111"/>
            <a:ext cx="654039" cy="200365"/>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83%</a:t>
            </a:r>
          </a:p>
        </p:txBody>
      </p:sp>
      <p:sp>
        <p:nvSpPr>
          <p:cNvPr name="TextBox 95" id="95"/>
          <p:cNvSpPr txBox="true"/>
          <p:nvPr/>
        </p:nvSpPr>
        <p:spPr>
          <a:xfrm rot="0">
            <a:off x="13936453" y="3634345"/>
            <a:ext cx="654039" cy="200365"/>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13%</a:t>
            </a:r>
          </a:p>
        </p:txBody>
      </p:sp>
      <p:sp>
        <p:nvSpPr>
          <p:cNvPr name="TextBox 96" id="96"/>
          <p:cNvSpPr txBox="true"/>
          <p:nvPr/>
        </p:nvSpPr>
        <p:spPr>
          <a:xfrm rot="0">
            <a:off x="14778490" y="3166581"/>
            <a:ext cx="654039" cy="200365"/>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4%</a:t>
            </a:r>
          </a:p>
        </p:txBody>
      </p:sp>
      <p:sp>
        <p:nvSpPr>
          <p:cNvPr name="TextBox 97" id="97"/>
          <p:cNvSpPr txBox="true"/>
          <p:nvPr/>
        </p:nvSpPr>
        <p:spPr>
          <a:xfrm rot="0">
            <a:off x="14092514" y="6688822"/>
            <a:ext cx="936801" cy="198875"/>
          </a:xfrm>
          <a:prstGeom prst="rect">
            <a:avLst/>
          </a:prstGeom>
        </p:spPr>
        <p:txBody>
          <a:bodyPr anchor="t" rtlCol="false" tIns="0" lIns="0" bIns="0" rIns="0">
            <a:spAutoFit/>
          </a:bodyPr>
          <a:lstStyle/>
          <a:p>
            <a:pPr algn="ctr">
              <a:lnSpc>
                <a:spcPts val="1438"/>
              </a:lnSpc>
            </a:pPr>
            <a:r>
              <a:rPr lang="en-US" sz="1438">
                <a:solidFill>
                  <a:srgbClr val="000000"/>
                </a:solidFill>
                <a:latin typeface="Public Sans"/>
                <a:ea typeface="Public Sans"/>
                <a:cs typeface="Public Sans"/>
                <a:sym typeface="Public Sans"/>
              </a:rPr>
              <a:t>Domestic</a:t>
            </a:r>
          </a:p>
        </p:txBody>
      </p:sp>
      <p:sp>
        <p:nvSpPr>
          <p:cNvPr name="TextBox 98" id="98"/>
          <p:cNvSpPr txBox="true"/>
          <p:nvPr/>
        </p:nvSpPr>
        <p:spPr>
          <a:xfrm rot="0">
            <a:off x="16061815" y="7047724"/>
            <a:ext cx="1591193" cy="198875"/>
          </a:xfrm>
          <a:prstGeom prst="rect">
            <a:avLst/>
          </a:prstGeom>
        </p:spPr>
        <p:txBody>
          <a:bodyPr anchor="t" rtlCol="false" tIns="0" lIns="0" bIns="0" rIns="0">
            <a:spAutoFit/>
          </a:bodyPr>
          <a:lstStyle/>
          <a:p>
            <a:pPr algn="l">
              <a:lnSpc>
                <a:spcPts val="1438"/>
              </a:lnSpc>
            </a:pPr>
            <a:r>
              <a:rPr lang="en-US" sz="1438">
                <a:solidFill>
                  <a:srgbClr val="000000"/>
                </a:solidFill>
                <a:latin typeface="Public Sans"/>
                <a:ea typeface="Public Sans"/>
                <a:cs typeface="Public Sans"/>
                <a:sym typeface="Public Sans"/>
              </a:rPr>
              <a:t>Import-Others</a:t>
            </a:r>
          </a:p>
        </p:txBody>
      </p:sp>
      <p:sp>
        <p:nvSpPr>
          <p:cNvPr name="TextBox 99" id="99"/>
          <p:cNvSpPr txBox="true"/>
          <p:nvPr/>
        </p:nvSpPr>
        <p:spPr>
          <a:xfrm rot="0">
            <a:off x="14170950" y="7047724"/>
            <a:ext cx="1275529" cy="198875"/>
          </a:xfrm>
          <a:prstGeom prst="rect">
            <a:avLst/>
          </a:prstGeom>
        </p:spPr>
        <p:txBody>
          <a:bodyPr anchor="t" rtlCol="false" tIns="0" lIns="0" bIns="0" rIns="0">
            <a:spAutoFit/>
          </a:bodyPr>
          <a:lstStyle/>
          <a:p>
            <a:pPr algn="l">
              <a:lnSpc>
                <a:spcPts val="1438"/>
              </a:lnSpc>
            </a:pPr>
            <a:r>
              <a:rPr lang="en-US" sz="1438">
                <a:solidFill>
                  <a:srgbClr val="000000"/>
                </a:solidFill>
                <a:latin typeface="Public Sans"/>
                <a:ea typeface="Public Sans"/>
                <a:cs typeface="Public Sans"/>
                <a:sym typeface="Public Sans"/>
              </a:rPr>
              <a:t>Import-China</a:t>
            </a:r>
          </a:p>
        </p:txBody>
      </p:sp>
      <p:sp>
        <p:nvSpPr>
          <p:cNvPr name="TextBox 100" id="100"/>
          <p:cNvSpPr txBox="true"/>
          <p:nvPr/>
        </p:nvSpPr>
        <p:spPr>
          <a:xfrm rot="0">
            <a:off x="7747543" y="7589985"/>
            <a:ext cx="2987890" cy="314646"/>
          </a:xfrm>
          <a:prstGeom prst="rect">
            <a:avLst/>
          </a:prstGeom>
        </p:spPr>
        <p:txBody>
          <a:bodyPr anchor="t" rtlCol="false" tIns="0" lIns="0" bIns="0" rIns="0">
            <a:spAutoFit/>
          </a:bodyPr>
          <a:lstStyle/>
          <a:p>
            <a:pPr algn="ctr">
              <a:lnSpc>
                <a:spcPts val="2355"/>
              </a:lnSpc>
            </a:pPr>
            <a:r>
              <a:rPr lang="en-US" sz="2355" b="true">
                <a:solidFill>
                  <a:srgbClr val="FFFFFF"/>
                </a:solidFill>
                <a:latin typeface="Public Sans Bold"/>
                <a:ea typeface="Public Sans Bold"/>
                <a:cs typeface="Public Sans Bold"/>
                <a:sym typeface="Public Sans Bold"/>
              </a:rPr>
              <a:t>Inventys Customers</a:t>
            </a:r>
          </a:p>
        </p:txBody>
      </p:sp>
      <p:sp>
        <p:nvSpPr>
          <p:cNvPr name="TextBox 101" id="101"/>
          <p:cNvSpPr txBox="true"/>
          <p:nvPr/>
        </p:nvSpPr>
        <p:spPr>
          <a:xfrm rot="0">
            <a:off x="9996776" y="6336609"/>
            <a:ext cx="654039" cy="200365"/>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39%</a:t>
            </a:r>
          </a:p>
        </p:txBody>
      </p:sp>
      <p:sp>
        <p:nvSpPr>
          <p:cNvPr name="TextBox 102" id="102"/>
          <p:cNvSpPr txBox="true"/>
          <p:nvPr/>
        </p:nvSpPr>
        <p:spPr>
          <a:xfrm rot="0">
            <a:off x="7357048" y="3923819"/>
            <a:ext cx="654039" cy="200365"/>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27%</a:t>
            </a:r>
          </a:p>
        </p:txBody>
      </p:sp>
      <p:sp>
        <p:nvSpPr>
          <p:cNvPr name="TextBox 103" id="103"/>
          <p:cNvSpPr txBox="true"/>
          <p:nvPr/>
        </p:nvSpPr>
        <p:spPr>
          <a:xfrm rot="0">
            <a:off x="8024002" y="3270653"/>
            <a:ext cx="654039" cy="200365"/>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9%</a:t>
            </a:r>
          </a:p>
        </p:txBody>
      </p:sp>
      <p:sp>
        <p:nvSpPr>
          <p:cNvPr name="TextBox 104" id="104"/>
          <p:cNvSpPr txBox="true"/>
          <p:nvPr/>
        </p:nvSpPr>
        <p:spPr>
          <a:xfrm rot="0">
            <a:off x="10540192" y="3777003"/>
            <a:ext cx="654039" cy="200365"/>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25%</a:t>
            </a:r>
          </a:p>
        </p:txBody>
      </p:sp>
      <p:sp>
        <p:nvSpPr>
          <p:cNvPr name="TextBox 105" id="105"/>
          <p:cNvSpPr txBox="true"/>
          <p:nvPr/>
        </p:nvSpPr>
        <p:spPr>
          <a:xfrm rot="0">
            <a:off x="991137" y="1144140"/>
            <a:ext cx="8826575" cy="816610"/>
          </a:xfrm>
          <a:prstGeom prst="rect">
            <a:avLst/>
          </a:prstGeom>
        </p:spPr>
        <p:txBody>
          <a:bodyPr anchor="t" rtlCol="false" tIns="0" lIns="0" bIns="0" rIns="0">
            <a:spAutoFit/>
          </a:bodyPr>
          <a:lstStyle/>
          <a:p>
            <a:pPr algn="l">
              <a:lnSpc>
                <a:spcPts val="6440"/>
              </a:lnSpc>
              <a:spcBef>
                <a:spcPct val="0"/>
              </a:spcBef>
            </a:pPr>
            <a:r>
              <a:rPr lang="en-US" b="true" sz="4600">
                <a:solidFill>
                  <a:srgbClr val="9EC948"/>
                </a:solidFill>
                <a:latin typeface="Poppins Bold"/>
                <a:ea typeface="Poppins Bold"/>
                <a:cs typeface="Poppins Bold"/>
                <a:sym typeface="Poppins Bold"/>
              </a:rPr>
              <a:t>Inventys – Key Statistics</a:t>
            </a:r>
          </a:p>
        </p:txBody>
      </p:sp>
      <p:sp>
        <p:nvSpPr>
          <p:cNvPr name="TextBox 106" id="106"/>
          <p:cNvSpPr txBox="true"/>
          <p:nvPr/>
        </p:nvSpPr>
        <p:spPr>
          <a:xfrm rot="0">
            <a:off x="1503083" y="6456779"/>
            <a:ext cx="1640931" cy="198492"/>
          </a:xfrm>
          <a:prstGeom prst="rect">
            <a:avLst/>
          </a:prstGeom>
        </p:spPr>
        <p:txBody>
          <a:bodyPr anchor="t" rtlCol="false" tIns="0" lIns="0" bIns="0" rIns="0">
            <a:spAutoFit/>
          </a:bodyPr>
          <a:lstStyle/>
          <a:p>
            <a:pPr algn="l">
              <a:lnSpc>
                <a:spcPts val="1438"/>
              </a:lnSpc>
            </a:pPr>
            <a:r>
              <a:rPr lang="en-US" sz="1438">
                <a:solidFill>
                  <a:srgbClr val="000000"/>
                </a:solidFill>
                <a:latin typeface="Public Sans"/>
                <a:ea typeface="Public Sans"/>
                <a:cs typeface="Public Sans"/>
                <a:sym typeface="Public Sans"/>
              </a:rPr>
              <a:t>CropProt ExcSyn</a:t>
            </a:r>
          </a:p>
        </p:txBody>
      </p:sp>
      <p:sp>
        <p:nvSpPr>
          <p:cNvPr name="TextBox 107" id="107"/>
          <p:cNvSpPr txBox="true"/>
          <p:nvPr/>
        </p:nvSpPr>
        <p:spPr>
          <a:xfrm rot="0">
            <a:off x="3521801" y="6724023"/>
            <a:ext cx="1327992" cy="379504"/>
          </a:xfrm>
          <a:prstGeom prst="rect">
            <a:avLst/>
          </a:prstGeom>
        </p:spPr>
        <p:txBody>
          <a:bodyPr anchor="t" rtlCol="false" tIns="0" lIns="0" bIns="0" rIns="0">
            <a:spAutoFit/>
          </a:bodyPr>
          <a:lstStyle/>
          <a:p>
            <a:pPr algn="l">
              <a:lnSpc>
                <a:spcPts val="1438"/>
              </a:lnSpc>
            </a:pPr>
            <a:r>
              <a:rPr lang="en-US" sz="1438">
                <a:solidFill>
                  <a:srgbClr val="000000"/>
                </a:solidFill>
                <a:latin typeface="Public Sans"/>
                <a:ea typeface="Public Sans"/>
                <a:cs typeface="Public Sans"/>
                <a:sym typeface="Public Sans"/>
              </a:rPr>
              <a:t>Pharma </a:t>
            </a:r>
          </a:p>
          <a:p>
            <a:pPr algn="l">
              <a:lnSpc>
                <a:spcPts val="1438"/>
              </a:lnSpc>
            </a:pPr>
            <a:r>
              <a:rPr lang="en-US" sz="1438">
                <a:solidFill>
                  <a:srgbClr val="000000"/>
                </a:solidFill>
                <a:latin typeface="Public Sans"/>
                <a:ea typeface="Public Sans"/>
                <a:cs typeface="Public Sans"/>
                <a:sym typeface="Public Sans"/>
              </a:rPr>
              <a:t>Chemicals</a:t>
            </a:r>
          </a:p>
        </p:txBody>
      </p:sp>
      <p:sp>
        <p:nvSpPr>
          <p:cNvPr name="TextBox 108" id="108"/>
          <p:cNvSpPr txBox="true"/>
          <p:nvPr/>
        </p:nvSpPr>
        <p:spPr>
          <a:xfrm rot="0">
            <a:off x="1503083" y="6708315"/>
            <a:ext cx="1763509" cy="198492"/>
          </a:xfrm>
          <a:prstGeom prst="rect">
            <a:avLst/>
          </a:prstGeom>
        </p:spPr>
        <p:txBody>
          <a:bodyPr anchor="t" rtlCol="false" tIns="0" lIns="0" bIns="0" rIns="0">
            <a:spAutoFit/>
          </a:bodyPr>
          <a:lstStyle/>
          <a:p>
            <a:pPr algn="l">
              <a:lnSpc>
                <a:spcPts val="1438"/>
              </a:lnSpc>
            </a:pPr>
            <a:r>
              <a:rPr lang="en-US" sz="1438">
                <a:solidFill>
                  <a:srgbClr val="000000"/>
                </a:solidFill>
                <a:latin typeface="Public Sans"/>
                <a:ea typeface="Public Sans"/>
                <a:cs typeface="Public Sans"/>
                <a:sym typeface="Public Sans"/>
              </a:rPr>
              <a:t>CropProt Chemicals</a:t>
            </a:r>
          </a:p>
        </p:txBody>
      </p:sp>
      <p:sp>
        <p:nvSpPr>
          <p:cNvPr name="TextBox 109" id="109"/>
          <p:cNvSpPr txBox="true"/>
          <p:nvPr/>
        </p:nvSpPr>
        <p:spPr>
          <a:xfrm rot="0">
            <a:off x="3531326" y="6471280"/>
            <a:ext cx="1445821" cy="198492"/>
          </a:xfrm>
          <a:prstGeom prst="rect">
            <a:avLst/>
          </a:prstGeom>
        </p:spPr>
        <p:txBody>
          <a:bodyPr anchor="t" rtlCol="false" tIns="0" lIns="0" bIns="0" rIns="0">
            <a:spAutoFit/>
          </a:bodyPr>
          <a:lstStyle/>
          <a:p>
            <a:pPr algn="l">
              <a:lnSpc>
                <a:spcPts val="1438"/>
              </a:lnSpc>
            </a:pPr>
            <a:r>
              <a:rPr lang="en-US" sz="1438">
                <a:solidFill>
                  <a:srgbClr val="000000"/>
                </a:solidFill>
                <a:latin typeface="Public Sans"/>
                <a:ea typeface="Public Sans"/>
                <a:cs typeface="Public Sans"/>
                <a:sym typeface="Public Sans"/>
              </a:rPr>
              <a:t>Pharma CDMO</a:t>
            </a:r>
          </a:p>
        </p:txBody>
      </p:sp>
      <p:sp>
        <p:nvSpPr>
          <p:cNvPr name="TextBox 110" id="110"/>
          <p:cNvSpPr txBox="true"/>
          <p:nvPr/>
        </p:nvSpPr>
        <p:spPr>
          <a:xfrm rot="0">
            <a:off x="1523483" y="7399840"/>
            <a:ext cx="2987890" cy="607506"/>
          </a:xfrm>
          <a:prstGeom prst="rect">
            <a:avLst/>
          </a:prstGeom>
        </p:spPr>
        <p:txBody>
          <a:bodyPr anchor="t" rtlCol="false" tIns="0" lIns="0" bIns="0" rIns="0">
            <a:spAutoFit/>
          </a:bodyPr>
          <a:lstStyle/>
          <a:p>
            <a:pPr algn="ctr">
              <a:lnSpc>
                <a:spcPts val="2355"/>
              </a:lnSpc>
            </a:pPr>
            <a:r>
              <a:rPr lang="en-US" sz="2355" b="true">
                <a:solidFill>
                  <a:srgbClr val="FFFFFF"/>
                </a:solidFill>
                <a:latin typeface="Public Sans Bold"/>
                <a:ea typeface="Public Sans Bold"/>
                <a:cs typeface="Public Sans Bold"/>
                <a:sym typeface="Public Sans Bold"/>
              </a:rPr>
              <a:t>Inventys Revenue Segment</a:t>
            </a:r>
          </a:p>
        </p:txBody>
      </p:sp>
      <p:sp>
        <p:nvSpPr>
          <p:cNvPr name="TextBox 111" id="111"/>
          <p:cNvSpPr txBox="true"/>
          <p:nvPr/>
        </p:nvSpPr>
        <p:spPr>
          <a:xfrm rot="0">
            <a:off x="4023820" y="6056368"/>
            <a:ext cx="654039" cy="200386"/>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69%</a:t>
            </a:r>
          </a:p>
        </p:txBody>
      </p:sp>
      <p:sp>
        <p:nvSpPr>
          <p:cNvPr name="TextBox 112" id="112"/>
          <p:cNvSpPr txBox="true"/>
          <p:nvPr/>
        </p:nvSpPr>
        <p:spPr>
          <a:xfrm rot="0">
            <a:off x="1343918" y="3529562"/>
            <a:ext cx="654039" cy="200386"/>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21%</a:t>
            </a:r>
          </a:p>
        </p:txBody>
      </p:sp>
      <p:sp>
        <p:nvSpPr>
          <p:cNvPr name="TextBox 113" id="113"/>
          <p:cNvSpPr txBox="true"/>
          <p:nvPr/>
        </p:nvSpPr>
        <p:spPr>
          <a:xfrm rot="0">
            <a:off x="3174380" y="3140371"/>
            <a:ext cx="654039" cy="200386"/>
          </a:xfrm>
          <a:prstGeom prst="rect">
            <a:avLst/>
          </a:prstGeom>
        </p:spPr>
        <p:txBody>
          <a:bodyPr anchor="t" rtlCol="false" tIns="0" lIns="0" bIns="0" rIns="0">
            <a:spAutoFit/>
          </a:bodyPr>
          <a:lstStyle/>
          <a:p>
            <a:pPr algn="ctr">
              <a:lnSpc>
                <a:spcPts val="1445"/>
              </a:lnSpc>
            </a:pPr>
            <a:r>
              <a:rPr lang="en-US" sz="1445">
                <a:solidFill>
                  <a:srgbClr val="000000"/>
                </a:solidFill>
                <a:latin typeface="Public Sans"/>
                <a:ea typeface="Public Sans"/>
                <a:cs typeface="Public Sans"/>
                <a:sym typeface="Public Sans"/>
              </a:rPr>
              <a:t>2%</a:t>
            </a:r>
          </a:p>
        </p:txBody>
      </p:sp>
      <p:sp>
        <p:nvSpPr>
          <p:cNvPr name="TextBox 114" id="114"/>
          <p:cNvSpPr txBox="true"/>
          <p:nvPr/>
        </p:nvSpPr>
        <p:spPr>
          <a:xfrm rot="0">
            <a:off x="1503083" y="6989769"/>
            <a:ext cx="1593306" cy="198492"/>
          </a:xfrm>
          <a:prstGeom prst="rect">
            <a:avLst/>
          </a:prstGeom>
        </p:spPr>
        <p:txBody>
          <a:bodyPr anchor="t" rtlCol="false" tIns="0" lIns="0" bIns="0" rIns="0">
            <a:spAutoFit/>
          </a:bodyPr>
          <a:lstStyle/>
          <a:p>
            <a:pPr algn="l">
              <a:lnSpc>
                <a:spcPts val="1438"/>
              </a:lnSpc>
            </a:pPr>
            <a:r>
              <a:rPr lang="en-US" sz="1438">
                <a:solidFill>
                  <a:srgbClr val="000000"/>
                </a:solidFill>
                <a:latin typeface="Public Sans"/>
                <a:ea typeface="Public Sans"/>
                <a:cs typeface="Public Sans"/>
                <a:sym typeface="Public Sans"/>
              </a:rPr>
              <a:t>Oth Exc Synthesis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grpSp>
        <p:nvGrpSpPr>
          <p:cNvPr name="Group 2" id="2"/>
          <p:cNvGrpSpPr/>
          <p:nvPr/>
        </p:nvGrpSpPr>
        <p:grpSpPr>
          <a:xfrm rot="0">
            <a:off x="700255" y="1903403"/>
            <a:ext cx="6279925" cy="2241084"/>
            <a:chOff x="0" y="0"/>
            <a:chExt cx="1956964" cy="698372"/>
          </a:xfrm>
        </p:grpSpPr>
        <p:sp>
          <p:nvSpPr>
            <p:cNvPr name="Freeform 3" id="3"/>
            <p:cNvSpPr/>
            <p:nvPr/>
          </p:nvSpPr>
          <p:spPr>
            <a:xfrm flipH="false" flipV="false" rot="0">
              <a:off x="0" y="0"/>
              <a:ext cx="1956964" cy="698372"/>
            </a:xfrm>
            <a:custGeom>
              <a:avLst/>
              <a:gdLst/>
              <a:ahLst/>
              <a:cxnLst/>
              <a:rect r="r" b="b" t="t" l="l"/>
              <a:pathLst>
                <a:path h="698372" w="1956964">
                  <a:moveTo>
                    <a:pt x="62873" y="0"/>
                  </a:moveTo>
                  <a:lnTo>
                    <a:pt x="1894091" y="0"/>
                  </a:lnTo>
                  <a:cubicBezTo>
                    <a:pt x="1910766" y="0"/>
                    <a:pt x="1926758" y="6624"/>
                    <a:pt x="1938549" y="18415"/>
                  </a:cubicBezTo>
                  <a:cubicBezTo>
                    <a:pt x="1950340" y="30206"/>
                    <a:pt x="1956964" y="46198"/>
                    <a:pt x="1956964" y="62873"/>
                  </a:cubicBezTo>
                  <a:lnTo>
                    <a:pt x="1956964" y="635499"/>
                  </a:lnTo>
                  <a:cubicBezTo>
                    <a:pt x="1956964" y="652174"/>
                    <a:pt x="1950340" y="668166"/>
                    <a:pt x="1938549" y="679956"/>
                  </a:cubicBezTo>
                  <a:cubicBezTo>
                    <a:pt x="1926758" y="691747"/>
                    <a:pt x="1910766" y="698372"/>
                    <a:pt x="1894091" y="698372"/>
                  </a:cubicBezTo>
                  <a:lnTo>
                    <a:pt x="62873" y="698372"/>
                  </a:lnTo>
                  <a:cubicBezTo>
                    <a:pt x="46198" y="698372"/>
                    <a:pt x="30206" y="691747"/>
                    <a:pt x="18415" y="679956"/>
                  </a:cubicBezTo>
                  <a:cubicBezTo>
                    <a:pt x="6624" y="668166"/>
                    <a:pt x="0" y="652174"/>
                    <a:pt x="0" y="635499"/>
                  </a:cubicBezTo>
                  <a:lnTo>
                    <a:pt x="0" y="62873"/>
                  </a:lnTo>
                  <a:cubicBezTo>
                    <a:pt x="0" y="46198"/>
                    <a:pt x="6624" y="30206"/>
                    <a:pt x="18415" y="18415"/>
                  </a:cubicBezTo>
                  <a:cubicBezTo>
                    <a:pt x="30206" y="6624"/>
                    <a:pt x="46198" y="0"/>
                    <a:pt x="62873" y="0"/>
                  </a:cubicBezTo>
                  <a:close/>
                </a:path>
              </a:pathLst>
            </a:custGeom>
            <a:solidFill>
              <a:srgbClr val="3370A5"/>
            </a:solidFill>
          </p:spPr>
        </p:sp>
        <p:sp>
          <p:nvSpPr>
            <p:cNvPr name="TextBox 4" id="4"/>
            <p:cNvSpPr txBox="true"/>
            <p:nvPr/>
          </p:nvSpPr>
          <p:spPr>
            <a:xfrm>
              <a:off x="0" y="-57150"/>
              <a:ext cx="1956964" cy="755522"/>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453631" y="8031594"/>
            <a:ext cx="7211277" cy="6862575"/>
            <a:chOff x="0" y="0"/>
            <a:chExt cx="698500" cy="664724"/>
          </a:xfrm>
        </p:grpSpPr>
        <p:sp>
          <p:nvSpPr>
            <p:cNvPr name="Freeform 6" id="6"/>
            <p:cNvSpPr/>
            <p:nvPr/>
          </p:nvSpPr>
          <p:spPr>
            <a:xfrm flipH="false" flipV="false" rot="0">
              <a:off x="0" y="3543"/>
              <a:ext cx="698500" cy="657637"/>
            </a:xfrm>
            <a:custGeom>
              <a:avLst/>
              <a:gdLst/>
              <a:ahLst/>
              <a:cxnLst/>
              <a:rect r="r" b="b" t="t" l="l"/>
              <a:pathLst>
                <a:path h="657637" w="698500">
                  <a:moveTo>
                    <a:pt x="365199" y="5737"/>
                  </a:moveTo>
                  <a:lnTo>
                    <a:pt x="682551" y="190377"/>
                  </a:lnTo>
                  <a:cubicBezTo>
                    <a:pt x="692425" y="196123"/>
                    <a:pt x="698500" y="206685"/>
                    <a:pt x="698500" y="218109"/>
                  </a:cubicBezTo>
                  <a:lnTo>
                    <a:pt x="698500" y="439529"/>
                  </a:lnTo>
                  <a:cubicBezTo>
                    <a:pt x="698500" y="450953"/>
                    <a:pt x="692425" y="461515"/>
                    <a:pt x="682551" y="467260"/>
                  </a:cubicBezTo>
                  <a:lnTo>
                    <a:pt x="365199" y="651901"/>
                  </a:lnTo>
                  <a:cubicBezTo>
                    <a:pt x="355340" y="657638"/>
                    <a:pt x="343160" y="657638"/>
                    <a:pt x="333301" y="651901"/>
                  </a:cubicBezTo>
                  <a:lnTo>
                    <a:pt x="15949" y="467260"/>
                  </a:lnTo>
                  <a:cubicBezTo>
                    <a:pt x="6075" y="461515"/>
                    <a:pt x="0" y="450953"/>
                    <a:pt x="0" y="439529"/>
                  </a:cubicBezTo>
                  <a:lnTo>
                    <a:pt x="0" y="218109"/>
                  </a:lnTo>
                  <a:cubicBezTo>
                    <a:pt x="0" y="206685"/>
                    <a:pt x="6075" y="196123"/>
                    <a:pt x="15949" y="190377"/>
                  </a:cubicBezTo>
                  <a:lnTo>
                    <a:pt x="333301" y="5737"/>
                  </a:lnTo>
                  <a:cubicBezTo>
                    <a:pt x="343160" y="0"/>
                    <a:pt x="355340" y="0"/>
                    <a:pt x="365199" y="5737"/>
                  </a:cubicBezTo>
                  <a:close/>
                </a:path>
              </a:pathLst>
            </a:custGeom>
            <a:solidFill>
              <a:srgbClr val="9EC948"/>
            </a:solidFill>
          </p:spPr>
        </p:sp>
        <p:sp>
          <p:nvSpPr>
            <p:cNvPr name="TextBox 7" id="7"/>
            <p:cNvSpPr txBox="true"/>
            <p:nvPr/>
          </p:nvSpPr>
          <p:spPr>
            <a:xfrm>
              <a:off x="0" y="82550"/>
              <a:ext cx="698500" cy="442474"/>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700255" y="6910937"/>
            <a:ext cx="6279925" cy="2241314"/>
            <a:chOff x="0" y="0"/>
            <a:chExt cx="1852133" cy="661029"/>
          </a:xfrm>
        </p:grpSpPr>
        <p:sp>
          <p:nvSpPr>
            <p:cNvPr name="Freeform 9" id="9"/>
            <p:cNvSpPr/>
            <p:nvPr/>
          </p:nvSpPr>
          <p:spPr>
            <a:xfrm flipH="false" flipV="false" rot="0">
              <a:off x="0" y="0"/>
              <a:ext cx="1852133" cy="661029"/>
            </a:xfrm>
            <a:custGeom>
              <a:avLst/>
              <a:gdLst/>
              <a:ahLst/>
              <a:cxnLst/>
              <a:rect r="r" b="b" t="t" l="l"/>
              <a:pathLst>
                <a:path h="661029" w="1852133">
                  <a:moveTo>
                    <a:pt x="62873" y="0"/>
                  </a:moveTo>
                  <a:lnTo>
                    <a:pt x="1789260" y="0"/>
                  </a:lnTo>
                  <a:cubicBezTo>
                    <a:pt x="1805935" y="0"/>
                    <a:pt x="1821927" y="6624"/>
                    <a:pt x="1833718" y="18415"/>
                  </a:cubicBezTo>
                  <a:cubicBezTo>
                    <a:pt x="1845509" y="30206"/>
                    <a:pt x="1852133" y="46198"/>
                    <a:pt x="1852133" y="62873"/>
                  </a:cubicBezTo>
                  <a:lnTo>
                    <a:pt x="1852133" y="598156"/>
                  </a:lnTo>
                  <a:cubicBezTo>
                    <a:pt x="1852133" y="614831"/>
                    <a:pt x="1845509" y="630823"/>
                    <a:pt x="1833718" y="642614"/>
                  </a:cubicBezTo>
                  <a:cubicBezTo>
                    <a:pt x="1821927" y="654405"/>
                    <a:pt x="1805935" y="661029"/>
                    <a:pt x="1789260" y="661029"/>
                  </a:cubicBezTo>
                  <a:lnTo>
                    <a:pt x="62873" y="661029"/>
                  </a:lnTo>
                  <a:cubicBezTo>
                    <a:pt x="46198" y="661029"/>
                    <a:pt x="30206" y="654405"/>
                    <a:pt x="18415" y="642614"/>
                  </a:cubicBezTo>
                  <a:cubicBezTo>
                    <a:pt x="6624" y="630823"/>
                    <a:pt x="0" y="614831"/>
                    <a:pt x="0" y="598156"/>
                  </a:cubicBezTo>
                  <a:lnTo>
                    <a:pt x="0" y="62873"/>
                  </a:lnTo>
                  <a:cubicBezTo>
                    <a:pt x="0" y="46198"/>
                    <a:pt x="6624" y="30206"/>
                    <a:pt x="18415" y="18415"/>
                  </a:cubicBezTo>
                  <a:cubicBezTo>
                    <a:pt x="30206" y="6624"/>
                    <a:pt x="46198" y="0"/>
                    <a:pt x="62873" y="0"/>
                  </a:cubicBezTo>
                  <a:close/>
                </a:path>
              </a:pathLst>
            </a:custGeom>
            <a:solidFill>
              <a:srgbClr val="3370A5"/>
            </a:solidFill>
          </p:spPr>
        </p:sp>
        <p:sp>
          <p:nvSpPr>
            <p:cNvPr name="TextBox 10" id="10"/>
            <p:cNvSpPr txBox="true"/>
            <p:nvPr/>
          </p:nvSpPr>
          <p:spPr>
            <a:xfrm>
              <a:off x="0" y="-57150"/>
              <a:ext cx="1852133" cy="718179"/>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038225" y="2127604"/>
            <a:ext cx="547384" cy="513857"/>
          </a:xfrm>
          <a:custGeom>
            <a:avLst/>
            <a:gdLst/>
            <a:ahLst/>
            <a:cxnLst/>
            <a:rect r="r" b="b" t="t" l="l"/>
            <a:pathLst>
              <a:path h="513857" w="547384">
                <a:moveTo>
                  <a:pt x="0" y="0"/>
                </a:moveTo>
                <a:lnTo>
                  <a:pt x="547384" y="0"/>
                </a:lnTo>
                <a:lnTo>
                  <a:pt x="547384" y="513856"/>
                </a:lnTo>
                <a:lnTo>
                  <a:pt x="0" y="5138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p:nvPr/>
        </p:nvGrpSpPr>
        <p:grpSpPr>
          <a:xfrm rot="0">
            <a:off x="13162056" y="1798772"/>
            <a:ext cx="8851182" cy="9048097"/>
            <a:chOff x="0" y="0"/>
            <a:chExt cx="698500" cy="714040"/>
          </a:xfrm>
        </p:grpSpPr>
        <p:sp>
          <p:nvSpPr>
            <p:cNvPr name="Freeform 13" id="13"/>
            <p:cNvSpPr/>
            <p:nvPr/>
          </p:nvSpPr>
          <p:spPr>
            <a:xfrm flipH="false" flipV="false" rot="0">
              <a:off x="0" y="2887"/>
              <a:ext cx="698500" cy="708266"/>
            </a:xfrm>
            <a:custGeom>
              <a:avLst/>
              <a:gdLst/>
              <a:ahLst/>
              <a:cxnLst/>
              <a:rect r="r" b="b" t="t" l="l"/>
              <a:pathLst>
                <a:path h="708266" w="698500">
                  <a:moveTo>
                    <a:pt x="362244" y="4673"/>
                  </a:moveTo>
                  <a:lnTo>
                    <a:pt x="685506" y="192753"/>
                  </a:lnTo>
                  <a:cubicBezTo>
                    <a:pt x="693551" y="197433"/>
                    <a:pt x="698500" y="206039"/>
                    <a:pt x="698500" y="215347"/>
                  </a:cubicBezTo>
                  <a:lnTo>
                    <a:pt x="698500" y="492919"/>
                  </a:lnTo>
                  <a:cubicBezTo>
                    <a:pt x="698500" y="502227"/>
                    <a:pt x="693551" y="510832"/>
                    <a:pt x="685506" y="515513"/>
                  </a:cubicBezTo>
                  <a:lnTo>
                    <a:pt x="362244" y="703593"/>
                  </a:lnTo>
                  <a:cubicBezTo>
                    <a:pt x="354212" y="708266"/>
                    <a:pt x="344288" y="708266"/>
                    <a:pt x="336256" y="703593"/>
                  </a:cubicBezTo>
                  <a:lnTo>
                    <a:pt x="12994" y="515513"/>
                  </a:lnTo>
                  <a:cubicBezTo>
                    <a:pt x="4949" y="510832"/>
                    <a:pt x="0" y="502227"/>
                    <a:pt x="0" y="492919"/>
                  </a:cubicBezTo>
                  <a:lnTo>
                    <a:pt x="0" y="215347"/>
                  </a:lnTo>
                  <a:cubicBezTo>
                    <a:pt x="0" y="206039"/>
                    <a:pt x="4949" y="197433"/>
                    <a:pt x="12994" y="192753"/>
                  </a:cubicBezTo>
                  <a:lnTo>
                    <a:pt x="336256" y="4673"/>
                  </a:lnTo>
                  <a:cubicBezTo>
                    <a:pt x="344288" y="0"/>
                    <a:pt x="354212" y="0"/>
                    <a:pt x="362244" y="4673"/>
                  </a:cubicBezTo>
                  <a:close/>
                </a:path>
              </a:pathLst>
            </a:custGeom>
            <a:solidFill>
              <a:srgbClr val="EDEDED"/>
            </a:solidFill>
          </p:spPr>
        </p:sp>
        <p:sp>
          <p:nvSpPr>
            <p:cNvPr name="TextBox 14" id="14"/>
            <p:cNvSpPr txBox="true"/>
            <p:nvPr/>
          </p:nvSpPr>
          <p:spPr>
            <a:xfrm>
              <a:off x="0" y="82550"/>
              <a:ext cx="698500" cy="49179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3653505" y="2433843"/>
            <a:ext cx="7868285" cy="7916812"/>
            <a:chOff x="0" y="0"/>
            <a:chExt cx="698500" cy="702808"/>
          </a:xfrm>
        </p:grpSpPr>
        <p:sp>
          <p:nvSpPr>
            <p:cNvPr name="Freeform 16" id="16"/>
            <p:cNvSpPr/>
            <p:nvPr/>
          </p:nvSpPr>
          <p:spPr>
            <a:xfrm flipH="false" flipV="false" rot="0">
              <a:off x="0" y="3247"/>
              <a:ext cx="698500" cy="696313"/>
            </a:xfrm>
            <a:custGeom>
              <a:avLst/>
              <a:gdLst/>
              <a:ahLst/>
              <a:cxnLst/>
              <a:rect r="r" b="b" t="t" l="l"/>
              <a:pathLst>
                <a:path h="696313" w="698500">
                  <a:moveTo>
                    <a:pt x="363867" y="5258"/>
                  </a:moveTo>
                  <a:lnTo>
                    <a:pt x="683883" y="191448"/>
                  </a:lnTo>
                  <a:cubicBezTo>
                    <a:pt x="692933" y="196714"/>
                    <a:pt x="698500" y="206394"/>
                    <a:pt x="698500" y="216864"/>
                  </a:cubicBezTo>
                  <a:lnTo>
                    <a:pt x="698500" y="479450"/>
                  </a:lnTo>
                  <a:cubicBezTo>
                    <a:pt x="698500" y="489920"/>
                    <a:pt x="692933" y="499600"/>
                    <a:pt x="683883" y="504866"/>
                  </a:cubicBezTo>
                  <a:lnTo>
                    <a:pt x="363867" y="691056"/>
                  </a:lnTo>
                  <a:cubicBezTo>
                    <a:pt x="354832" y="696314"/>
                    <a:pt x="343668" y="696314"/>
                    <a:pt x="334633" y="691056"/>
                  </a:cubicBezTo>
                  <a:lnTo>
                    <a:pt x="14617" y="504866"/>
                  </a:lnTo>
                  <a:cubicBezTo>
                    <a:pt x="5567" y="499600"/>
                    <a:pt x="0" y="489920"/>
                    <a:pt x="0" y="479450"/>
                  </a:cubicBezTo>
                  <a:lnTo>
                    <a:pt x="0" y="216864"/>
                  </a:lnTo>
                  <a:cubicBezTo>
                    <a:pt x="0" y="206394"/>
                    <a:pt x="5567" y="196714"/>
                    <a:pt x="14617" y="191448"/>
                  </a:cubicBezTo>
                  <a:lnTo>
                    <a:pt x="334633" y="5258"/>
                  </a:lnTo>
                  <a:cubicBezTo>
                    <a:pt x="343668" y="0"/>
                    <a:pt x="354832" y="0"/>
                    <a:pt x="363867" y="5258"/>
                  </a:cubicBezTo>
                  <a:close/>
                </a:path>
              </a:pathLst>
            </a:custGeom>
            <a:blipFill>
              <a:blip r:embed="rId4"/>
              <a:stretch>
                <a:fillRect l="-1178" t="-867" r="-1178" b="-46"/>
              </a:stretch>
            </a:blipFill>
            <a:ln w="19050" cap="sq">
              <a:solidFill>
                <a:srgbClr val="9EC948"/>
              </a:solidFill>
              <a:prstDash val="solid"/>
              <a:miter/>
            </a:ln>
          </p:spPr>
        </p:sp>
      </p:grpSp>
      <p:grpSp>
        <p:nvGrpSpPr>
          <p:cNvPr name="Group 17" id="17"/>
          <p:cNvGrpSpPr/>
          <p:nvPr/>
        </p:nvGrpSpPr>
        <p:grpSpPr>
          <a:xfrm rot="0">
            <a:off x="6405881" y="4352954"/>
            <a:ext cx="6279925" cy="2241314"/>
            <a:chOff x="0" y="0"/>
            <a:chExt cx="1852133" cy="661029"/>
          </a:xfrm>
        </p:grpSpPr>
        <p:sp>
          <p:nvSpPr>
            <p:cNvPr name="Freeform 18" id="18"/>
            <p:cNvSpPr/>
            <p:nvPr/>
          </p:nvSpPr>
          <p:spPr>
            <a:xfrm flipH="false" flipV="false" rot="0">
              <a:off x="0" y="0"/>
              <a:ext cx="1852133" cy="661029"/>
            </a:xfrm>
            <a:custGeom>
              <a:avLst/>
              <a:gdLst/>
              <a:ahLst/>
              <a:cxnLst/>
              <a:rect r="r" b="b" t="t" l="l"/>
              <a:pathLst>
                <a:path h="661029" w="1852133">
                  <a:moveTo>
                    <a:pt x="62873" y="0"/>
                  </a:moveTo>
                  <a:lnTo>
                    <a:pt x="1789260" y="0"/>
                  </a:lnTo>
                  <a:cubicBezTo>
                    <a:pt x="1805935" y="0"/>
                    <a:pt x="1821927" y="6624"/>
                    <a:pt x="1833718" y="18415"/>
                  </a:cubicBezTo>
                  <a:cubicBezTo>
                    <a:pt x="1845509" y="30206"/>
                    <a:pt x="1852133" y="46198"/>
                    <a:pt x="1852133" y="62873"/>
                  </a:cubicBezTo>
                  <a:lnTo>
                    <a:pt x="1852133" y="598156"/>
                  </a:lnTo>
                  <a:cubicBezTo>
                    <a:pt x="1852133" y="614831"/>
                    <a:pt x="1845509" y="630823"/>
                    <a:pt x="1833718" y="642614"/>
                  </a:cubicBezTo>
                  <a:cubicBezTo>
                    <a:pt x="1821927" y="654405"/>
                    <a:pt x="1805935" y="661029"/>
                    <a:pt x="1789260" y="661029"/>
                  </a:cubicBezTo>
                  <a:lnTo>
                    <a:pt x="62873" y="661029"/>
                  </a:lnTo>
                  <a:cubicBezTo>
                    <a:pt x="46198" y="661029"/>
                    <a:pt x="30206" y="654405"/>
                    <a:pt x="18415" y="642614"/>
                  </a:cubicBezTo>
                  <a:cubicBezTo>
                    <a:pt x="6624" y="630823"/>
                    <a:pt x="0" y="614831"/>
                    <a:pt x="0" y="598156"/>
                  </a:cubicBezTo>
                  <a:lnTo>
                    <a:pt x="0" y="62873"/>
                  </a:lnTo>
                  <a:cubicBezTo>
                    <a:pt x="0" y="46198"/>
                    <a:pt x="6624" y="30206"/>
                    <a:pt x="18415" y="18415"/>
                  </a:cubicBezTo>
                  <a:cubicBezTo>
                    <a:pt x="30206" y="6624"/>
                    <a:pt x="46198" y="0"/>
                    <a:pt x="62873" y="0"/>
                  </a:cubicBezTo>
                  <a:close/>
                </a:path>
              </a:pathLst>
            </a:custGeom>
            <a:solidFill>
              <a:srgbClr val="3370A5"/>
            </a:solidFill>
          </p:spPr>
        </p:sp>
        <p:sp>
          <p:nvSpPr>
            <p:cNvPr name="TextBox 19" id="19"/>
            <p:cNvSpPr txBox="true"/>
            <p:nvPr/>
          </p:nvSpPr>
          <p:spPr>
            <a:xfrm>
              <a:off x="0" y="-57150"/>
              <a:ext cx="1852133" cy="718179"/>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9290511" y="4572029"/>
            <a:ext cx="442790" cy="578810"/>
          </a:xfrm>
          <a:custGeom>
            <a:avLst/>
            <a:gdLst/>
            <a:ahLst/>
            <a:cxnLst/>
            <a:rect r="r" b="b" t="t" l="l"/>
            <a:pathLst>
              <a:path h="578810" w="442790">
                <a:moveTo>
                  <a:pt x="0" y="0"/>
                </a:moveTo>
                <a:lnTo>
                  <a:pt x="442790" y="0"/>
                </a:lnTo>
                <a:lnTo>
                  <a:pt x="442790" y="578810"/>
                </a:lnTo>
                <a:lnTo>
                  <a:pt x="0" y="57881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1" id="21"/>
          <p:cNvSpPr txBox="true"/>
          <p:nvPr/>
        </p:nvSpPr>
        <p:spPr>
          <a:xfrm rot="0">
            <a:off x="619363" y="416986"/>
            <a:ext cx="9965186" cy="1118578"/>
          </a:xfrm>
          <a:prstGeom prst="rect">
            <a:avLst/>
          </a:prstGeom>
        </p:spPr>
        <p:txBody>
          <a:bodyPr anchor="t" rtlCol="false" tIns="0" lIns="0" bIns="0" rIns="0">
            <a:spAutoFit/>
          </a:bodyPr>
          <a:lstStyle/>
          <a:p>
            <a:pPr algn="l">
              <a:lnSpc>
                <a:spcPts val="9216"/>
              </a:lnSpc>
              <a:spcBef>
                <a:spcPct val="0"/>
              </a:spcBef>
            </a:pPr>
            <a:r>
              <a:rPr lang="en-US" b="true" sz="6583">
                <a:solidFill>
                  <a:srgbClr val="FFFFFF"/>
                </a:solidFill>
                <a:latin typeface="Atkinson Hyperlegible Bold"/>
                <a:ea typeface="Atkinson Hyperlegible Bold"/>
                <a:cs typeface="Atkinson Hyperlegible Bold"/>
                <a:sym typeface="Atkinson Hyperlegible Bold"/>
              </a:rPr>
              <a:t>Capabilities </a:t>
            </a:r>
            <a:r>
              <a:rPr lang="en-US" b="true" sz="6583">
                <a:solidFill>
                  <a:srgbClr val="9EC948"/>
                </a:solidFill>
                <a:latin typeface="Atkinson Hyperlegible Bold"/>
                <a:ea typeface="Atkinson Hyperlegible Bold"/>
                <a:cs typeface="Atkinson Hyperlegible Bold"/>
                <a:sym typeface="Atkinson Hyperlegible Bold"/>
              </a:rPr>
              <a:t>- 3 Sites</a:t>
            </a:r>
          </a:p>
        </p:txBody>
      </p:sp>
      <p:sp>
        <p:nvSpPr>
          <p:cNvPr name="TextBox 22" id="22"/>
          <p:cNvSpPr txBox="true"/>
          <p:nvPr/>
        </p:nvSpPr>
        <p:spPr>
          <a:xfrm rot="0">
            <a:off x="2058224" y="7138408"/>
            <a:ext cx="3543732" cy="1933348"/>
          </a:xfrm>
          <a:prstGeom prst="rect">
            <a:avLst/>
          </a:prstGeom>
        </p:spPr>
        <p:txBody>
          <a:bodyPr anchor="t" rtlCol="false" tIns="0" lIns="0" bIns="0" rIns="0">
            <a:spAutoFit/>
          </a:bodyPr>
          <a:lstStyle/>
          <a:p>
            <a:pPr algn="l">
              <a:lnSpc>
                <a:spcPts val="3606"/>
              </a:lnSpc>
              <a:spcBef>
                <a:spcPct val="0"/>
              </a:spcBef>
            </a:pPr>
            <a:r>
              <a:rPr lang="en-US" b="true" sz="2576">
                <a:solidFill>
                  <a:srgbClr val="FFFFFF"/>
                </a:solidFill>
                <a:latin typeface="Poppins Bold"/>
                <a:ea typeface="Poppins Bold"/>
                <a:cs typeface="Poppins Bold"/>
                <a:sym typeface="Poppins Bold"/>
              </a:rPr>
              <a:t>CMO Services </a:t>
            </a:r>
          </a:p>
          <a:p>
            <a:pPr algn="l" marL="363390" indent="-181695" lvl="1">
              <a:lnSpc>
                <a:spcPts val="2356"/>
              </a:lnSpc>
              <a:buFont typeface="Arial"/>
              <a:buChar char="•"/>
            </a:pPr>
            <a:r>
              <a:rPr lang="en-US" sz="1683">
                <a:solidFill>
                  <a:srgbClr val="FFFFFF"/>
                </a:solidFill>
                <a:latin typeface="Poppins"/>
                <a:ea typeface="Poppins"/>
                <a:cs typeface="Poppins"/>
                <a:sym typeface="Poppins"/>
              </a:rPr>
              <a:t>Manufacturing Services</a:t>
            </a:r>
          </a:p>
          <a:p>
            <a:pPr algn="l" marL="363390" indent="-181695" lvl="1">
              <a:lnSpc>
                <a:spcPts val="2356"/>
              </a:lnSpc>
              <a:buFont typeface="Arial"/>
              <a:buChar char="•"/>
            </a:pPr>
            <a:r>
              <a:rPr lang="en-US" sz="1683">
                <a:solidFill>
                  <a:srgbClr val="FFFFFF"/>
                </a:solidFill>
                <a:latin typeface="Poppins"/>
                <a:ea typeface="Poppins"/>
                <a:cs typeface="Poppins"/>
                <a:sym typeface="Poppins"/>
              </a:rPr>
              <a:t>Up to few 100MT/yr</a:t>
            </a:r>
          </a:p>
          <a:p>
            <a:pPr algn="l" marL="363390" indent="-181695" lvl="1">
              <a:lnSpc>
                <a:spcPts val="2356"/>
              </a:lnSpc>
              <a:buFont typeface="Arial"/>
              <a:buChar char="•"/>
            </a:pPr>
            <a:r>
              <a:rPr lang="en-US" sz="1683">
                <a:solidFill>
                  <a:srgbClr val="FFFFFF"/>
                </a:solidFill>
                <a:latin typeface="Poppins"/>
                <a:ea typeface="Poppins"/>
                <a:cs typeface="Poppins"/>
                <a:sym typeface="Poppins"/>
              </a:rPr>
              <a:t>Pharma APIs </a:t>
            </a:r>
          </a:p>
          <a:p>
            <a:pPr algn="l" marL="363390" indent="-181695" lvl="1">
              <a:lnSpc>
                <a:spcPts val="2356"/>
              </a:lnSpc>
              <a:buFont typeface="Arial"/>
              <a:buChar char="•"/>
            </a:pPr>
            <a:r>
              <a:rPr lang="en-US" sz="1683">
                <a:solidFill>
                  <a:srgbClr val="FFFFFF"/>
                </a:solidFill>
                <a:latin typeface="Poppins"/>
                <a:ea typeface="Poppins"/>
                <a:cs typeface="Poppins"/>
                <a:sym typeface="Poppins"/>
              </a:rPr>
              <a:t>Specialty Chemicals</a:t>
            </a:r>
          </a:p>
          <a:p>
            <a:pPr algn="l" marL="363390" indent="-181695" lvl="1">
              <a:lnSpc>
                <a:spcPts val="2356"/>
              </a:lnSpc>
              <a:spcBef>
                <a:spcPct val="0"/>
              </a:spcBef>
              <a:buFont typeface="Arial"/>
              <a:buChar char="•"/>
            </a:pPr>
            <a:r>
              <a:rPr lang="en-US" sz="1683">
                <a:solidFill>
                  <a:srgbClr val="FFFFFF"/>
                </a:solidFill>
                <a:latin typeface="Poppins"/>
                <a:ea typeface="Poppins"/>
                <a:cs typeface="Poppins"/>
                <a:sym typeface="Poppins"/>
              </a:rPr>
              <a:t>Electronic chemicals</a:t>
            </a:r>
          </a:p>
        </p:txBody>
      </p:sp>
      <p:sp>
        <p:nvSpPr>
          <p:cNvPr name="TextBox 23" id="23"/>
          <p:cNvSpPr txBox="true"/>
          <p:nvPr/>
        </p:nvSpPr>
        <p:spPr>
          <a:xfrm rot="0">
            <a:off x="1919424" y="2132404"/>
            <a:ext cx="4831298" cy="1664503"/>
          </a:xfrm>
          <a:prstGeom prst="rect">
            <a:avLst/>
          </a:prstGeom>
        </p:spPr>
        <p:txBody>
          <a:bodyPr anchor="t" rtlCol="false" tIns="0" lIns="0" bIns="0" rIns="0">
            <a:spAutoFit/>
          </a:bodyPr>
          <a:lstStyle/>
          <a:p>
            <a:pPr algn="l">
              <a:lnSpc>
                <a:spcPts val="3549"/>
              </a:lnSpc>
              <a:spcBef>
                <a:spcPct val="0"/>
              </a:spcBef>
            </a:pPr>
            <a:r>
              <a:rPr lang="en-US" b="true" sz="2535">
                <a:solidFill>
                  <a:srgbClr val="FFFFFF"/>
                </a:solidFill>
                <a:latin typeface="Poppins Bold"/>
                <a:ea typeface="Poppins Bold"/>
                <a:cs typeface="Poppins Bold"/>
                <a:sym typeface="Poppins Bold"/>
              </a:rPr>
              <a:t>CDMO Services</a:t>
            </a:r>
          </a:p>
          <a:p>
            <a:pPr algn="l" marL="364947" indent="-182474" lvl="1">
              <a:lnSpc>
                <a:spcPts val="2366"/>
              </a:lnSpc>
              <a:buFont typeface="Arial"/>
              <a:buChar char="•"/>
            </a:pPr>
            <a:r>
              <a:rPr lang="en-US" sz="1690">
                <a:solidFill>
                  <a:srgbClr val="FFFFFF"/>
                </a:solidFill>
                <a:latin typeface="Poppins"/>
                <a:ea typeface="Poppins"/>
                <a:cs typeface="Poppins"/>
                <a:sym typeface="Poppins"/>
              </a:rPr>
              <a:t>Discovery (gm to Kg scale)</a:t>
            </a:r>
          </a:p>
          <a:p>
            <a:pPr algn="l" marL="364947" indent="-182474" lvl="1">
              <a:lnSpc>
                <a:spcPts val="2366"/>
              </a:lnSpc>
              <a:buFont typeface="Arial"/>
              <a:buChar char="•"/>
            </a:pPr>
            <a:r>
              <a:rPr lang="en-US" sz="1690">
                <a:solidFill>
                  <a:srgbClr val="FFFFFF"/>
                </a:solidFill>
                <a:latin typeface="Poppins"/>
                <a:ea typeface="Poppins"/>
                <a:cs typeface="Poppins"/>
                <a:sym typeface="Poppins"/>
              </a:rPr>
              <a:t>Process Research and Development </a:t>
            </a:r>
          </a:p>
          <a:p>
            <a:pPr algn="l" marL="364947" indent="-182474" lvl="1">
              <a:lnSpc>
                <a:spcPts val="2366"/>
              </a:lnSpc>
              <a:buFont typeface="Arial"/>
              <a:buChar char="•"/>
            </a:pPr>
            <a:r>
              <a:rPr lang="en-US" sz="1690">
                <a:solidFill>
                  <a:srgbClr val="FFFFFF"/>
                </a:solidFill>
                <a:latin typeface="Poppins"/>
                <a:ea typeface="Poppins"/>
                <a:cs typeface="Poppins"/>
                <a:sym typeface="Poppins"/>
              </a:rPr>
              <a:t>Rapid scale up (1kg to 100kg)</a:t>
            </a:r>
          </a:p>
          <a:p>
            <a:pPr algn="l" marL="364947" indent="-182474" lvl="1">
              <a:lnSpc>
                <a:spcPts val="2366"/>
              </a:lnSpc>
              <a:spcBef>
                <a:spcPct val="0"/>
              </a:spcBef>
              <a:buFont typeface="Arial"/>
              <a:buChar char="•"/>
            </a:pPr>
            <a:r>
              <a:rPr lang="en-US" sz="1690">
                <a:solidFill>
                  <a:srgbClr val="FFFFFF"/>
                </a:solidFill>
                <a:latin typeface="Poppins"/>
                <a:ea typeface="Poppins"/>
                <a:cs typeface="Poppins"/>
                <a:sym typeface="Poppins"/>
              </a:rPr>
              <a:t>Regulatory support</a:t>
            </a:r>
          </a:p>
        </p:txBody>
      </p:sp>
      <p:sp>
        <p:nvSpPr>
          <p:cNvPr name="TextBox 24" id="24"/>
          <p:cNvSpPr txBox="true"/>
          <p:nvPr/>
        </p:nvSpPr>
        <p:spPr>
          <a:xfrm rot="0">
            <a:off x="7019173" y="5435511"/>
            <a:ext cx="4985467" cy="720576"/>
          </a:xfrm>
          <a:prstGeom prst="rect">
            <a:avLst/>
          </a:prstGeom>
        </p:spPr>
        <p:txBody>
          <a:bodyPr anchor="t" rtlCol="false" tIns="0" lIns="0" bIns="0" rIns="0">
            <a:spAutoFit/>
          </a:bodyPr>
          <a:lstStyle/>
          <a:p>
            <a:pPr algn="l">
              <a:lnSpc>
                <a:spcPts val="2800"/>
              </a:lnSpc>
            </a:pPr>
            <a:r>
              <a:rPr lang="en-US" sz="2000" b="true">
                <a:solidFill>
                  <a:srgbClr val="FFFFFF"/>
                </a:solidFill>
                <a:latin typeface="Poppins Bold"/>
                <a:ea typeface="Poppins Bold"/>
                <a:cs typeface="Poppins Bold"/>
                <a:sym typeface="Poppins Bold"/>
              </a:rPr>
              <a:t>Production Facility SItuated In Nagpur</a:t>
            </a:r>
          </a:p>
          <a:p>
            <a:pPr algn="l">
              <a:lnSpc>
                <a:spcPts val="2800"/>
              </a:lnSpc>
              <a:spcBef>
                <a:spcPct val="0"/>
              </a:spcBef>
            </a:pPr>
            <a:r>
              <a:rPr lang="en-US" b="true" sz="2000">
                <a:solidFill>
                  <a:srgbClr val="FFFFFF"/>
                </a:solidFill>
                <a:latin typeface="Poppins Bold"/>
                <a:ea typeface="Poppins Bold"/>
                <a:cs typeface="Poppins Bold"/>
                <a:sym typeface="Poppins Bold"/>
              </a:rPr>
              <a:t>            - Logistics Capital of India</a:t>
            </a:r>
          </a:p>
        </p:txBody>
      </p:sp>
      <p:sp>
        <p:nvSpPr>
          <p:cNvPr name="Freeform 25" id="25"/>
          <p:cNvSpPr/>
          <p:nvPr/>
        </p:nvSpPr>
        <p:spPr>
          <a:xfrm flipH="false" flipV="false" rot="0">
            <a:off x="15598068" y="0"/>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7"/>
            <a:stretch>
              <a:fillRect l="0" t="0" r="0" b="0"/>
            </a:stretch>
          </a:blipFill>
        </p:spPr>
      </p:sp>
      <p:sp>
        <p:nvSpPr>
          <p:cNvPr name="Freeform 26" id="26"/>
          <p:cNvSpPr/>
          <p:nvPr/>
        </p:nvSpPr>
        <p:spPr>
          <a:xfrm flipH="false" flipV="false" rot="0">
            <a:off x="1038225" y="7205083"/>
            <a:ext cx="547384" cy="513857"/>
          </a:xfrm>
          <a:custGeom>
            <a:avLst/>
            <a:gdLst/>
            <a:ahLst/>
            <a:cxnLst/>
            <a:rect r="r" b="b" t="t" l="l"/>
            <a:pathLst>
              <a:path h="513857" w="547384">
                <a:moveTo>
                  <a:pt x="0" y="0"/>
                </a:moveTo>
                <a:lnTo>
                  <a:pt x="547384" y="0"/>
                </a:lnTo>
                <a:lnTo>
                  <a:pt x="547384" y="513856"/>
                </a:lnTo>
                <a:lnTo>
                  <a:pt x="0" y="5138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Freeform 2" id="2"/>
          <p:cNvSpPr/>
          <p:nvPr/>
        </p:nvSpPr>
        <p:spPr>
          <a:xfrm flipH="false" flipV="false" rot="0">
            <a:off x="4544191" y="4988732"/>
            <a:ext cx="824798" cy="1330320"/>
          </a:xfrm>
          <a:custGeom>
            <a:avLst/>
            <a:gdLst/>
            <a:ahLst/>
            <a:cxnLst/>
            <a:rect r="r" b="b" t="t" l="l"/>
            <a:pathLst>
              <a:path h="1330320" w="824798">
                <a:moveTo>
                  <a:pt x="0" y="0"/>
                </a:moveTo>
                <a:lnTo>
                  <a:pt x="824799" y="0"/>
                </a:lnTo>
                <a:lnTo>
                  <a:pt x="824799" y="1330320"/>
                </a:lnTo>
                <a:lnTo>
                  <a:pt x="0" y="13303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173984" y="4988732"/>
            <a:ext cx="1198951" cy="1330320"/>
          </a:xfrm>
          <a:custGeom>
            <a:avLst/>
            <a:gdLst/>
            <a:ahLst/>
            <a:cxnLst/>
            <a:rect r="r" b="b" t="t" l="l"/>
            <a:pathLst>
              <a:path h="1330320" w="1198951">
                <a:moveTo>
                  <a:pt x="0" y="0"/>
                </a:moveTo>
                <a:lnTo>
                  <a:pt x="1198951" y="0"/>
                </a:lnTo>
                <a:lnTo>
                  <a:pt x="1198951" y="1330320"/>
                </a:lnTo>
                <a:lnTo>
                  <a:pt x="0" y="13303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9956257" y="4988732"/>
            <a:ext cx="1193815" cy="1330320"/>
            <a:chOff x="0" y="0"/>
            <a:chExt cx="1591753" cy="1773759"/>
          </a:xfrm>
        </p:grpSpPr>
        <p:sp>
          <p:nvSpPr>
            <p:cNvPr name="Freeform 5" id="5"/>
            <p:cNvSpPr/>
            <p:nvPr/>
          </p:nvSpPr>
          <p:spPr>
            <a:xfrm flipH="false" flipV="false" rot="0">
              <a:off x="0" y="0"/>
              <a:ext cx="1113746" cy="1113746"/>
            </a:xfrm>
            <a:custGeom>
              <a:avLst/>
              <a:gdLst/>
              <a:ahLst/>
              <a:cxnLst/>
              <a:rect r="r" b="b" t="t" l="l"/>
              <a:pathLst>
                <a:path h="1113746" w="1113746">
                  <a:moveTo>
                    <a:pt x="0" y="0"/>
                  </a:moveTo>
                  <a:lnTo>
                    <a:pt x="1113746" y="0"/>
                  </a:lnTo>
                  <a:lnTo>
                    <a:pt x="1113746" y="1113746"/>
                  </a:lnTo>
                  <a:lnTo>
                    <a:pt x="0" y="11137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556873" y="738880"/>
              <a:ext cx="1034880" cy="1034880"/>
            </a:xfrm>
            <a:custGeom>
              <a:avLst/>
              <a:gdLst/>
              <a:ahLst/>
              <a:cxnLst/>
              <a:rect r="r" b="b" t="t" l="l"/>
              <a:pathLst>
                <a:path h="1034880" w="1034880">
                  <a:moveTo>
                    <a:pt x="0" y="0"/>
                  </a:moveTo>
                  <a:lnTo>
                    <a:pt x="1034880" y="0"/>
                  </a:lnTo>
                  <a:lnTo>
                    <a:pt x="1034880" y="1034879"/>
                  </a:lnTo>
                  <a:lnTo>
                    <a:pt x="0" y="1034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Freeform 7" id="7"/>
          <p:cNvSpPr/>
          <p:nvPr/>
        </p:nvSpPr>
        <p:spPr>
          <a:xfrm flipH="false" flipV="false" rot="0">
            <a:off x="15345017" y="5019400"/>
            <a:ext cx="1554059" cy="1243247"/>
          </a:xfrm>
          <a:custGeom>
            <a:avLst/>
            <a:gdLst/>
            <a:ahLst/>
            <a:cxnLst/>
            <a:rect r="r" b="b" t="t" l="l"/>
            <a:pathLst>
              <a:path h="1243247" w="1554059">
                <a:moveTo>
                  <a:pt x="0" y="0"/>
                </a:moveTo>
                <a:lnTo>
                  <a:pt x="1554059" y="0"/>
                </a:lnTo>
                <a:lnTo>
                  <a:pt x="1554059" y="1243247"/>
                </a:lnTo>
                <a:lnTo>
                  <a:pt x="0" y="12432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2690232" y="4988732"/>
            <a:ext cx="1280902" cy="1273915"/>
          </a:xfrm>
          <a:custGeom>
            <a:avLst/>
            <a:gdLst/>
            <a:ahLst/>
            <a:cxnLst/>
            <a:rect r="r" b="b" t="t" l="l"/>
            <a:pathLst>
              <a:path h="1273915" w="1280902">
                <a:moveTo>
                  <a:pt x="0" y="0"/>
                </a:moveTo>
                <a:lnTo>
                  <a:pt x="1280902" y="0"/>
                </a:lnTo>
                <a:lnTo>
                  <a:pt x="1280902" y="1273915"/>
                </a:lnTo>
                <a:lnTo>
                  <a:pt x="0" y="12739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711172" y="4988732"/>
            <a:ext cx="1175670" cy="1330320"/>
          </a:xfrm>
          <a:custGeom>
            <a:avLst/>
            <a:gdLst/>
            <a:ahLst/>
            <a:cxnLst/>
            <a:rect r="r" b="b" t="t" l="l"/>
            <a:pathLst>
              <a:path h="1330320" w="1175670">
                <a:moveTo>
                  <a:pt x="0" y="0"/>
                </a:moveTo>
                <a:lnTo>
                  <a:pt x="1175669" y="0"/>
                </a:lnTo>
                <a:lnTo>
                  <a:pt x="1175669" y="1330320"/>
                </a:lnTo>
                <a:lnTo>
                  <a:pt x="0" y="13303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1162277" y="4648735"/>
            <a:ext cx="2010314" cy="2010314"/>
          </a:xfrm>
          <a:custGeom>
            <a:avLst/>
            <a:gdLst/>
            <a:ahLst/>
            <a:cxnLst/>
            <a:rect r="r" b="b" t="t" l="l"/>
            <a:pathLst>
              <a:path h="2010314" w="2010314">
                <a:moveTo>
                  <a:pt x="0" y="0"/>
                </a:moveTo>
                <a:lnTo>
                  <a:pt x="2010314" y="0"/>
                </a:lnTo>
                <a:lnTo>
                  <a:pt x="2010314" y="2010314"/>
                </a:lnTo>
                <a:lnTo>
                  <a:pt x="0" y="201031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1" id="11"/>
          <p:cNvSpPr txBox="true"/>
          <p:nvPr/>
        </p:nvSpPr>
        <p:spPr>
          <a:xfrm rot="0">
            <a:off x="677484" y="506375"/>
            <a:ext cx="12435917" cy="901774"/>
          </a:xfrm>
          <a:prstGeom prst="rect">
            <a:avLst/>
          </a:prstGeom>
        </p:spPr>
        <p:txBody>
          <a:bodyPr anchor="t" rtlCol="false" tIns="0" lIns="0" bIns="0" rIns="0">
            <a:spAutoFit/>
          </a:bodyPr>
          <a:lstStyle/>
          <a:p>
            <a:pPr algn="l">
              <a:lnSpc>
                <a:spcPts val="7000"/>
              </a:lnSpc>
              <a:spcBef>
                <a:spcPct val="0"/>
              </a:spcBef>
            </a:pPr>
            <a:r>
              <a:rPr lang="en-US" b="true" sz="5000">
                <a:solidFill>
                  <a:srgbClr val="FFFFFF"/>
                </a:solidFill>
                <a:latin typeface="Poppins Bold"/>
                <a:ea typeface="Poppins Bold"/>
                <a:cs typeface="Poppins Bold"/>
                <a:sym typeface="Poppins Bold"/>
              </a:rPr>
              <a:t>Capabilities: </a:t>
            </a:r>
            <a:r>
              <a:rPr lang="en-US" b="true" sz="5000">
                <a:solidFill>
                  <a:srgbClr val="9EC948"/>
                </a:solidFill>
                <a:latin typeface="Poppins Bold"/>
                <a:ea typeface="Poppins Bold"/>
                <a:cs typeface="Poppins Bold"/>
                <a:sym typeface="Poppins Bold"/>
              </a:rPr>
              <a:t>Manufacturing Concept</a:t>
            </a:r>
            <a:r>
              <a:rPr lang="en-US" b="true" sz="5000">
                <a:solidFill>
                  <a:srgbClr val="FE6F33"/>
                </a:solidFill>
                <a:latin typeface="Poppins Bold"/>
                <a:ea typeface="Poppins Bold"/>
                <a:cs typeface="Poppins Bold"/>
                <a:sym typeface="Poppins Bold"/>
              </a:rPr>
              <a:t> </a:t>
            </a:r>
          </a:p>
        </p:txBody>
      </p:sp>
      <p:sp>
        <p:nvSpPr>
          <p:cNvPr name="TextBox 12" id="12"/>
          <p:cNvSpPr txBox="true"/>
          <p:nvPr/>
        </p:nvSpPr>
        <p:spPr>
          <a:xfrm rot="0">
            <a:off x="677484" y="6915785"/>
            <a:ext cx="3343605" cy="2342515"/>
          </a:xfrm>
          <a:prstGeom prst="rect">
            <a:avLst/>
          </a:prstGeom>
        </p:spPr>
        <p:txBody>
          <a:bodyPr anchor="t" rtlCol="false" tIns="0" lIns="0" bIns="0" rIns="0">
            <a:spAutoFit/>
          </a:bodyPr>
          <a:lstStyle/>
          <a:p>
            <a:pPr algn="ctr">
              <a:lnSpc>
                <a:spcPts val="2659"/>
              </a:lnSpc>
              <a:spcBef>
                <a:spcPct val="0"/>
              </a:spcBef>
            </a:pPr>
            <a:r>
              <a:rPr lang="en-US" b="true" sz="1899">
                <a:solidFill>
                  <a:srgbClr val="9EC948"/>
                </a:solidFill>
                <a:latin typeface="Poppins Bold"/>
                <a:ea typeface="Poppins Bold"/>
                <a:cs typeface="Poppins Bold"/>
                <a:sym typeface="Poppins Bold"/>
              </a:rPr>
              <a:t>Paper Chemistry </a:t>
            </a:r>
          </a:p>
          <a:p>
            <a:pPr algn="ctr">
              <a:lnSpc>
                <a:spcPts val="2659"/>
              </a:lnSpc>
              <a:spcBef>
                <a:spcPct val="0"/>
              </a:spcBef>
            </a:pPr>
          </a:p>
          <a:p>
            <a:pPr algn="ctr">
              <a:lnSpc>
                <a:spcPts val="2659"/>
              </a:lnSpc>
              <a:spcBef>
                <a:spcPct val="0"/>
              </a:spcBef>
            </a:pPr>
            <a:r>
              <a:rPr lang="en-US" sz="1899">
                <a:solidFill>
                  <a:srgbClr val="FFFFFF"/>
                </a:solidFill>
                <a:latin typeface="Poppins"/>
                <a:ea typeface="Poppins"/>
                <a:cs typeface="Poppins"/>
                <a:sym typeface="Poppins"/>
              </a:rPr>
              <a:t>(1-2 weeks)</a:t>
            </a:r>
          </a:p>
          <a:p>
            <a:pPr algn="ctr">
              <a:lnSpc>
                <a:spcPts val="2659"/>
              </a:lnSpc>
              <a:spcBef>
                <a:spcPct val="0"/>
              </a:spcBef>
            </a:pPr>
            <a:r>
              <a:rPr lang="en-US" sz="1899">
                <a:solidFill>
                  <a:srgbClr val="FFFFFF"/>
                </a:solidFill>
                <a:latin typeface="Poppins"/>
                <a:ea typeface="Poppins"/>
                <a:cs typeface="Poppins"/>
                <a:sym typeface="Poppins"/>
              </a:rPr>
              <a:t>Shortlisting 2-3 candidates estimation of material cost</a:t>
            </a:r>
          </a:p>
          <a:p>
            <a:pPr algn="ctr">
              <a:lnSpc>
                <a:spcPts val="2659"/>
              </a:lnSpc>
              <a:spcBef>
                <a:spcPct val="0"/>
              </a:spcBef>
            </a:pPr>
            <a:r>
              <a:rPr lang="en-US" sz="1899">
                <a:solidFill>
                  <a:srgbClr val="FFFFFF"/>
                </a:solidFill>
                <a:latin typeface="Poppins"/>
                <a:ea typeface="Poppins"/>
                <a:cs typeface="Poppins"/>
                <a:sym typeface="Poppins"/>
              </a:rPr>
              <a:t>Estimate cost, hazards, hurdles, etc.</a:t>
            </a:r>
          </a:p>
        </p:txBody>
      </p:sp>
      <p:sp>
        <p:nvSpPr>
          <p:cNvPr name="TextBox 13" id="13"/>
          <p:cNvSpPr txBox="true"/>
          <p:nvPr/>
        </p:nvSpPr>
        <p:spPr>
          <a:xfrm rot="0">
            <a:off x="2958689" y="2065192"/>
            <a:ext cx="4284916" cy="2342515"/>
          </a:xfrm>
          <a:prstGeom prst="rect">
            <a:avLst/>
          </a:prstGeom>
        </p:spPr>
        <p:txBody>
          <a:bodyPr anchor="t" rtlCol="false" tIns="0" lIns="0" bIns="0" rIns="0">
            <a:spAutoFit/>
          </a:bodyPr>
          <a:lstStyle/>
          <a:p>
            <a:pPr algn="ctr">
              <a:lnSpc>
                <a:spcPts val="2659"/>
              </a:lnSpc>
              <a:spcBef>
                <a:spcPct val="0"/>
              </a:spcBef>
            </a:pPr>
          </a:p>
          <a:p>
            <a:pPr algn="ctr">
              <a:lnSpc>
                <a:spcPts val="2659"/>
              </a:lnSpc>
              <a:spcBef>
                <a:spcPct val="0"/>
              </a:spcBef>
            </a:pPr>
            <a:r>
              <a:rPr lang="en-US" sz="1899">
                <a:solidFill>
                  <a:srgbClr val="FFFFFF"/>
                </a:solidFill>
                <a:latin typeface="Poppins"/>
                <a:ea typeface="Poppins"/>
                <a:cs typeface="Poppins"/>
                <a:sym typeface="Poppins"/>
              </a:rPr>
              <a:t> (1-3 months)</a:t>
            </a:r>
          </a:p>
          <a:p>
            <a:pPr algn="ctr">
              <a:lnSpc>
                <a:spcPts val="2659"/>
              </a:lnSpc>
              <a:spcBef>
                <a:spcPct val="0"/>
              </a:spcBef>
            </a:pPr>
            <a:r>
              <a:rPr lang="en-US" sz="1899">
                <a:solidFill>
                  <a:srgbClr val="FFFFFF"/>
                </a:solidFill>
                <a:latin typeface="Poppins"/>
                <a:ea typeface="Poppins"/>
                <a:cs typeface="Poppins"/>
                <a:sym typeface="Poppins"/>
              </a:rPr>
              <a:t>Grams scale </a:t>
            </a:r>
          </a:p>
          <a:p>
            <a:pPr algn="ctr">
              <a:lnSpc>
                <a:spcPts val="2659"/>
              </a:lnSpc>
              <a:spcBef>
                <a:spcPct val="0"/>
              </a:spcBef>
            </a:pPr>
            <a:r>
              <a:rPr lang="en-US" sz="1899">
                <a:solidFill>
                  <a:srgbClr val="FFFFFF"/>
                </a:solidFill>
                <a:latin typeface="Poppins"/>
                <a:ea typeface="Poppins"/>
                <a:cs typeface="Poppins"/>
                <a:sym typeface="Poppins"/>
              </a:rPr>
              <a:t>ROS Finalization and development of Analytical Methods</a:t>
            </a:r>
          </a:p>
          <a:p>
            <a:pPr algn="ctr">
              <a:lnSpc>
                <a:spcPts val="2659"/>
              </a:lnSpc>
              <a:spcBef>
                <a:spcPct val="0"/>
              </a:spcBef>
            </a:pPr>
          </a:p>
          <a:p>
            <a:pPr algn="ctr">
              <a:lnSpc>
                <a:spcPts val="2659"/>
              </a:lnSpc>
              <a:spcBef>
                <a:spcPct val="0"/>
              </a:spcBef>
            </a:pPr>
            <a:r>
              <a:rPr lang="en-US" b="true" sz="1899">
                <a:solidFill>
                  <a:srgbClr val="9EC948"/>
                </a:solidFill>
                <a:latin typeface="Poppins Bold"/>
                <a:ea typeface="Poppins Bold"/>
                <a:cs typeface="Poppins Bold"/>
                <a:sym typeface="Poppins Bold"/>
              </a:rPr>
              <a:t>Laboratory Feasibility</a:t>
            </a:r>
          </a:p>
        </p:txBody>
      </p:sp>
      <p:sp>
        <p:nvSpPr>
          <p:cNvPr name="TextBox 14" id="14"/>
          <p:cNvSpPr txBox="true"/>
          <p:nvPr/>
        </p:nvSpPr>
        <p:spPr>
          <a:xfrm rot="0">
            <a:off x="5784617" y="6915785"/>
            <a:ext cx="4062078" cy="1675765"/>
          </a:xfrm>
          <a:prstGeom prst="rect">
            <a:avLst/>
          </a:prstGeom>
        </p:spPr>
        <p:txBody>
          <a:bodyPr anchor="t" rtlCol="false" tIns="0" lIns="0" bIns="0" rIns="0">
            <a:spAutoFit/>
          </a:bodyPr>
          <a:lstStyle/>
          <a:p>
            <a:pPr algn="ctr">
              <a:lnSpc>
                <a:spcPts val="2659"/>
              </a:lnSpc>
              <a:spcBef>
                <a:spcPct val="0"/>
              </a:spcBef>
            </a:pPr>
            <a:r>
              <a:rPr lang="en-US" b="true" sz="1899">
                <a:solidFill>
                  <a:srgbClr val="9EC948"/>
                </a:solidFill>
                <a:latin typeface="Poppins Bold"/>
                <a:ea typeface="Poppins Bold"/>
                <a:cs typeface="Poppins Bold"/>
                <a:sym typeface="Poppins Bold"/>
              </a:rPr>
              <a:t>Laboratory Process Optimization</a:t>
            </a:r>
          </a:p>
          <a:p>
            <a:pPr algn="ctr">
              <a:lnSpc>
                <a:spcPts val="2659"/>
              </a:lnSpc>
              <a:spcBef>
                <a:spcPct val="0"/>
              </a:spcBef>
            </a:pPr>
            <a:r>
              <a:rPr lang="en-US" sz="1899">
                <a:solidFill>
                  <a:srgbClr val="FFFFFF"/>
                </a:solidFill>
                <a:latin typeface="Poppins"/>
                <a:ea typeface="Poppins"/>
                <a:cs typeface="Poppins"/>
                <a:sym typeface="Poppins"/>
              </a:rPr>
              <a:t> </a:t>
            </a:r>
          </a:p>
          <a:p>
            <a:pPr algn="ctr">
              <a:lnSpc>
                <a:spcPts val="2659"/>
              </a:lnSpc>
              <a:spcBef>
                <a:spcPct val="0"/>
              </a:spcBef>
            </a:pPr>
            <a:r>
              <a:rPr lang="en-US" sz="1899">
                <a:solidFill>
                  <a:srgbClr val="FFFFFF"/>
                </a:solidFill>
                <a:latin typeface="Poppins"/>
                <a:ea typeface="Poppins"/>
                <a:cs typeface="Poppins"/>
                <a:sym typeface="Poppins"/>
              </a:rPr>
              <a:t>(1-3 months)</a:t>
            </a:r>
          </a:p>
          <a:p>
            <a:pPr algn="ctr">
              <a:lnSpc>
                <a:spcPts val="2659"/>
              </a:lnSpc>
              <a:spcBef>
                <a:spcPct val="0"/>
              </a:spcBef>
            </a:pPr>
            <a:r>
              <a:rPr lang="en-US" sz="1899">
                <a:solidFill>
                  <a:srgbClr val="FFFFFF"/>
                </a:solidFill>
                <a:latin typeface="Poppins"/>
                <a:ea typeface="Poppins"/>
                <a:cs typeface="Poppins"/>
                <a:sym typeface="Poppins"/>
              </a:rPr>
              <a:t>100 grams scale</a:t>
            </a:r>
          </a:p>
          <a:p>
            <a:pPr algn="ctr">
              <a:lnSpc>
                <a:spcPts val="2659"/>
              </a:lnSpc>
              <a:spcBef>
                <a:spcPct val="0"/>
              </a:spcBef>
            </a:pPr>
            <a:r>
              <a:rPr lang="en-US" sz="1899">
                <a:solidFill>
                  <a:srgbClr val="FFFFFF"/>
                </a:solidFill>
                <a:latin typeface="Poppins"/>
                <a:ea typeface="Poppins"/>
                <a:cs typeface="Poppins"/>
                <a:sym typeface="Poppins"/>
              </a:rPr>
              <a:t>Optimize lab process package</a:t>
            </a:r>
          </a:p>
        </p:txBody>
      </p:sp>
      <p:sp>
        <p:nvSpPr>
          <p:cNvPr name="TextBox 15" id="15"/>
          <p:cNvSpPr txBox="true"/>
          <p:nvPr/>
        </p:nvSpPr>
        <p:spPr>
          <a:xfrm rot="0">
            <a:off x="8418106" y="2065192"/>
            <a:ext cx="4284916" cy="2342515"/>
          </a:xfrm>
          <a:prstGeom prst="rect">
            <a:avLst/>
          </a:prstGeom>
        </p:spPr>
        <p:txBody>
          <a:bodyPr anchor="t" rtlCol="false" tIns="0" lIns="0" bIns="0" rIns="0">
            <a:spAutoFit/>
          </a:bodyPr>
          <a:lstStyle/>
          <a:p>
            <a:pPr algn="ctr">
              <a:lnSpc>
                <a:spcPts val="2659"/>
              </a:lnSpc>
            </a:pPr>
          </a:p>
          <a:p>
            <a:pPr algn="ctr">
              <a:lnSpc>
                <a:spcPts val="2659"/>
              </a:lnSpc>
            </a:pPr>
            <a:r>
              <a:rPr lang="en-US" sz="1899">
                <a:solidFill>
                  <a:srgbClr val="FFFFFF"/>
                </a:solidFill>
                <a:latin typeface="Poppins"/>
                <a:ea typeface="Poppins"/>
                <a:cs typeface="Poppins"/>
                <a:sym typeface="Poppins"/>
              </a:rPr>
              <a:t>(1-3 months)</a:t>
            </a:r>
          </a:p>
          <a:p>
            <a:pPr algn="ctr">
              <a:lnSpc>
                <a:spcPts val="2659"/>
              </a:lnSpc>
            </a:pPr>
            <a:r>
              <a:rPr lang="en-US" sz="1899">
                <a:solidFill>
                  <a:srgbClr val="FFFFFF"/>
                </a:solidFill>
                <a:latin typeface="Poppins"/>
                <a:ea typeface="Poppins"/>
                <a:cs typeface="Poppins"/>
                <a:sym typeface="Poppins"/>
              </a:rPr>
              <a:t>Rapid Kilogram scale production</a:t>
            </a:r>
          </a:p>
          <a:p>
            <a:pPr algn="ctr">
              <a:lnSpc>
                <a:spcPts val="2659"/>
              </a:lnSpc>
            </a:pPr>
            <a:r>
              <a:rPr lang="en-US" sz="1899">
                <a:solidFill>
                  <a:srgbClr val="FFFFFF"/>
                </a:solidFill>
                <a:latin typeface="Poppins"/>
                <a:ea typeface="Poppins"/>
                <a:cs typeface="Poppins"/>
                <a:sym typeface="Poppins"/>
              </a:rPr>
              <a:t>Stabilizing process </a:t>
            </a:r>
          </a:p>
          <a:p>
            <a:pPr algn="ctr">
              <a:lnSpc>
                <a:spcPts val="2659"/>
              </a:lnSpc>
            </a:pPr>
            <a:r>
              <a:rPr lang="en-US" sz="1899">
                <a:solidFill>
                  <a:srgbClr val="FFFFFF"/>
                </a:solidFill>
                <a:latin typeface="Poppins"/>
                <a:ea typeface="Poppins"/>
                <a:cs typeface="Poppins"/>
                <a:sym typeface="Poppins"/>
              </a:rPr>
              <a:t>Basic engineering package</a:t>
            </a:r>
          </a:p>
          <a:p>
            <a:pPr algn="ctr">
              <a:lnSpc>
                <a:spcPts val="2659"/>
              </a:lnSpc>
            </a:pPr>
          </a:p>
          <a:p>
            <a:pPr algn="ctr">
              <a:lnSpc>
                <a:spcPts val="2659"/>
              </a:lnSpc>
              <a:spcBef>
                <a:spcPct val="0"/>
              </a:spcBef>
            </a:pPr>
            <a:r>
              <a:rPr lang="en-US" b="true" sz="1899">
                <a:solidFill>
                  <a:srgbClr val="9EC948"/>
                </a:solidFill>
                <a:latin typeface="Poppins Bold"/>
                <a:ea typeface="Poppins Bold"/>
                <a:cs typeface="Poppins Bold"/>
                <a:sym typeface="Poppins Bold"/>
              </a:rPr>
              <a:t>Pilotation</a:t>
            </a:r>
          </a:p>
        </p:txBody>
      </p:sp>
      <p:sp>
        <p:nvSpPr>
          <p:cNvPr name="TextBox 16" id="16"/>
          <p:cNvSpPr txBox="true"/>
          <p:nvPr/>
        </p:nvSpPr>
        <p:spPr>
          <a:xfrm rot="0">
            <a:off x="11597002" y="6915785"/>
            <a:ext cx="3479229" cy="2009140"/>
          </a:xfrm>
          <a:prstGeom prst="rect">
            <a:avLst/>
          </a:prstGeom>
        </p:spPr>
        <p:txBody>
          <a:bodyPr anchor="t" rtlCol="false" tIns="0" lIns="0" bIns="0" rIns="0">
            <a:spAutoFit/>
          </a:bodyPr>
          <a:lstStyle/>
          <a:p>
            <a:pPr algn="ctr">
              <a:lnSpc>
                <a:spcPts val="2659"/>
              </a:lnSpc>
            </a:pPr>
            <a:r>
              <a:rPr lang="en-US" sz="1899" b="true">
                <a:solidFill>
                  <a:srgbClr val="9EC948"/>
                </a:solidFill>
                <a:latin typeface="Poppins Bold"/>
                <a:ea typeface="Poppins Bold"/>
                <a:cs typeface="Poppins Bold"/>
                <a:sym typeface="Poppins Bold"/>
              </a:rPr>
              <a:t>Trial Production </a:t>
            </a:r>
          </a:p>
          <a:p>
            <a:pPr algn="ctr">
              <a:lnSpc>
                <a:spcPts val="2659"/>
              </a:lnSpc>
            </a:pPr>
          </a:p>
          <a:p>
            <a:pPr algn="ctr">
              <a:lnSpc>
                <a:spcPts val="2659"/>
              </a:lnSpc>
            </a:pPr>
            <a:r>
              <a:rPr lang="en-US" sz="1899">
                <a:solidFill>
                  <a:srgbClr val="FFFFFF"/>
                </a:solidFill>
                <a:latin typeface="Poppins"/>
                <a:ea typeface="Poppins"/>
                <a:cs typeface="Poppins"/>
                <a:sym typeface="Poppins"/>
              </a:rPr>
              <a:t>(1-3 months)</a:t>
            </a:r>
          </a:p>
          <a:p>
            <a:pPr algn="ctr">
              <a:lnSpc>
                <a:spcPts val="2659"/>
              </a:lnSpc>
            </a:pPr>
            <a:r>
              <a:rPr lang="en-US" sz="1899">
                <a:solidFill>
                  <a:srgbClr val="FFFFFF"/>
                </a:solidFill>
                <a:latin typeface="Poppins"/>
                <a:ea typeface="Poppins"/>
                <a:cs typeface="Poppins"/>
                <a:sym typeface="Poppins"/>
              </a:rPr>
              <a:t>10-20 MT scale </a:t>
            </a:r>
          </a:p>
          <a:p>
            <a:pPr algn="ctr">
              <a:lnSpc>
                <a:spcPts val="2659"/>
              </a:lnSpc>
            </a:pPr>
            <a:r>
              <a:rPr lang="en-US" sz="1899">
                <a:solidFill>
                  <a:srgbClr val="FFFFFF"/>
                </a:solidFill>
                <a:latin typeface="Poppins"/>
                <a:ea typeface="Poppins"/>
                <a:cs typeface="Poppins"/>
                <a:sym typeface="Poppins"/>
              </a:rPr>
              <a:t>Training &amp; Plant modification</a:t>
            </a:r>
          </a:p>
          <a:p>
            <a:pPr algn="ctr">
              <a:lnSpc>
                <a:spcPts val="2659"/>
              </a:lnSpc>
              <a:spcBef>
                <a:spcPct val="0"/>
              </a:spcBef>
            </a:pPr>
          </a:p>
        </p:txBody>
      </p:sp>
      <p:sp>
        <p:nvSpPr>
          <p:cNvPr name="TextBox 17" id="17"/>
          <p:cNvSpPr txBox="true"/>
          <p:nvPr/>
        </p:nvSpPr>
        <p:spPr>
          <a:xfrm rot="0">
            <a:off x="14349866" y="3065317"/>
            <a:ext cx="3705262" cy="1342390"/>
          </a:xfrm>
          <a:prstGeom prst="rect">
            <a:avLst/>
          </a:prstGeom>
        </p:spPr>
        <p:txBody>
          <a:bodyPr anchor="t" rtlCol="false" tIns="0" lIns="0" bIns="0" rIns="0">
            <a:spAutoFit/>
          </a:bodyPr>
          <a:lstStyle/>
          <a:p>
            <a:pPr algn="ctr">
              <a:lnSpc>
                <a:spcPts val="2659"/>
              </a:lnSpc>
            </a:pPr>
          </a:p>
          <a:p>
            <a:pPr algn="ctr">
              <a:lnSpc>
                <a:spcPts val="2659"/>
              </a:lnSpc>
            </a:pPr>
            <a:r>
              <a:rPr lang="en-US" sz="1899" b="true">
                <a:solidFill>
                  <a:srgbClr val="FFFFFF"/>
                </a:solidFill>
                <a:latin typeface="Poppins Bold"/>
                <a:ea typeface="Poppins Bold"/>
                <a:cs typeface="Poppins Bold"/>
                <a:sym typeface="Poppins Bold"/>
              </a:rPr>
              <a:t>1</a:t>
            </a:r>
            <a:r>
              <a:rPr lang="en-US" sz="1899">
                <a:solidFill>
                  <a:srgbClr val="FFFFFF"/>
                </a:solidFill>
                <a:latin typeface="Poppins"/>
                <a:ea typeface="Poppins"/>
                <a:cs typeface="Poppins"/>
                <a:sym typeface="Poppins"/>
              </a:rPr>
              <a:t>0-100 MT scale (3-24 months)</a:t>
            </a:r>
          </a:p>
          <a:p>
            <a:pPr algn="ctr">
              <a:lnSpc>
                <a:spcPts val="2659"/>
              </a:lnSpc>
            </a:pPr>
          </a:p>
          <a:p>
            <a:pPr algn="ctr">
              <a:lnSpc>
                <a:spcPts val="2659"/>
              </a:lnSpc>
              <a:spcBef>
                <a:spcPct val="0"/>
              </a:spcBef>
            </a:pPr>
            <a:r>
              <a:rPr lang="en-US" b="true" sz="1899">
                <a:solidFill>
                  <a:srgbClr val="9EC948"/>
                </a:solidFill>
                <a:latin typeface="Poppins Bold"/>
                <a:ea typeface="Poppins Bold"/>
                <a:cs typeface="Poppins Bold"/>
                <a:sym typeface="Poppins Bold"/>
              </a:rPr>
              <a:t>Commercial production</a:t>
            </a:r>
          </a:p>
        </p:txBody>
      </p:sp>
      <p:sp>
        <p:nvSpPr>
          <p:cNvPr name="Freeform 18" id="18"/>
          <p:cNvSpPr/>
          <p:nvPr/>
        </p:nvSpPr>
        <p:spPr>
          <a:xfrm flipH="false" flipV="false" rot="0">
            <a:off x="3951434" y="4685164"/>
            <a:ext cx="2010314" cy="2010314"/>
          </a:xfrm>
          <a:custGeom>
            <a:avLst/>
            <a:gdLst/>
            <a:ahLst/>
            <a:cxnLst/>
            <a:rect r="r" b="b" t="t" l="l"/>
            <a:pathLst>
              <a:path h="2010314" w="2010314">
                <a:moveTo>
                  <a:pt x="0" y="0"/>
                </a:moveTo>
                <a:lnTo>
                  <a:pt x="2010314" y="0"/>
                </a:lnTo>
                <a:lnTo>
                  <a:pt x="2010314" y="2010314"/>
                </a:lnTo>
                <a:lnTo>
                  <a:pt x="0" y="201031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9" id="19"/>
          <p:cNvSpPr/>
          <p:nvPr/>
        </p:nvSpPr>
        <p:spPr>
          <a:xfrm flipH="false" flipV="false" rot="0">
            <a:off x="6742798" y="4648735"/>
            <a:ext cx="2010314" cy="2010314"/>
          </a:xfrm>
          <a:custGeom>
            <a:avLst/>
            <a:gdLst/>
            <a:ahLst/>
            <a:cxnLst/>
            <a:rect r="r" b="b" t="t" l="l"/>
            <a:pathLst>
              <a:path h="2010314" w="2010314">
                <a:moveTo>
                  <a:pt x="0" y="0"/>
                </a:moveTo>
                <a:lnTo>
                  <a:pt x="2010314" y="0"/>
                </a:lnTo>
                <a:lnTo>
                  <a:pt x="2010314" y="2010314"/>
                </a:lnTo>
                <a:lnTo>
                  <a:pt x="0" y="201031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0" id="20"/>
          <p:cNvSpPr/>
          <p:nvPr/>
        </p:nvSpPr>
        <p:spPr>
          <a:xfrm flipH="false" flipV="false" rot="0">
            <a:off x="9534162" y="4612306"/>
            <a:ext cx="2010314" cy="2010314"/>
          </a:xfrm>
          <a:custGeom>
            <a:avLst/>
            <a:gdLst/>
            <a:ahLst/>
            <a:cxnLst/>
            <a:rect r="r" b="b" t="t" l="l"/>
            <a:pathLst>
              <a:path h="2010314" w="2010314">
                <a:moveTo>
                  <a:pt x="0" y="0"/>
                </a:moveTo>
                <a:lnTo>
                  <a:pt x="2010314" y="0"/>
                </a:lnTo>
                <a:lnTo>
                  <a:pt x="2010314" y="2010314"/>
                </a:lnTo>
                <a:lnTo>
                  <a:pt x="0" y="201031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1" id="21"/>
          <p:cNvSpPr/>
          <p:nvPr/>
        </p:nvSpPr>
        <p:spPr>
          <a:xfrm flipH="false" flipV="false" rot="0">
            <a:off x="12339552" y="4620533"/>
            <a:ext cx="2010314" cy="2010314"/>
          </a:xfrm>
          <a:custGeom>
            <a:avLst/>
            <a:gdLst/>
            <a:ahLst/>
            <a:cxnLst/>
            <a:rect r="r" b="b" t="t" l="l"/>
            <a:pathLst>
              <a:path h="2010314" w="2010314">
                <a:moveTo>
                  <a:pt x="0" y="0"/>
                </a:moveTo>
                <a:lnTo>
                  <a:pt x="2010314" y="0"/>
                </a:lnTo>
                <a:lnTo>
                  <a:pt x="2010314" y="2010314"/>
                </a:lnTo>
                <a:lnTo>
                  <a:pt x="0" y="201031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2" id="22"/>
          <p:cNvSpPr/>
          <p:nvPr/>
        </p:nvSpPr>
        <p:spPr>
          <a:xfrm flipH="false" flipV="false" rot="0">
            <a:off x="15155857" y="4612306"/>
            <a:ext cx="2010314" cy="2010314"/>
          </a:xfrm>
          <a:custGeom>
            <a:avLst/>
            <a:gdLst/>
            <a:ahLst/>
            <a:cxnLst/>
            <a:rect r="r" b="b" t="t" l="l"/>
            <a:pathLst>
              <a:path h="2010314" w="2010314">
                <a:moveTo>
                  <a:pt x="0" y="0"/>
                </a:moveTo>
                <a:lnTo>
                  <a:pt x="2010314" y="0"/>
                </a:lnTo>
                <a:lnTo>
                  <a:pt x="2010314" y="2010314"/>
                </a:lnTo>
                <a:lnTo>
                  <a:pt x="0" y="201031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AutoShape 23" id="23"/>
          <p:cNvSpPr/>
          <p:nvPr/>
        </p:nvSpPr>
        <p:spPr>
          <a:xfrm>
            <a:off x="3174018" y="5709371"/>
            <a:ext cx="777416" cy="0"/>
          </a:xfrm>
          <a:prstGeom prst="line">
            <a:avLst/>
          </a:prstGeom>
          <a:ln cap="flat" w="38100">
            <a:solidFill>
              <a:srgbClr val="FFFFFF"/>
            </a:solidFill>
            <a:prstDash val="solid"/>
            <a:headEnd type="none" len="sm" w="sm"/>
            <a:tailEnd type="none" len="sm" w="sm"/>
          </a:ln>
        </p:spPr>
      </p:sp>
      <p:sp>
        <p:nvSpPr>
          <p:cNvPr name="AutoShape 24" id="24"/>
          <p:cNvSpPr/>
          <p:nvPr/>
        </p:nvSpPr>
        <p:spPr>
          <a:xfrm>
            <a:off x="5961748" y="5690321"/>
            <a:ext cx="777416" cy="0"/>
          </a:xfrm>
          <a:prstGeom prst="line">
            <a:avLst/>
          </a:prstGeom>
          <a:ln cap="flat" w="38100">
            <a:solidFill>
              <a:srgbClr val="FFFFFF"/>
            </a:solidFill>
            <a:prstDash val="solid"/>
            <a:headEnd type="none" len="sm" w="sm"/>
            <a:tailEnd type="none" len="sm" w="sm"/>
          </a:ln>
        </p:spPr>
      </p:sp>
      <p:sp>
        <p:nvSpPr>
          <p:cNvPr name="AutoShape 25" id="25"/>
          <p:cNvSpPr/>
          <p:nvPr/>
        </p:nvSpPr>
        <p:spPr>
          <a:xfrm>
            <a:off x="8749477" y="5671271"/>
            <a:ext cx="777416" cy="0"/>
          </a:xfrm>
          <a:prstGeom prst="line">
            <a:avLst/>
          </a:prstGeom>
          <a:ln cap="flat" w="38100">
            <a:solidFill>
              <a:srgbClr val="FFFFFF"/>
            </a:solidFill>
            <a:prstDash val="solid"/>
            <a:headEnd type="none" len="sm" w="sm"/>
            <a:tailEnd type="none" len="sm" w="sm"/>
          </a:ln>
        </p:spPr>
      </p:sp>
      <p:sp>
        <p:nvSpPr>
          <p:cNvPr name="AutoShape 26" id="26"/>
          <p:cNvSpPr/>
          <p:nvPr/>
        </p:nvSpPr>
        <p:spPr>
          <a:xfrm>
            <a:off x="11537207" y="5652221"/>
            <a:ext cx="777416" cy="0"/>
          </a:xfrm>
          <a:prstGeom prst="line">
            <a:avLst/>
          </a:prstGeom>
          <a:ln cap="flat" w="38100">
            <a:solidFill>
              <a:srgbClr val="FFFFFF"/>
            </a:solidFill>
            <a:prstDash val="solid"/>
            <a:headEnd type="none" len="sm" w="sm"/>
            <a:tailEnd type="none" len="sm" w="sm"/>
          </a:ln>
        </p:spPr>
      </p:sp>
      <p:sp>
        <p:nvSpPr>
          <p:cNvPr name="AutoShape 27" id="27"/>
          <p:cNvSpPr/>
          <p:nvPr/>
        </p:nvSpPr>
        <p:spPr>
          <a:xfrm>
            <a:off x="14349866" y="5653892"/>
            <a:ext cx="777416" cy="0"/>
          </a:xfrm>
          <a:prstGeom prst="line">
            <a:avLst/>
          </a:prstGeom>
          <a:ln cap="flat" w="38100">
            <a:solidFill>
              <a:srgbClr val="FFFFFF"/>
            </a:solidFill>
            <a:prstDash val="solid"/>
            <a:headEnd type="none" len="sm" w="sm"/>
            <a:tailEnd type="none" len="sm" w="sm"/>
          </a:ln>
        </p:spPr>
      </p:sp>
      <p:sp>
        <p:nvSpPr>
          <p:cNvPr name="Freeform 28" id="28"/>
          <p:cNvSpPr/>
          <p:nvPr/>
        </p:nvSpPr>
        <p:spPr>
          <a:xfrm flipH="false" flipV="false" rot="0">
            <a:off x="15605254" y="95250"/>
            <a:ext cx="2549543" cy="1699695"/>
          </a:xfrm>
          <a:custGeom>
            <a:avLst/>
            <a:gdLst/>
            <a:ahLst/>
            <a:cxnLst/>
            <a:rect r="r" b="b" t="t" l="l"/>
            <a:pathLst>
              <a:path h="1699695" w="2549543">
                <a:moveTo>
                  <a:pt x="0" y="0"/>
                </a:moveTo>
                <a:lnTo>
                  <a:pt x="2549544" y="0"/>
                </a:lnTo>
                <a:lnTo>
                  <a:pt x="2549544" y="1699695"/>
                </a:lnTo>
                <a:lnTo>
                  <a:pt x="0" y="1699695"/>
                </a:lnTo>
                <a:lnTo>
                  <a:pt x="0" y="0"/>
                </a:lnTo>
                <a:close/>
              </a:path>
            </a:pathLst>
          </a:custGeom>
          <a:blipFill>
            <a:blip r:embed="rId18"/>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TextBox 2" id="2"/>
          <p:cNvSpPr txBox="true"/>
          <p:nvPr/>
        </p:nvSpPr>
        <p:spPr>
          <a:xfrm rot="0">
            <a:off x="6559590" y="8358301"/>
            <a:ext cx="1473475" cy="517038"/>
          </a:xfrm>
          <a:prstGeom prst="rect">
            <a:avLst/>
          </a:prstGeom>
        </p:spPr>
        <p:txBody>
          <a:bodyPr anchor="t" rtlCol="false" tIns="0" lIns="0" bIns="0" rIns="0">
            <a:spAutoFit/>
          </a:bodyPr>
          <a:lstStyle/>
          <a:p>
            <a:pPr algn="ctr">
              <a:lnSpc>
                <a:spcPts val="1984"/>
              </a:lnSpc>
              <a:spcBef>
                <a:spcPct val="0"/>
              </a:spcBef>
            </a:pPr>
            <a:r>
              <a:rPr lang="en-US" sz="1984">
                <a:solidFill>
                  <a:srgbClr val="FFFFFF"/>
                </a:solidFill>
                <a:latin typeface="Poppins"/>
                <a:ea typeface="Poppins"/>
                <a:cs typeface="Poppins"/>
                <a:sym typeface="Poppins"/>
              </a:rPr>
              <a:t>TOSMIC chemistry</a:t>
            </a:r>
          </a:p>
        </p:txBody>
      </p:sp>
      <p:sp>
        <p:nvSpPr>
          <p:cNvPr name="Freeform 3" id="3"/>
          <p:cNvSpPr/>
          <p:nvPr/>
        </p:nvSpPr>
        <p:spPr>
          <a:xfrm flipH="false" flipV="false" rot="5400000">
            <a:off x="878111" y="2864913"/>
            <a:ext cx="7243545" cy="7419764"/>
          </a:xfrm>
          <a:custGeom>
            <a:avLst/>
            <a:gdLst/>
            <a:ahLst/>
            <a:cxnLst/>
            <a:rect r="r" b="b" t="t" l="l"/>
            <a:pathLst>
              <a:path h="7419764" w="7243545">
                <a:moveTo>
                  <a:pt x="0" y="0"/>
                </a:moveTo>
                <a:lnTo>
                  <a:pt x="7243545" y="0"/>
                </a:lnTo>
                <a:lnTo>
                  <a:pt x="7243545" y="7419764"/>
                </a:lnTo>
                <a:lnTo>
                  <a:pt x="0" y="74197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5400000">
            <a:off x="5012964" y="2055756"/>
            <a:ext cx="7243545" cy="7419764"/>
          </a:xfrm>
          <a:custGeom>
            <a:avLst/>
            <a:gdLst/>
            <a:ahLst/>
            <a:cxnLst/>
            <a:rect r="r" b="b" t="t" l="l"/>
            <a:pathLst>
              <a:path h="7419764" w="7243545">
                <a:moveTo>
                  <a:pt x="0" y="0"/>
                </a:moveTo>
                <a:lnTo>
                  <a:pt x="7243545" y="0"/>
                </a:lnTo>
                <a:lnTo>
                  <a:pt x="7243545" y="7419764"/>
                </a:lnTo>
                <a:lnTo>
                  <a:pt x="0" y="74197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9145874" y="2879006"/>
            <a:ext cx="7243545" cy="7419764"/>
          </a:xfrm>
          <a:custGeom>
            <a:avLst/>
            <a:gdLst/>
            <a:ahLst/>
            <a:cxnLst/>
            <a:rect r="r" b="b" t="t" l="l"/>
            <a:pathLst>
              <a:path h="7419764" w="7243545">
                <a:moveTo>
                  <a:pt x="0" y="0"/>
                </a:moveTo>
                <a:lnTo>
                  <a:pt x="7243545" y="0"/>
                </a:lnTo>
                <a:lnTo>
                  <a:pt x="7243545" y="7419764"/>
                </a:lnTo>
                <a:lnTo>
                  <a:pt x="0" y="74197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6639523" y="6899281"/>
            <a:ext cx="1313608" cy="252508"/>
          </a:xfrm>
          <a:prstGeom prst="rect">
            <a:avLst/>
          </a:prstGeom>
        </p:spPr>
        <p:txBody>
          <a:bodyPr anchor="t" rtlCol="false" tIns="0" lIns="0" bIns="0" rIns="0">
            <a:spAutoFit/>
          </a:bodyPr>
          <a:lstStyle/>
          <a:p>
            <a:pPr algn="l">
              <a:lnSpc>
                <a:spcPts val="1863"/>
              </a:lnSpc>
              <a:spcBef>
                <a:spcPct val="0"/>
              </a:spcBef>
            </a:pPr>
            <a:r>
              <a:rPr lang="en-US" sz="1863">
                <a:solidFill>
                  <a:srgbClr val="FFFFFF"/>
                </a:solidFill>
                <a:latin typeface="Public Sans"/>
                <a:ea typeface="Public Sans"/>
                <a:cs typeface="Public Sans"/>
                <a:sym typeface="Public Sans"/>
              </a:rPr>
              <a:t>Nitrosation</a:t>
            </a:r>
          </a:p>
        </p:txBody>
      </p:sp>
      <p:sp>
        <p:nvSpPr>
          <p:cNvPr name="TextBox 7" id="7"/>
          <p:cNvSpPr txBox="true"/>
          <p:nvPr/>
        </p:nvSpPr>
        <p:spPr>
          <a:xfrm rot="0">
            <a:off x="1171010" y="3653579"/>
            <a:ext cx="1711737" cy="251435"/>
          </a:xfrm>
          <a:prstGeom prst="rect">
            <a:avLst/>
          </a:prstGeom>
        </p:spPr>
        <p:txBody>
          <a:bodyPr anchor="t" rtlCol="false" tIns="0" lIns="0" bIns="0" rIns="0">
            <a:spAutoFit/>
          </a:bodyPr>
          <a:lstStyle/>
          <a:p>
            <a:pPr algn="l">
              <a:lnSpc>
                <a:spcPts val="1860"/>
              </a:lnSpc>
              <a:spcBef>
                <a:spcPct val="0"/>
              </a:spcBef>
            </a:pPr>
            <a:r>
              <a:rPr lang="en-US" sz="1860">
                <a:solidFill>
                  <a:srgbClr val="FFFFFF"/>
                </a:solidFill>
                <a:latin typeface="Public Sans"/>
                <a:ea typeface="Public Sans"/>
                <a:cs typeface="Public Sans"/>
                <a:sym typeface="Public Sans"/>
              </a:rPr>
              <a:t>Alkylation </a:t>
            </a:r>
          </a:p>
        </p:txBody>
      </p:sp>
      <p:sp>
        <p:nvSpPr>
          <p:cNvPr name="TextBox 8" id="8"/>
          <p:cNvSpPr txBox="true"/>
          <p:nvPr/>
        </p:nvSpPr>
        <p:spPr>
          <a:xfrm rot="0">
            <a:off x="2552846" y="4447936"/>
            <a:ext cx="1711737" cy="251435"/>
          </a:xfrm>
          <a:prstGeom prst="rect">
            <a:avLst/>
          </a:prstGeom>
        </p:spPr>
        <p:txBody>
          <a:bodyPr anchor="t" rtlCol="false" tIns="0" lIns="0" bIns="0" rIns="0">
            <a:spAutoFit/>
          </a:bodyPr>
          <a:lstStyle/>
          <a:p>
            <a:pPr algn="l">
              <a:lnSpc>
                <a:spcPts val="1860"/>
              </a:lnSpc>
              <a:spcBef>
                <a:spcPct val="0"/>
              </a:spcBef>
            </a:pPr>
            <a:r>
              <a:rPr lang="en-US" sz="1860">
                <a:solidFill>
                  <a:srgbClr val="FFFFFF"/>
                </a:solidFill>
                <a:latin typeface="Public Sans"/>
                <a:ea typeface="Public Sans"/>
                <a:cs typeface="Public Sans"/>
                <a:sym typeface="Public Sans"/>
              </a:rPr>
              <a:t>Amination</a:t>
            </a:r>
          </a:p>
        </p:txBody>
      </p:sp>
      <p:sp>
        <p:nvSpPr>
          <p:cNvPr name="TextBox 9" id="9"/>
          <p:cNvSpPr txBox="true"/>
          <p:nvPr/>
        </p:nvSpPr>
        <p:spPr>
          <a:xfrm rot="0">
            <a:off x="3399762" y="3519294"/>
            <a:ext cx="2228996" cy="484195"/>
          </a:xfrm>
          <a:prstGeom prst="rect">
            <a:avLst/>
          </a:prstGeom>
        </p:spPr>
        <p:txBody>
          <a:bodyPr anchor="t" rtlCol="false" tIns="0" lIns="0" bIns="0" rIns="0">
            <a:spAutoFit/>
          </a:bodyPr>
          <a:lstStyle/>
          <a:p>
            <a:pPr algn="ctr">
              <a:lnSpc>
                <a:spcPts val="1860"/>
              </a:lnSpc>
            </a:pPr>
            <a:r>
              <a:rPr lang="en-US" sz="1860">
                <a:solidFill>
                  <a:srgbClr val="FFFFFF"/>
                </a:solidFill>
                <a:latin typeface="Public Sans"/>
                <a:ea typeface="Public Sans"/>
                <a:cs typeface="Public Sans"/>
                <a:sym typeface="Public Sans"/>
              </a:rPr>
              <a:t>Amination/</a:t>
            </a:r>
          </a:p>
          <a:p>
            <a:pPr algn="ctr">
              <a:lnSpc>
                <a:spcPts val="1860"/>
              </a:lnSpc>
              <a:spcBef>
                <a:spcPct val="0"/>
              </a:spcBef>
            </a:pPr>
            <a:r>
              <a:rPr lang="en-US" sz="1860">
                <a:solidFill>
                  <a:srgbClr val="FFFFFF"/>
                </a:solidFill>
                <a:latin typeface="Public Sans"/>
                <a:ea typeface="Public Sans"/>
                <a:cs typeface="Public Sans"/>
                <a:sym typeface="Public Sans"/>
              </a:rPr>
              <a:t>Ammonolysis</a:t>
            </a:r>
          </a:p>
        </p:txBody>
      </p:sp>
      <p:sp>
        <p:nvSpPr>
          <p:cNvPr name="TextBox 10" id="10"/>
          <p:cNvSpPr txBox="true"/>
          <p:nvPr/>
        </p:nvSpPr>
        <p:spPr>
          <a:xfrm rot="0">
            <a:off x="5052951" y="2725212"/>
            <a:ext cx="1711737" cy="48419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Aromatic Chemistry</a:t>
            </a:r>
          </a:p>
        </p:txBody>
      </p:sp>
      <p:sp>
        <p:nvSpPr>
          <p:cNvPr name="TextBox 11" id="11"/>
          <p:cNvSpPr txBox="true"/>
          <p:nvPr/>
        </p:nvSpPr>
        <p:spPr>
          <a:xfrm rot="0">
            <a:off x="6621618" y="3653579"/>
            <a:ext cx="1446901" cy="251435"/>
          </a:xfrm>
          <a:prstGeom prst="rect">
            <a:avLst/>
          </a:prstGeom>
        </p:spPr>
        <p:txBody>
          <a:bodyPr anchor="t" rtlCol="false" tIns="0" lIns="0" bIns="0" rIns="0">
            <a:spAutoFit/>
          </a:bodyPr>
          <a:lstStyle/>
          <a:p>
            <a:pPr algn="l">
              <a:lnSpc>
                <a:spcPts val="1860"/>
              </a:lnSpc>
              <a:spcBef>
                <a:spcPct val="0"/>
              </a:spcBef>
            </a:pPr>
            <a:r>
              <a:rPr lang="en-US" sz="1860">
                <a:solidFill>
                  <a:srgbClr val="FFFFFF"/>
                </a:solidFill>
                <a:latin typeface="Public Sans"/>
                <a:ea typeface="Public Sans"/>
                <a:cs typeface="Public Sans"/>
                <a:sym typeface="Public Sans"/>
              </a:rPr>
              <a:t>Bromination</a:t>
            </a:r>
          </a:p>
        </p:txBody>
      </p:sp>
      <p:sp>
        <p:nvSpPr>
          <p:cNvPr name="TextBox 12" id="12"/>
          <p:cNvSpPr txBox="true"/>
          <p:nvPr/>
        </p:nvSpPr>
        <p:spPr>
          <a:xfrm rot="0">
            <a:off x="7858919" y="2622925"/>
            <a:ext cx="1623254" cy="71695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Bucherer - Bergs Reaction</a:t>
            </a:r>
          </a:p>
        </p:txBody>
      </p:sp>
      <p:sp>
        <p:nvSpPr>
          <p:cNvPr name="TextBox 13" id="13"/>
          <p:cNvSpPr txBox="true"/>
          <p:nvPr/>
        </p:nvSpPr>
        <p:spPr>
          <a:xfrm rot="0">
            <a:off x="9257186" y="3537199"/>
            <a:ext cx="1623254" cy="48419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Catalytic Dehydration</a:t>
            </a:r>
          </a:p>
        </p:txBody>
      </p:sp>
      <p:sp>
        <p:nvSpPr>
          <p:cNvPr name="TextBox 14" id="14"/>
          <p:cNvSpPr txBox="true"/>
          <p:nvPr/>
        </p:nvSpPr>
        <p:spPr>
          <a:xfrm rot="0">
            <a:off x="10601761" y="4331556"/>
            <a:ext cx="1623254" cy="48419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Chiral Technologies</a:t>
            </a:r>
          </a:p>
        </p:txBody>
      </p:sp>
      <p:sp>
        <p:nvSpPr>
          <p:cNvPr name="TextBox 15" id="15"/>
          <p:cNvSpPr txBox="true"/>
          <p:nvPr/>
        </p:nvSpPr>
        <p:spPr>
          <a:xfrm rot="0">
            <a:off x="12000781" y="3653579"/>
            <a:ext cx="1623254" cy="25143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Chlorination</a:t>
            </a:r>
          </a:p>
        </p:txBody>
      </p:sp>
      <p:sp>
        <p:nvSpPr>
          <p:cNvPr name="TextBox 16" id="16"/>
          <p:cNvSpPr txBox="true"/>
          <p:nvPr/>
        </p:nvSpPr>
        <p:spPr>
          <a:xfrm rot="0">
            <a:off x="12157660" y="5057617"/>
            <a:ext cx="1399020" cy="716973"/>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Chloro Cyano Chemistry</a:t>
            </a:r>
          </a:p>
        </p:txBody>
      </p:sp>
      <p:sp>
        <p:nvSpPr>
          <p:cNvPr name="TextBox 17" id="17"/>
          <p:cNvSpPr txBox="true"/>
          <p:nvPr/>
        </p:nvSpPr>
        <p:spPr>
          <a:xfrm rot="0">
            <a:off x="7858919" y="4447936"/>
            <a:ext cx="1623254" cy="25143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Cyclization</a:t>
            </a:r>
          </a:p>
        </p:txBody>
      </p:sp>
      <p:sp>
        <p:nvSpPr>
          <p:cNvPr name="TextBox 18" id="18"/>
          <p:cNvSpPr txBox="true"/>
          <p:nvPr/>
        </p:nvSpPr>
        <p:spPr>
          <a:xfrm rot="0">
            <a:off x="9257186" y="5241305"/>
            <a:ext cx="1623254" cy="25143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Cyanation</a:t>
            </a:r>
          </a:p>
        </p:txBody>
      </p:sp>
      <p:sp>
        <p:nvSpPr>
          <p:cNvPr name="TextBox 19" id="19"/>
          <p:cNvSpPr txBox="true"/>
          <p:nvPr/>
        </p:nvSpPr>
        <p:spPr>
          <a:xfrm rot="0">
            <a:off x="6470776" y="5264983"/>
            <a:ext cx="1623254" cy="25143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Diazotation</a:t>
            </a:r>
          </a:p>
        </p:txBody>
      </p:sp>
      <p:sp>
        <p:nvSpPr>
          <p:cNvPr name="TextBox 20" id="20"/>
          <p:cNvSpPr txBox="true"/>
          <p:nvPr/>
        </p:nvSpPr>
        <p:spPr>
          <a:xfrm rot="0">
            <a:off x="7823109" y="6049519"/>
            <a:ext cx="1623254" cy="251400"/>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Esterification</a:t>
            </a:r>
          </a:p>
        </p:txBody>
      </p:sp>
      <p:sp>
        <p:nvSpPr>
          <p:cNvPr name="TextBox 21" id="21"/>
          <p:cNvSpPr txBox="true"/>
          <p:nvPr/>
        </p:nvSpPr>
        <p:spPr>
          <a:xfrm rot="0">
            <a:off x="12139755" y="6608511"/>
            <a:ext cx="1381116" cy="71695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Friedel-Crafts reaction</a:t>
            </a:r>
          </a:p>
        </p:txBody>
      </p:sp>
      <p:sp>
        <p:nvSpPr>
          <p:cNvPr name="TextBox 22" id="22"/>
          <p:cNvSpPr txBox="true"/>
          <p:nvPr/>
        </p:nvSpPr>
        <p:spPr>
          <a:xfrm rot="0">
            <a:off x="10640335" y="6072616"/>
            <a:ext cx="1517325" cy="237264"/>
          </a:xfrm>
          <a:prstGeom prst="rect">
            <a:avLst/>
          </a:prstGeom>
        </p:spPr>
        <p:txBody>
          <a:bodyPr anchor="t" rtlCol="false" tIns="0" lIns="0" bIns="0" rIns="0">
            <a:spAutoFit/>
          </a:bodyPr>
          <a:lstStyle/>
          <a:p>
            <a:pPr algn="ctr">
              <a:lnSpc>
                <a:spcPts val="1702"/>
              </a:lnSpc>
              <a:spcBef>
                <a:spcPct val="0"/>
              </a:spcBef>
            </a:pPr>
            <a:r>
              <a:rPr lang="en-US" sz="1702">
                <a:solidFill>
                  <a:srgbClr val="FFFFFF"/>
                </a:solidFill>
                <a:latin typeface="Public Sans"/>
                <a:ea typeface="Public Sans"/>
                <a:cs typeface="Public Sans"/>
                <a:sym typeface="Public Sans"/>
              </a:rPr>
              <a:t>Hydrogenation</a:t>
            </a:r>
          </a:p>
        </p:txBody>
      </p:sp>
      <p:sp>
        <p:nvSpPr>
          <p:cNvPr name="TextBox 23" id="23"/>
          <p:cNvSpPr txBox="true"/>
          <p:nvPr/>
        </p:nvSpPr>
        <p:spPr>
          <a:xfrm rot="0">
            <a:off x="9368571" y="6899281"/>
            <a:ext cx="1381116" cy="25143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Oxidation</a:t>
            </a:r>
          </a:p>
        </p:txBody>
      </p:sp>
      <p:sp>
        <p:nvSpPr>
          <p:cNvPr name="TextBox 24" id="24"/>
          <p:cNvSpPr txBox="true"/>
          <p:nvPr/>
        </p:nvSpPr>
        <p:spPr>
          <a:xfrm rot="0">
            <a:off x="10749687" y="7573362"/>
            <a:ext cx="1381116" cy="48419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Grignard Reaction</a:t>
            </a:r>
          </a:p>
        </p:txBody>
      </p:sp>
      <p:sp>
        <p:nvSpPr>
          <p:cNvPr name="TextBox 25" id="25"/>
          <p:cNvSpPr txBox="true"/>
          <p:nvPr/>
        </p:nvSpPr>
        <p:spPr>
          <a:xfrm rot="0">
            <a:off x="7935226" y="7573362"/>
            <a:ext cx="1381116" cy="48419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Sandmeyer Reactions</a:t>
            </a:r>
          </a:p>
        </p:txBody>
      </p:sp>
      <p:sp>
        <p:nvSpPr>
          <p:cNvPr name="TextBox 26" id="26"/>
          <p:cNvSpPr txBox="true"/>
          <p:nvPr/>
        </p:nvSpPr>
        <p:spPr>
          <a:xfrm rot="0">
            <a:off x="13502966" y="7573362"/>
            <a:ext cx="1381116" cy="48419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Vilsmeier Reaction</a:t>
            </a:r>
          </a:p>
        </p:txBody>
      </p:sp>
      <p:sp>
        <p:nvSpPr>
          <p:cNvPr name="TextBox 27" id="27"/>
          <p:cNvSpPr txBox="true"/>
          <p:nvPr/>
        </p:nvSpPr>
        <p:spPr>
          <a:xfrm rot="0">
            <a:off x="3718534" y="5251705"/>
            <a:ext cx="1560662" cy="241035"/>
          </a:xfrm>
          <a:prstGeom prst="rect">
            <a:avLst/>
          </a:prstGeom>
        </p:spPr>
        <p:txBody>
          <a:bodyPr anchor="t" rtlCol="false" tIns="0" lIns="0" bIns="0" rIns="0">
            <a:spAutoFit/>
          </a:bodyPr>
          <a:lstStyle/>
          <a:p>
            <a:pPr algn="ctr">
              <a:lnSpc>
                <a:spcPts val="1727"/>
              </a:lnSpc>
              <a:spcBef>
                <a:spcPct val="0"/>
              </a:spcBef>
            </a:pPr>
            <a:r>
              <a:rPr lang="en-US" sz="1727">
                <a:solidFill>
                  <a:srgbClr val="FFFFFF"/>
                </a:solidFill>
                <a:latin typeface="Public Sans"/>
                <a:ea typeface="Public Sans"/>
                <a:cs typeface="Public Sans"/>
                <a:sym typeface="Public Sans"/>
              </a:rPr>
              <a:t>Carbonylation</a:t>
            </a:r>
          </a:p>
        </p:txBody>
      </p:sp>
      <p:sp>
        <p:nvSpPr>
          <p:cNvPr name="TextBox 28" id="28"/>
          <p:cNvSpPr txBox="true"/>
          <p:nvPr/>
        </p:nvSpPr>
        <p:spPr>
          <a:xfrm rot="0">
            <a:off x="2281791" y="5933122"/>
            <a:ext cx="1680224" cy="484195"/>
          </a:xfrm>
          <a:prstGeom prst="rect">
            <a:avLst/>
          </a:prstGeom>
        </p:spPr>
        <p:txBody>
          <a:bodyPr anchor="t" rtlCol="false" tIns="0" lIns="0" bIns="0" rIns="0">
            <a:spAutoFit/>
          </a:bodyPr>
          <a:lstStyle/>
          <a:p>
            <a:pPr algn="ctr">
              <a:lnSpc>
                <a:spcPts val="1860"/>
              </a:lnSpc>
            </a:pPr>
            <a:r>
              <a:rPr lang="en-US" sz="1860">
                <a:solidFill>
                  <a:srgbClr val="FFFFFF"/>
                </a:solidFill>
                <a:latin typeface="Public Sans"/>
                <a:ea typeface="Public Sans"/>
                <a:cs typeface="Public Sans"/>
                <a:sym typeface="Public Sans"/>
              </a:rPr>
              <a:t>Chloro-</a:t>
            </a:r>
          </a:p>
          <a:p>
            <a:pPr algn="ctr">
              <a:lnSpc>
                <a:spcPts val="1860"/>
              </a:lnSpc>
              <a:spcBef>
                <a:spcPct val="0"/>
              </a:spcBef>
            </a:pPr>
            <a:r>
              <a:rPr lang="en-US" sz="1860">
                <a:solidFill>
                  <a:srgbClr val="FFFFFF"/>
                </a:solidFill>
                <a:latin typeface="Public Sans"/>
                <a:ea typeface="Public Sans"/>
                <a:cs typeface="Public Sans"/>
                <a:sym typeface="Public Sans"/>
              </a:rPr>
              <a:t>methylation</a:t>
            </a:r>
          </a:p>
        </p:txBody>
      </p:sp>
      <p:sp>
        <p:nvSpPr>
          <p:cNvPr name="TextBox 29" id="29"/>
          <p:cNvSpPr txBox="true"/>
          <p:nvPr/>
        </p:nvSpPr>
        <p:spPr>
          <a:xfrm rot="0">
            <a:off x="3793710" y="6666521"/>
            <a:ext cx="1441101" cy="71695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Glycidyl Ether Synthesis</a:t>
            </a:r>
          </a:p>
        </p:txBody>
      </p:sp>
      <p:sp>
        <p:nvSpPr>
          <p:cNvPr name="TextBox 30" id="30"/>
          <p:cNvSpPr txBox="true"/>
          <p:nvPr/>
        </p:nvSpPr>
        <p:spPr>
          <a:xfrm rot="0">
            <a:off x="5371306" y="7662886"/>
            <a:ext cx="1075028" cy="251435"/>
          </a:xfrm>
          <a:prstGeom prst="rect">
            <a:avLst/>
          </a:prstGeom>
        </p:spPr>
        <p:txBody>
          <a:bodyPr anchor="t" rtlCol="false" tIns="0" lIns="0" bIns="0" rIns="0">
            <a:spAutoFit/>
          </a:bodyPr>
          <a:lstStyle/>
          <a:p>
            <a:pPr algn="l">
              <a:lnSpc>
                <a:spcPts val="1860"/>
              </a:lnSpc>
              <a:spcBef>
                <a:spcPct val="0"/>
              </a:spcBef>
            </a:pPr>
            <a:r>
              <a:rPr lang="en-US" sz="1860">
                <a:solidFill>
                  <a:srgbClr val="FFFFFF"/>
                </a:solidFill>
                <a:latin typeface="Public Sans"/>
                <a:ea typeface="Public Sans"/>
                <a:cs typeface="Public Sans"/>
                <a:sym typeface="Public Sans"/>
              </a:rPr>
              <a:t>Nitration</a:t>
            </a:r>
          </a:p>
        </p:txBody>
      </p:sp>
      <p:sp>
        <p:nvSpPr>
          <p:cNvPr name="TextBox 31" id="31"/>
          <p:cNvSpPr txBox="true"/>
          <p:nvPr/>
        </p:nvSpPr>
        <p:spPr>
          <a:xfrm rot="0">
            <a:off x="5196383" y="5997070"/>
            <a:ext cx="1392357" cy="48419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Fluorination with KF</a:t>
            </a:r>
          </a:p>
        </p:txBody>
      </p:sp>
      <p:sp>
        <p:nvSpPr>
          <p:cNvPr name="TextBox 32" id="32"/>
          <p:cNvSpPr txBox="true"/>
          <p:nvPr/>
        </p:nvSpPr>
        <p:spPr>
          <a:xfrm rot="0">
            <a:off x="5234811" y="4447936"/>
            <a:ext cx="1381116" cy="251400"/>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Lithiation</a:t>
            </a:r>
          </a:p>
        </p:txBody>
      </p:sp>
      <p:sp>
        <p:nvSpPr>
          <p:cNvPr name="TextBox 33" id="33"/>
          <p:cNvSpPr txBox="true"/>
          <p:nvPr/>
        </p:nvSpPr>
        <p:spPr>
          <a:xfrm rot="0">
            <a:off x="9368571" y="8471082"/>
            <a:ext cx="1381116" cy="25143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Azidation</a:t>
            </a:r>
          </a:p>
        </p:txBody>
      </p:sp>
      <p:sp>
        <p:nvSpPr>
          <p:cNvPr name="TextBox 34" id="34"/>
          <p:cNvSpPr txBox="true"/>
          <p:nvPr/>
        </p:nvSpPr>
        <p:spPr>
          <a:xfrm rot="0">
            <a:off x="3815268" y="8209680"/>
            <a:ext cx="1381116" cy="716955"/>
          </a:xfrm>
          <a:prstGeom prst="rect">
            <a:avLst/>
          </a:prstGeom>
        </p:spPr>
        <p:txBody>
          <a:bodyPr anchor="t" rtlCol="false" tIns="0" lIns="0" bIns="0" rIns="0">
            <a:spAutoFit/>
          </a:bodyPr>
          <a:lstStyle/>
          <a:p>
            <a:pPr algn="ctr">
              <a:lnSpc>
                <a:spcPts val="1860"/>
              </a:lnSpc>
              <a:spcBef>
                <a:spcPct val="0"/>
              </a:spcBef>
            </a:pPr>
            <a:r>
              <a:rPr lang="en-US" sz="1860">
                <a:solidFill>
                  <a:srgbClr val="FFFFFF"/>
                </a:solidFill>
                <a:latin typeface="Public Sans"/>
                <a:ea typeface="Public Sans"/>
                <a:cs typeface="Public Sans"/>
                <a:sym typeface="Public Sans"/>
              </a:rPr>
              <a:t>BF3 Etherate Chemistry</a:t>
            </a:r>
          </a:p>
        </p:txBody>
      </p:sp>
      <p:sp>
        <p:nvSpPr>
          <p:cNvPr name="AutoShape 35" id="35"/>
          <p:cNvSpPr/>
          <p:nvPr/>
        </p:nvSpPr>
        <p:spPr>
          <a:xfrm flipV="true">
            <a:off x="6365963" y="6168936"/>
            <a:ext cx="432959" cy="812857"/>
          </a:xfrm>
          <a:prstGeom prst="line">
            <a:avLst/>
          </a:prstGeom>
          <a:ln cap="rnd" w="57150">
            <a:solidFill>
              <a:srgbClr val="9EC948"/>
            </a:solidFill>
            <a:prstDash val="solid"/>
            <a:headEnd type="none" len="sm" w="sm"/>
            <a:tailEnd type="none" len="sm" w="sm"/>
          </a:ln>
        </p:spPr>
      </p:sp>
      <p:grpSp>
        <p:nvGrpSpPr>
          <p:cNvPr name="Group 36" id="36"/>
          <p:cNvGrpSpPr/>
          <p:nvPr/>
        </p:nvGrpSpPr>
        <p:grpSpPr>
          <a:xfrm rot="0">
            <a:off x="13937603" y="4490684"/>
            <a:ext cx="5957227" cy="1592753"/>
            <a:chOff x="0" y="0"/>
            <a:chExt cx="1639766" cy="438416"/>
          </a:xfrm>
        </p:grpSpPr>
        <p:sp>
          <p:nvSpPr>
            <p:cNvPr name="Freeform 37" id="37"/>
            <p:cNvSpPr/>
            <p:nvPr/>
          </p:nvSpPr>
          <p:spPr>
            <a:xfrm flipH="false" flipV="false" rot="0">
              <a:off x="0" y="0"/>
              <a:ext cx="1639766" cy="438416"/>
            </a:xfrm>
            <a:custGeom>
              <a:avLst/>
              <a:gdLst/>
              <a:ahLst/>
              <a:cxnLst/>
              <a:rect r="r" b="b" t="t" l="l"/>
              <a:pathLst>
                <a:path h="438416" w="1639766">
                  <a:moveTo>
                    <a:pt x="0" y="0"/>
                  </a:moveTo>
                  <a:lnTo>
                    <a:pt x="1639766" y="0"/>
                  </a:lnTo>
                  <a:lnTo>
                    <a:pt x="1639766" y="438416"/>
                  </a:lnTo>
                  <a:lnTo>
                    <a:pt x="0" y="438416"/>
                  </a:lnTo>
                  <a:close/>
                </a:path>
              </a:pathLst>
            </a:custGeom>
            <a:solidFill>
              <a:srgbClr val="9EC948"/>
            </a:solidFill>
          </p:spPr>
        </p:sp>
        <p:sp>
          <p:nvSpPr>
            <p:cNvPr name="TextBox 38" id="38"/>
            <p:cNvSpPr txBox="true"/>
            <p:nvPr/>
          </p:nvSpPr>
          <p:spPr>
            <a:xfrm>
              <a:off x="0" y="28575"/>
              <a:ext cx="1639766" cy="409841"/>
            </a:xfrm>
            <a:prstGeom prst="rect">
              <a:avLst/>
            </a:prstGeom>
          </p:spPr>
          <p:txBody>
            <a:bodyPr anchor="ctr" rtlCol="false" tIns="47141" lIns="47141" bIns="47141" rIns="47141"/>
            <a:lstStyle/>
            <a:p>
              <a:pPr algn="ctr">
                <a:lnSpc>
                  <a:spcPts val="2327"/>
                </a:lnSpc>
              </a:pPr>
            </a:p>
          </p:txBody>
        </p:sp>
      </p:grpSp>
      <p:grpSp>
        <p:nvGrpSpPr>
          <p:cNvPr name="Group 39" id="39"/>
          <p:cNvGrpSpPr/>
          <p:nvPr/>
        </p:nvGrpSpPr>
        <p:grpSpPr>
          <a:xfrm rot="0">
            <a:off x="13937603" y="2953023"/>
            <a:ext cx="5957227" cy="1124003"/>
            <a:chOff x="0" y="0"/>
            <a:chExt cx="1639766" cy="309389"/>
          </a:xfrm>
        </p:grpSpPr>
        <p:sp>
          <p:nvSpPr>
            <p:cNvPr name="Freeform 40" id="40"/>
            <p:cNvSpPr/>
            <p:nvPr/>
          </p:nvSpPr>
          <p:spPr>
            <a:xfrm flipH="false" flipV="false" rot="0">
              <a:off x="0" y="0"/>
              <a:ext cx="1639766" cy="309389"/>
            </a:xfrm>
            <a:custGeom>
              <a:avLst/>
              <a:gdLst/>
              <a:ahLst/>
              <a:cxnLst/>
              <a:rect r="r" b="b" t="t" l="l"/>
              <a:pathLst>
                <a:path h="309389" w="1639766">
                  <a:moveTo>
                    <a:pt x="0" y="0"/>
                  </a:moveTo>
                  <a:lnTo>
                    <a:pt x="1639766" y="0"/>
                  </a:lnTo>
                  <a:lnTo>
                    <a:pt x="1639766" y="309389"/>
                  </a:lnTo>
                  <a:lnTo>
                    <a:pt x="0" y="309389"/>
                  </a:lnTo>
                  <a:close/>
                </a:path>
              </a:pathLst>
            </a:custGeom>
            <a:solidFill>
              <a:srgbClr val="9EC948"/>
            </a:solidFill>
          </p:spPr>
        </p:sp>
        <p:sp>
          <p:nvSpPr>
            <p:cNvPr name="TextBox 41" id="41"/>
            <p:cNvSpPr txBox="true"/>
            <p:nvPr/>
          </p:nvSpPr>
          <p:spPr>
            <a:xfrm>
              <a:off x="0" y="28575"/>
              <a:ext cx="1639766" cy="280814"/>
            </a:xfrm>
            <a:prstGeom prst="rect">
              <a:avLst/>
            </a:prstGeom>
          </p:spPr>
          <p:txBody>
            <a:bodyPr anchor="ctr" rtlCol="false" tIns="47141" lIns="47141" bIns="47141" rIns="47141"/>
            <a:lstStyle/>
            <a:p>
              <a:pPr algn="ctr">
                <a:lnSpc>
                  <a:spcPts val="2327"/>
                </a:lnSpc>
              </a:pPr>
            </a:p>
          </p:txBody>
        </p:sp>
      </p:grpSp>
      <p:sp>
        <p:nvSpPr>
          <p:cNvPr name="Freeform 42" id="42"/>
          <p:cNvSpPr/>
          <p:nvPr/>
        </p:nvSpPr>
        <p:spPr>
          <a:xfrm flipH="false" flipV="false" rot="0">
            <a:off x="15612870" y="135514"/>
            <a:ext cx="2549543" cy="1699695"/>
          </a:xfrm>
          <a:custGeom>
            <a:avLst/>
            <a:gdLst/>
            <a:ahLst/>
            <a:cxnLst/>
            <a:rect r="r" b="b" t="t" l="l"/>
            <a:pathLst>
              <a:path h="1699695" w="2549543">
                <a:moveTo>
                  <a:pt x="0" y="0"/>
                </a:moveTo>
                <a:lnTo>
                  <a:pt x="2549543" y="0"/>
                </a:lnTo>
                <a:lnTo>
                  <a:pt x="2549543" y="1699696"/>
                </a:lnTo>
                <a:lnTo>
                  <a:pt x="0" y="1699696"/>
                </a:lnTo>
                <a:lnTo>
                  <a:pt x="0" y="0"/>
                </a:lnTo>
                <a:close/>
              </a:path>
            </a:pathLst>
          </a:custGeom>
          <a:blipFill>
            <a:blip r:embed="rId4"/>
            <a:stretch>
              <a:fillRect l="0" t="0" r="0" b="0"/>
            </a:stretch>
          </a:blipFill>
        </p:spPr>
      </p:sp>
      <p:sp>
        <p:nvSpPr>
          <p:cNvPr name="AutoShape 43" id="43"/>
          <p:cNvSpPr/>
          <p:nvPr/>
        </p:nvSpPr>
        <p:spPr>
          <a:xfrm>
            <a:off x="5393496" y="5373241"/>
            <a:ext cx="966296" cy="0"/>
          </a:xfrm>
          <a:prstGeom prst="line">
            <a:avLst/>
          </a:prstGeom>
          <a:ln cap="flat" w="57150">
            <a:solidFill>
              <a:srgbClr val="9EC948"/>
            </a:solidFill>
            <a:prstDash val="solid"/>
            <a:headEnd type="none" len="sm" w="sm"/>
            <a:tailEnd type="none" len="sm" w="sm"/>
          </a:ln>
        </p:spPr>
      </p:sp>
      <p:sp>
        <p:nvSpPr>
          <p:cNvPr name="TextBox 44" id="44"/>
          <p:cNvSpPr txBox="true"/>
          <p:nvPr/>
        </p:nvSpPr>
        <p:spPr>
          <a:xfrm rot="0">
            <a:off x="790001" y="816692"/>
            <a:ext cx="13802999" cy="666750"/>
          </a:xfrm>
          <a:prstGeom prst="rect">
            <a:avLst/>
          </a:prstGeom>
        </p:spPr>
        <p:txBody>
          <a:bodyPr anchor="t" rtlCol="false" tIns="0" lIns="0" bIns="0" rIns="0">
            <a:spAutoFit/>
          </a:bodyPr>
          <a:lstStyle/>
          <a:p>
            <a:pPr algn="l">
              <a:lnSpc>
                <a:spcPts val="4500"/>
              </a:lnSpc>
            </a:pPr>
            <a:r>
              <a:rPr lang="en-US" sz="5000" spc="-310" b="true">
                <a:solidFill>
                  <a:srgbClr val="FFFFFF"/>
                </a:solidFill>
                <a:latin typeface="Poppins Bold"/>
                <a:ea typeface="Poppins Bold"/>
                <a:cs typeface="Poppins Bold"/>
                <a:sym typeface="Poppins Bold"/>
              </a:rPr>
              <a:t>Technology: </a:t>
            </a:r>
            <a:r>
              <a:rPr lang="en-US" sz="5000" spc="-310" b="true">
                <a:solidFill>
                  <a:srgbClr val="9EC948"/>
                </a:solidFill>
                <a:latin typeface="Poppins Bold"/>
                <a:ea typeface="Poppins Bold"/>
                <a:cs typeface="Poppins Bold"/>
                <a:sym typeface="Poppins Bold"/>
              </a:rPr>
              <a:t>Wide Range of Chemistries</a:t>
            </a:r>
          </a:p>
        </p:txBody>
      </p:sp>
      <p:sp>
        <p:nvSpPr>
          <p:cNvPr name="TextBox 45" id="45"/>
          <p:cNvSpPr txBox="true"/>
          <p:nvPr/>
        </p:nvSpPr>
        <p:spPr>
          <a:xfrm rot="0">
            <a:off x="14081570" y="4644582"/>
            <a:ext cx="4193077" cy="1323057"/>
          </a:xfrm>
          <a:prstGeom prst="rect">
            <a:avLst/>
          </a:prstGeom>
        </p:spPr>
        <p:txBody>
          <a:bodyPr anchor="t" rtlCol="false" tIns="0" lIns="0" bIns="0" rIns="0">
            <a:spAutoFit/>
          </a:bodyPr>
          <a:lstStyle/>
          <a:p>
            <a:pPr algn="l">
              <a:lnSpc>
                <a:spcPts val="2583"/>
              </a:lnSpc>
              <a:spcBef>
                <a:spcPct val="0"/>
              </a:spcBef>
            </a:pPr>
            <a:r>
              <a:rPr lang="en-US" sz="2583">
                <a:solidFill>
                  <a:srgbClr val="FFFFFF"/>
                </a:solidFill>
                <a:latin typeface="Poppins"/>
                <a:ea typeface="Poppins"/>
                <a:cs typeface="Poppins"/>
                <a:sym typeface="Poppins"/>
              </a:rPr>
              <a:t>Inventys can help you defragment your supply chain &amp; make it more </a:t>
            </a:r>
            <a:r>
              <a:rPr lang="en-US" b="true" sz="2583">
                <a:solidFill>
                  <a:srgbClr val="FFFFFF"/>
                </a:solidFill>
                <a:latin typeface="Poppins Bold"/>
                <a:ea typeface="Poppins Bold"/>
                <a:cs typeface="Poppins Bold"/>
                <a:sym typeface="Poppins Bold"/>
              </a:rPr>
              <a:t>robust</a:t>
            </a:r>
          </a:p>
        </p:txBody>
      </p:sp>
      <p:sp>
        <p:nvSpPr>
          <p:cNvPr name="TextBox 46" id="46"/>
          <p:cNvSpPr txBox="true"/>
          <p:nvPr/>
        </p:nvSpPr>
        <p:spPr>
          <a:xfrm rot="0">
            <a:off x="14169057" y="3034489"/>
            <a:ext cx="4193077" cy="999170"/>
          </a:xfrm>
          <a:prstGeom prst="rect">
            <a:avLst/>
          </a:prstGeom>
        </p:spPr>
        <p:txBody>
          <a:bodyPr anchor="t" rtlCol="false" tIns="0" lIns="0" bIns="0" rIns="0">
            <a:spAutoFit/>
          </a:bodyPr>
          <a:lstStyle/>
          <a:p>
            <a:pPr algn="l">
              <a:lnSpc>
                <a:spcPts val="2583"/>
              </a:lnSpc>
              <a:spcBef>
                <a:spcPct val="0"/>
              </a:spcBef>
            </a:pPr>
            <a:r>
              <a:rPr lang="en-US" sz="2583">
                <a:solidFill>
                  <a:srgbClr val="FFFFFF"/>
                </a:solidFill>
                <a:latin typeface="Poppins"/>
                <a:ea typeface="Poppins"/>
                <a:cs typeface="Poppins"/>
                <a:sym typeface="Poppins"/>
              </a:rPr>
              <a:t>Wide range of plant scale implemented chemistry</a:t>
            </a:r>
          </a:p>
        </p:txBody>
      </p:sp>
      <p:grpSp>
        <p:nvGrpSpPr>
          <p:cNvPr name="Group 47" id="47"/>
          <p:cNvGrpSpPr/>
          <p:nvPr/>
        </p:nvGrpSpPr>
        <p:grpSpPr>
          <a:xfrm rot="1873538">
            <a:off x="14927291" y="6980273"/>
            <a:ext cx="3147193" cy="3147193"/>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194A7A"/>
            </a:solidFill>
          </p:spPr>
        </p:sp>
        <p:sp>
          <p:nvSpPr>
            <p:cNvPr name="TextBox 49" id="49"/>
            <p:cNvSpPr txBox="true"/>
            <p:nvPr/>
          </p:nvSpPr>
          <p:spPr>
            <a:xfrm>
              <a:off x="0" y="38100"/>
              <a:ext cx="812800" cy="774700"/>
            </a:xfrm>
            <a:prstGeom prst="rect">
              <a:avLst/>
            </a:prstGeom>
          </p:spPr>
          <p:txBody>
            <a:bodyPr anchor="ctr" rtlCol="false" tIns="50800" lIns="50800" bIns="50800" rIns="50800"/>
            <a:lstStyle/>
            <a:p>
              <a:pPr algn="ctr">
                <a:lnSpc>
                  <a:spcPts val="2327"/>
                </a:lnSpc>
              </a:pPr>
            </a:p>
          </p:txBody>
        </p:sp>
      </p:grpSp>
      <p:grpSp>
        <p:nvGrpSpPr>
          <p:cNvPr name="Group 50" id="50"/>
          <p:cNvGrpSpPr/>
          <p:nvPr/>
        </p:nvGrpSpPr>
        <p:grpSpPr>
          <a:xfrm rot="0">
            <a:off x="12370753" y="9414441"/>
            <a:ext cx="3147193" cy="3147193"/>
            <a:chOff x="0" y="0"/>
            <a:chExt cx="812800" cy="812800"/>
          </a:xfrm>
        </p:grpSpPr>
        <p:sp>
          <p:nvSpPr>
            <p:cNvPr name="Freeform 51" id="5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194A7A"/>
            </a:solidFill>
          </p:spPr>
        </p:sp>
        <p:sp>
          <p:nvSpPr>
            <p:cNvPr name="TextBox 52" id="52"/>
            <p:cNvSpPr txBox="true"/>
            <p:nvPr/>
          </p:nvSpPr>
          <p:spPr>
            <a:xfrm>
              <a:off x="0" y="38100"/>
              <a:ext cx="812800" cy="774700"/>
            </a:xfrm>
            <a:prstGeom prst="rect">
              <a:avLst/>
            </a:prstGeom>
          </p:spPr>
          <p:txBody>
            <a:bodyPr anchor="ctr" rtlCol="false" tIns="50800" lIns="50800" bIns="50800" rIns="50800"/>
            <a:lstStyle/>
            <a:p>
              <a:pPr algn="ctr">
                <a:lnSpc>
                  <a:spcPts val="2327"/>
                </a:lnSpc>
              </a:pPr>
            </a:p>
          </p:txBody>
        </p:sp>
      </p:grpSp>
      <p:grpSp>
        <p:nvGrpSpPr>
          <p:cNvPr name="Group 53" id="53"/>
          <p:cNvGrpSpPr/>
          <p:nvPr/>
        </p:nvGrpSpPr>
        <p:grpSpPr>
          <a:xfrm rot="0">
            <a:off x="11576235" y="8607295"/>
            <a:ext cx="3147193" cy="3147193"/>
            <a:chOff x="0" y="0"/>
            <a:chExt cx="812800" cy="812800"/>
          </a:xfrm>
        </p:grpSpPr>
        <p:sp>
          <p:nvSpPr>
            <p:cNvPr name="Freeform 54" id="5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194A7A"/>
            </a:solidFill>
          </p:spPr>
        </p:sp>
        <p:sp>
          <p:nvSpPr>
            <p:cNvPr name="TextBox 55" id="55"/>
            <p:cNvSpPr txBox="true"/>
            <p:nvPr/>
          </p:nvSpPr>
          <p:spPr>
            <a:xfrm>
              <a:off x="0" y="38100"/>
              <a:ext cx="812800" cy="774700"/>
            </a:xfrm>
            <a:prstGeom prst="rect">
              <a:avLst/>
            </a:prstGeom>
          </p:spPr>
          <p:txBody>
            <a:bodyPr anchor="ctr" rtlCol="false" tIns="50800" lIns="50800" bIns="50800" rIns="50800"/>
            <a:lstStyle/>
            <a:p>
              <a:pPr algn="ctr">
                <a:lnSpc>
                  <a:spcPts val="2327"/>
                </a:lnSpc>
              </a:pPr>
            </a:p>
          </p:txBody>
        </p:sp>
      </p:grpSp>
      <p:grpSp>
        <p:nvGrpSpPr>
          <p:cNvPr name="Group 56" id="56"/>
          <p:cNvGrpSpPr/>
          <p:nvPr/>
        </p:nvGrpSpPr>
        <p:grpSpPr>
          <a:xfrm rot="0">
            <a:off x="4595552" y="9396936"/>
            <a:ext cx="3147193" cy="3147193"/>
            <a:chOff x="0" y="0"/>
            <a:chExt cx="812800" cy="812800"/>
          </a:xfrm>
        </p:grpSpPr>
        <p:sp>
          <p:nvSpPr>
            <p:cNvPr name="Freeform 57" id="5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194A7A"/>
            </a:solidFill>
          </p:spPr>
        </p:sp>
        <p:sp>
          <p:nvSpPr>
            <p:cNvPr name="TextBox 58" id="58"/>
            <p:cNvSpPr txBox="true"/>
            <p:nvPr/>
          </p:nvSpPr>
          <p:spPr>
            <a:xfrm>
              <a:off x="0" y="38100"/>
              <a:ext cx="812800" cy="774700"/>
            </a:xfrm>
            <a:prstGeom prst="rect">
              <a:avLst/>
            </a:prstGeom>
          </p:spPr>
          <p:txBody>
            <a:bodyPr anchor="ctr" rtlCol="false" tIns="50800" lIns="50800" bIns="50800" rIns="50800"/>
            <a:lstStyle/>
            <a:p>
              <a:pPr algn="ctr">
                <a:lnSpc>
                  <a:spcPts val="2327"/>
                </a:lnSpc>
              </a:pPr>
            </a:p>
          </p:txBody>
        </p:sp>
      </p:grpSp>
      <p:grpSp>
        <p:nvGrpSpPr>
          <p:cNvPr name="Group 59" id="59"/>
          <p:cNvGrpSpPr/>
          <p:nvPr/>
        </p:nvGrpSpPr>
        <p:grpSpPr>
          <a:xfrm rot="3608592">
            <a:off x="14145129" y="7554241"/>
            <a:ext cx="2551023" cy="525366"/>
            <a:chOff x="0" y="0"/>
            <a:chExt cx="658832" cy="135682"/>
          </a:xfrm>
        </p:grpSpPr>
        <p:sp>
          <p:nvSpPr>
            <p:cNvPr name="Freeform 60" id="60"/>
            <p:cNvSpPr/>
            <p:nvPr/>
          </p:nvSpPr>
          <p:spPr>
            <a:xfrm flipH="false" flipV="false" rot="0">
              <a:off x="0" y="0"/>
              <a:ext cx="658832" cy="135682"/>
            </a:xfrm>
            <a:custGeom>
              <a:avLst/>
              <a:gdLst/>
              <a:ahLst/>
              <a:cxnLst/>
              <a:rect r="r" b="b" t="t" l="l"/>
              <a:pathLst>
                <a:path h="135682" w="658832">
                  <a:moveTo>
                    <a:pt x="0" y="0"/>
                  </a:moveTo>
                  <a:lnTo>
                    <a:pt x="658832" y="0"/>
                  </a:lnTo>
                  <a:lnTo>
                    <a:pt x="658832" y="135682"/>
                  </a:lnTo>
                  <a:lnTo>
                    <a:pt x="0" y="135682"/>
                  </a:lnTo>
                  <a:close/>
                </a:path>
              </a:pathLst>
            </a:custGeom>
            <a:solidFill>
              <a:srgbClr val="194A7A"/>
            </a:solidFill>
          </p:spPr>
        </p:sp>
        <p:sp>
          <p:nvSpPr>
            <p:cNvPr name="TextBox 61" id="61"/>
            <p:cNvSpPr txBox="true"/>
            <p:nvPr/>
          </p:nvSpPr>
          <p:spPr>
            <a:xfrm>
              <a:off x="0" y="38100"/>
              <a:ext cx="658832" cy="97582"/>
            </a:xfrm>
            <a:prstGeom prst="rect">
              <a:avLst/>
            </a:prstGeom>
          </p:spPr>
          <p:txBody>
            <a:bodyPr anchor="ctr" rtlCol="false" tIns="50800" lIns="50800" bIns="50800" rIns="50800"/>
            <a:lstStyle/>
            <a:p>
              <a:pPr algn="ctr">
                <a:lnSpc>
                  <a:spcPts val="2327"/>
                </a:lnSpc>
              </a:pPr>
            </a:p>
          </p:txBody>
        </p:sp>
      </p:grpSp>
      <p:grpSp>
        <p:nvGrpSpPr>
          <p:cNvPr name="Group 62" id="62"/>
          <p:cNvGrpSpPr/>
          <p:nvPr/>
        </p:nvGrpSpPr>
        <p:grpSpPr>
          <a:xfrm rot="3597460">
            <a:off x="12892280" y="8322659"/>
            <a:ext cx="1016109" cy="380523"/>
            <a:chOff x="0" y="0"/>
            <a:chExt cx="262422" cy="98275"/>
          </a:xfrm>
        </p:grpSpPr>
        <p:sp>
          <p:nvSpPr>
            <p:cNvPr name="Freeform 63" id="63"/>
            <p:cNvSpPr/>
            <p:nvPr/>
          </p:nvSpPr>
          <p:spPr>
            <a:xfrm flipH="false" flipV="false" rot="0">
              <a:off x="0" y="0"/>
              <a:ext cx="262422" cy="98275"/>
            </a:xfrm>
            <a:custGeom>
              <a:avLst/>
              <a:gdLst/>
              <a:ahLst/>
              <a:cxnLst/>
              <a:rect r="r" b="b" t="t" l="l"/>
              <a:pathLst>
                <a:path h="98275" w="262422">
                  <a:moveTo>
                    <a:pt x="0" y="0"/>
                  </a:moveTo>
                  <a:lnTo>
                    <a:pt x="262422" y="0"/>
                  </a:lnTo>
                  <a:lnTo>
                    <a:pt x="262422" y="98275"/>
                  </a:lnTo>
                  <a:lnTo>
                    <a:pt x="0" y="98275"/>
                  </a:lnTo>
                  <a:close/>
                </a:path>
              </a:pathLst>
            </a:custGeom>
            <a:solidFill>
              <a:srgbClr val="194A7A"/>
            </a:solidFill>
          </p:spPr>
        </p:sp>
        <p:sp>
          <p:nvSpPr>
            <p:cNvPr name="TextBox 64" id="64"/>
            <p:cNvSpPr txBox="true"/>
            <p:nvPr/>
          </p:nvSpPr>
          <p:spPr>
            <a:xfrm>
              <a:off x="0" y="38100"/>
              <a:ext cx="262422" cy="60175"/>
            </a:xfrm>
            <a:prstGeom prst="rect">
              <a:avLst/>
            </a:prstGeom>
          </p:spPr>
          <p:txBody>
            <a:bodyPr anchor="ctr" rtlCol="false" tIns="50800" lIns="50800" bIns="50800" rIns="50800"/>
            <a:lstStyle/>
            <a:p>
              <a:pPr algn="ctr">
                <a:lnSpc>
                  <a:spcPts val="2327"/>
                </a:lnSpc>
              </a:pPr>
            </a:p>
          </p:txBody>
        </p:sp>
      </p:grpSp>
      <p:grpSp>
        <p:nvGrpSpPr>
          <p:cNvPr name="Group 65" id="65"/>
          <p:cNvGrpSpPr/>
          <p:nvPr/>
        </p:nvGrpSpPr>
        <p:grpSpPr>
          <a:xfrm rot="3496601">
            <a:off x="13021513" y="8525896"/>
            <a:ext cx="1016109" cy="380523"/>
            <a:chOff x="0" y="0"/>
            <a:chExt cx="262422" cy="98275"/>
          </a:xfrm>
        </p:grpSpPr>
        <p:sp>
          <p:nvSpPr>
            <p:cNvPr name="Freeform 66" id="66"/>
            <p:cNvSpPr/>
            <p:nvPr/>
          </p:nvSpPr>
          <p:spPr>
            <a:xfrm flipH="false" flipV="false" rot="0">
              <a:off x="0" y="0"/>
              <a:ext cx="262422" cy="98275"/>
            </a:xfrm>
            <a:custGeom>
              <a:avLst/>
              <a:gdLst/>
              <a:ahLst/>
              <a:cxnLst/>
              <a:rect r="r" b="b" t="t" l="l"/>
              <a:pathLst>
                <a:path h="98275" w="262422">
                  <a:moveTo>
                    <a:pt x="0" y="0"/>
                  </a:moveTo>
                  <a:lnTo>
                    <a:pt x="262422" y="0"/>
                  </a:lnTo>
                  <a:lnTo>
                    <a:pt x="262422" y="98275"/>
                  </a:lnTo>
                  <a:lnTo>
                    <a:pt x="0" y="98275"/>
                  </a:lnTo>
                  <a:close/>
                </a:path>
              </a:pathLst>
            </a:custGeom>
            <a:solidFill>
              <a:srgbClr val="194A7A"/>
            </a:solidFill>
          </p:spPr>
        </p:sp>
        <p:sp>
          <p:nvSpPr>
            <p:cNvPr name="TextBox 67" id="67"/>
            <p:cNvSpPr txBox="true"/>
            <p:nvPr/>
          </p:nvSpPr>
          <p:spPr>
            <a:xfrm>
              <a:off x="0" y="38100"/>
              <a:ext cx="262422" cy="60175"/>
            </a:xfrm>
            <a:prstGeom prst="rect">
              <a:avLst/>
            </a:prstGeom>
          </p:spPr>
          <p:txBody>
            <a:bodyPr anchor="ctr" rtlCol="false" tIns="50800" lIns="50800" bIns="50800" rIns="50800"/>
            <a:lstStyle/>
            <a:p>
              <a:pPr algn="ctr">
                <a:lnSpc>
                  <a:spcPts val="2327"/>
                </a:lnSpc>
              </a:pPr>
            </a:p>
          </p:txBody>
        </p:sp>
      </p:grpSp>
      <p:grpSp>
        <p:nvGrpSpPr>
          <p:cNvPr name="Group 68" id="68"/>
          <p:cNvGrpSpPr/>
          <p:nvPr/>
        </p:nvGrpSpPr>
        <p:grpSpPr>
          <a:xfrm rot="1837903">
            <a:off x="5025554" y="9197662"/>
            <a:ext cx="448993" cy="398547"/>
            <a:chOff x="0" y="0"/>
            <a:chExt cx="115958" cy="102929"/>
          </a:xfrm>
        </p:grpSpPr>
        <p:sp>
          <p:nvSpPr>
            <p:cNvPr name="Freeform 69" id="69"/>
            <p:cNvSpPr/>
            <p:nvPr/>
          </p:nvSpPr>
          <p:spPr>
            <a:xfrm flipH="false" flipV="false" rot="0">
              <a:off x="0" y="0"/>
              <a:ext cx="115958" cy="102929"/>
            </a:xfrm>
            <a:custGeom>
              <a:avLst/>
              <a:gdLst/>
              <a:ahLst/>
              <a:cxnLst/>
              <a:rect r="r" b="b" t="t" l="l"/>
              <a:pathLst>
                <a:path h="102929" w="115958">
                  <a:moveTo>
                    <a:pt x="0" y="0"/>
                  </a:moveTo>
                  <a:lnTo>
                    <a:pt x="115958" y="0"/>
                  </a:lnTo>
                  <a:lnTo>
                    <a:pt x="115958" y="102929"/>
                  </a:lnTo>
                  <a:lnTo>
                    <a:pt x="0" y="102929"/>
                  </a:lnTo>
                  <a:close/>
                </a:path>
              </a:pathLst>
            </a:custGeom>
            <a:solidFill>
              <a:srgbClr val="194A7A"/>
            </a:solidFill>
          </p:spPr>
        </p:sp>
        <p:sp>
          <p:nvSpPr>
            <p:cNvPr name="TextBox 70" id="70"/>
            <p:cNvSpPr txBox="true"/>
            <p:nvPr/>
          </p:nvSpPr>
          <p:spPr>
            <a:xfrm>
              <a:off x="0" y="38100"/>
              <a:ext cx="115958" cy="64829"/>
            </a:xfrm>
            <a:prstGeom prst="rect">
              <a:avLst/>
            </a:prstGeom>
          </p:spPr>
          <p:txBody>
            <a:bodyPr anchor="ctr" rtlCol="false" tIns="50800" lIns="50800" bIns="50800" rIns="50800"/>
            <a:lstStyle/>
            <a:p>
              <a:pPr algn="ctr">
                <a:lnSpc>
                  <a:spcPts val="2327"/>
                </a:lnSpc>
              </a:pPr>
            </a:p>
          </p:txBody>
        </p:sp>
      </p:grpSp>
      <p:grpSp>
        <p:nvGrpSpPr>
          <p:cNvPr name="Group 71" id="71"/>
          <p:cNvGrpSpPr/>
          <p:nvPr/>
        </p:nvGrpSpPr>
        <p:grpSpPr>
          <a:xfrm rot="3577251">
            <a:off x="6364244" y="9266763"/>
            <a:ext cx="448993" cy="398547"/>
            <a:chOff x="0" y="0"/>
            <a:chExt cx="115958" cy="102929"/>
          </a:xfrm>
        </p:grpSpPr>
        <p:sp>
          <p:nvSpPr>
            <p:cNvPr name="Freeform 72" id="72"/>
            <p:cNvSpPr/>
            <p:nvPr/>
          </p:nvSpPr>
          <p:spPr>
            <a:xfrm flipH="false" flipV="false" rot="0">
              <a:off x="0" y="0"/>
              <a:ext cx="115958" cy="102929"/>
            </a:xfrm>
            <a:custGeom>
              <a:avLst/>
              <a:gdLst/>
              <a:ahLst/>
              <a:cxnLst/>
              <a:rect r="r" b="b" t="t" l="l"/>
              <a:pathLst>
                <a:path h="102929" w="115958">
                  <a:moveTo>
                    <a:pt x="0" y="0"/>
                  </a:moveTo>
                  <a:lnTo>
                    <a:pt x="115958" y="0"/>
                  </a:lnTo>
                  <a:lnTo>
                    <a:pt x="115958" y="102929"/>
                  </a:lnTo>
                  <a:lnTo>
                    <a:pt x="0" y="102929"/>
                  </a:lnTo>
                  <a:close/>
                </a:path>
              </a:pathLst>
            </a:custGeom>
            <a:solidFill>
              <a:srgbClr val="194A7A"/>
            </a:solidFill>
          </p:spPr>
        </p:sp>
        <p:sp>
          <p:nvSpPr>
            <p:cNvPr name="TextBox 73" id="73"/>
            <p:cNvSpPr txBox="true"/>
            <p:nvPr/>
          </p:nvSpPr>
          <p:spPr>
            <a:xfrm>
              <a:off x="0" y="38100"/>
              <a:ext cx="115958" cy="64829"/>
            </a:xfrm>
            <a:prstGeom prst="rect">
              <a:avLst/>
            </a:prstGeom>
          </p:spPr>
          <p:txBody>
            <a:bodyPr anchor="ctr" rtlCol="false" tIns="50800" lIns="50800" bIns="50800" rIns="50800"/>
            <a:lstStyle/>
            <a:p>
              <a:pPr algn="ctr">
                <a:lnSpc>
                  <a:spcPts val="2327"/>
                </a:lnSpc>
              </a:pPr>
            </a:p>
          </p:txBody>
        </p:sp>
      </p:grpSp>
      <p:grpSp>
        <p:nvGrpSpPr>
          <p:cNvPr name="Group 74" id="74"/>
          <p:cNvGrpSpPr/>
          <p:nvPr/>
        </p:nvGrpSpPr>
        <p:grpSpPr>
          <a:xfrm rot="5400000">
            <a:off x="11776285" y="8617260"/>
            <a:ext cx="448993" cy="398547"/>
            <a:chOff x="0" y="0"/>
            <a:chExt cx="115958" cy="102929"/>
          </a:xfrm>
        </p:grpSpPr>
        <p:sp>
          <p:nvSpPr>
            <p:cNvPr name="Freeform 75" id="75"/>
            <p:cNvSpPr/>
            <p:nvPr/>
          </p:nvSpPr>
          <p:spPr>
            <a:xfrm flipH="false" flipV="false" rot="0">
              <a:off x="0" y="0"/>
              <a:ext cx="115958" cy="102929"/>
            </a:xfrm>
            <a:custGeom>
              <a:avLst/>
              <a:gdLst/>
              <a:ahLst/>
              <a:cxnLst/>
              <a:rect r="r" b="b" t="t" l="l"/>
              <a:pathLst>
                <a:path h="102929" w="115958">
                  <a:moveTo>
                    <a:pt x="0" y="0"/>
                  </a:moveTo>
                  <a:lnTo>
                    <a:pt x="115958" y="0"/>
                  </a:lnTo>
                  <a:lnTo>
                    <a:pt x="115958" y="102929"/>
                  </a:lnTo>
                  <a:lnTo>
                    <a:pt x="0" y="102929"/>
                  </a:lnTo>
                  <a:close/>
                </a:path>
              </a:pathLst>
            </a:custGeom>
            <a:solidFill>
              <a:srgbClr val="194A7A"/>
            </a:solidFill>
          </p:spPr>
        </p:sp>
        <p:sp>
          <p:nvSpPr>
            <p:cNvPr name="TextBox 76" id="76"/>
            <p:cNvSpPr txBox="true"/>
            <p:nvPr/>
          </p:nvSpPr>
          <p:spPr>
            <a:xfrm>
              <a:off x="0" y="38100"/>
              <a:ext cx="115958" cy="64829"/>
            </a:xfrm>
            <a:prstGeom prst="rect">
              <a:avLst/>
            </a:prstGeom>
          </p:spPr>
          <p:txBody>
            <a:bodyPr anchor="ctr" rtlCol="false" tIns="50800" lIns="50800" bIns="50800" rIns="50800"/>
            <a:lstStyle/>
            <a:p>
              <a:pPr algn="ctr">
                <a:lnSpc>
                  <a:spcPts val="2327"/>
                </a:lnSpc>
              </a:pPr>
            </a:p>
          </p:txBody>
        </p:sp>
      </p:grpSp>
      <p:grpSp>
        <p:nvGrpSpPr>
          <p:cNvPr name="Group 77" id="77"/>
          <p:cNvGrpSpPr/>
          <p:nvPr/>
        </p:nvGrpSpPr>
        <p:grpSpPr>
          <a:xfrm rot="1735990">
            <a:off x="15107184" y="7644933"/>
            <a:ext cx="448993" cy="398547"/>
            <a:chOff x="0" y="0"/>
            <a:chExt cx="115958" cy="102929"/>
          </a:xfrm>
        </p:grpSpPr>
        <p:sp>
          <p:nvSpPr>
            <p:cNvPr name="Freeform 78" id="78"/>
            <p:cNvSpPr/>
            <p:nvPr/>
          </p:nvSpPr>
          <p:spPr>
            <a:xfrm flipH="false" flipV="false" rot="0">
              <a:off x="0" y="0"/>
              <a:ext cx="115958" cy="102929"/>
            </a:xfrm>
            <a:custGeom>
              <a:avLst/>
              <a:gdLst/>
              <a:ahLst/>
              <a:cxnLst/>
              <a:rect r="r" b="b" t="t" l="l"/>
              <a:pathLst>
                <a:path h="102929" w="115958">
                  <a:moveTo>
                    <a:pt x="0" y="0"/>
                  </a:moveTo>
                  <a:lnTo>
                    <a:pt x="115958" y="0"/>
                  </a:lnTo>
                  <a:lnTo>
                    <a:pt x="115958" y="102929"/>
                  </a:lnTo>
                  <a:lnTo>
                    <a:pt x="0" y="102929"/>
                  </a:lnTo>
                  <a:close/>
                </a:path>
              </a:pathLst>
            </a:custGeom>
            <a:solidFill>
              <a:srgbClr val="194A7A"/>
            </a:solidFill>
          </p:spPr>
        </p:sp>
        <p:sp>
          <p:nvSpPr>
            <p:cNvPr name="TextBox 79" id="79"/>
            <p:cNvSpPr txBox="true"/>
            <p:nvPr/>
          </p:nvSpPr>
          <p:spPr>
            <a:xfrm>
              <a:off x="0" y="38100"/>
              <a:ext cx="115958" cy="64829"/>
            </a:xfrm>
            <a:prstGeom prst="rect">
              <a:avLst/>
            </a:prstGeom>
          </p:spPr>
          <p:txBody>
            <a:bodyPr anchor="ctr" rtlCol="false" tIns="50800" lIns="50800" bIns="50800" rIns="50800"/>
            <a:lstStyle/>
            <a:p>
              <a:pPr algn="ctr">
                <a:lnSpc>
                  <a:spcPts val="2327"/>
                </a:lnSpc>
              </a:pP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94A7A"/>
        </a:solidFill>
      </p:bgPr>
    </p:bg>
    <p:spTree>
      <p:nvGrpSpPr>
        <p:cNvPr id="1" name=""/>
        <p:cNvGrpSpPr/>
        <p:nvPr/>
      </p:nvGrpSpPr>
      <p:grpSpPr>
        <a:xfrm>
          <a:off x="0" y="0"/>
          <a:ext cx="0" cy="0"/>
          <a:chOff x="0" y="0"/>
          <a:chExt cx="0" cy="0"/>
        </a:xfrm>
      </p:grpSpPr>
      <p:sp>
        <p:nvSpPr>
          <p:cNvPr name="Freeform 2" id="2"/>
          <p:cNvSpPr/>
          <p:nvPr/>
        </p:nvSpPr>
        <p:spPr>
          <a:xfrm flipH="false" flipV="false" rot="0">
            <a:off x="342244" y="5143819"/>
            <a:ext cx="1430063" cy="1421125"/>
          </a:xfrm>
          <a:custGeom>
            <a:avLst/>
            <a:gdLst/>
            <a:ahLst/>
            <a:cxnLst/>
            <a:rect r="r" b="b" t="t" l="l"/>
            <a:pathLst>
              <a:path h="1421125" w="1430063">
                <a:moveTo>
                  <a:pt x="0" y="0"/>
                </a:moveTo>
                <a:lnTo>
                  <a:pt x="1430062" y="0"/>
                </a:lnTo>
                <a:lnTo>
                  <a:pt x="1430062" y="1421125"/>
                </a:lnTo>
                <a:lnTo>
                  <a:pt x="0" y="14211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485730" y="5252545"/>
            <a:ext cx="1430063" cy="1421125"/>
          </a:xfrm>
          <a:custGeom>
            <a:avLst/>
            <a:gdLst/>
            <a:ahLst/>
            <a:cxnLst/>
            <a:rect r="r" b="b" t="t" l="l"/>
            <a:pathLst>
              <a:path h="1421125" w="1430063">
                <a:moveTo>
                  <a:pt x="0" y="0"/>
                </a:moveTo>
                <a:lnTo>
                  <a:pt x="1430063" y="0"/>
                </a:lnTo>
                <a:lnTo>
                  <a:pt x="1430063" y="1421125"/>
                </a:lnTo>
                <a:lnTo>
                  <a:pt x="0" y="14211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3603036" y="5161856"/>
            <a:ext cx="1727342" cy="1638578"/>
            <a:chOff x="0" y="0"/>
            <a:chExt cx="482917" cy="458101"/>
          </a:xfrm>
        </p:grpSpPr>
        <p:sp>
          <p:nvSpPr>
            <p:cNvPr name="Freeform 5" id="5"/>
            <p:cNvSpPr/>
            <p:nvPr/>
          </p:nvSpPr>
          <p:spPr>
            <a:xfrm flipH="false" flipV="false" rot="0">
              <a:off x="0" y="0"/>
              <a:ext cx="482918" cy="458101"/>
            </a:xfrm>
            <a:custGeom>
              <a:avLst/>
              <a:gdLst/>
              <a:ahLst/>
              <a:cxnLst/>
              <a:rect r="r" b="b" t="t" l="l"/>
              <a:pathLst>
                <a:path h="458101" w="482918">
                  <a:moveTo>
                    <a:pt x="121014" y="0"/>
                  </a:moveTo>
                  <a:lnTo>
                    <a:pt x="361904" y="0"/>
                  </a:lnTo>
                  <a:cubicBezTo>
                    <a:pt x="393999" y="0"/>
                    <a:pt x="424779" y="12750"/>
                    <a:pt x="447473" y="35444"/>
                  </a:cubicBezTo>
                  <a:cubicBezTo>
                    <a:pt x="470168" y="58138"/>
                    <a:pt x="482918" y="88919"/>
                    <a:pt x="482918" y="121014"/>
                  </a:cubicBezTo>
                  <a:lnTo>
                    <a:pt x="482918" y="337088"/>
                  </a:lnTo>
                  <a:cubicBezTo>
                    <a:pt x="482918" y="403922"/>
                    <a:pt x="428738" y="458101"/>
                    <a:pt x="361904" y="458101"/>
                  </a:cubicBezTo>
                  <a:lnTo>
                    <a:pt x="121014" y="458101"/>
                  </a:lnTo>
                  <a:cubicBezTo>
                    <a:pt x="54180" y="458101"/>
                    <a:pt x="0" y="403922"/>
                    <a:pt x="0" y="337088"/>
                  </a:cubicBezTo>
                  <a:lnTo>
                    <a:pt x="0" y="121014"/>
                  </a:lnTo>
                  <a:cubicBezTo>
                    <a:pt x="0" y="54180"/>
                    <a:pt x="54180" y="0"/>
                    <a:pt x="121014" y="0"/>
                  </a:cubicBezTo>
                  <a:close/>
                </a:path>
              </a:pathLst>
            </a:custGeom>
            <a:solidFill>
              <a:srgbClr val="9EC948"/>
            </a:solidFill>
          </p:spPr>
        </p:sp>
        <p:sp>
          <p:nvSpPr>
            <p:cNvPr name="TextBox 6" id="6"/>
            <p:cNvSpPr txBox="true"/>
            <p:nvPr/>
          </p:nvSpPr>
          <p:spPr>
            <a:xfrm>
              <a:off x="0" y="38100"/>
              <a:ext cx="482917"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Sodium Cyanide</a:t>
              </a:r>
            </a:p>
          </p:txBody>
        </p:sp>
      </p:grpSp>
      <p:grpSp>
        <p:nvGrpSpPr>
          <p:cNvPr name="Group 7" id="7"/>
          <p:cNvGrpSpPr/>
          <p:nvPr/>
        </p:nvGrpSpPr>
        <p:grpSpPr>
          <a:xfrm rot="0">
            <a:off x="12315955" y="7619722"/>
            <a:ext cx="1727342" cy="1638578"/>
            <a:chOff x="0" y="0"/>
            <a:chExt cx="482917" cy="458101"/>
          </a:xfrm>
        </p:grpSpPr>
        <p:sp>
          <p:nvSpPr>
            <p:cNvPr name="Freeform 8" id="8"/>
            <p:cNvSpPr/>
            <p:nvPr/>
          </p:nvSpPr>
          <p:spPr>
            <a:xfrm flipH="false" flipV="false" rot="0">
              <a:off x="0" y="0"/>
              <a:ext cx="482918" cy="458101"/>
            </a:xfrm>
            <a:custGeom>
              <a:avLst/>
              <a:gdLst/>
              <a:ahLst/>
              <a:cxnLst/>
              <a:rect r="r" b="b" t="t" l="l"/>
              <a:pathLst>
                <a:path h="458101" w="482918">
                  <a:moveTo>
                    <a:pt x="121014" y="0"/>
                  </a:moveTo>
                  <a:lnTo>
                    <a:pt x="361904" y="0"/>
                  </a:lnTo>
                  <a:cubicBezTo>
                    <a:pt x="393999" y="0"/>
                    <a:pt x="424779" y="12750"/>
                    <a:pt x="447473" y="35444"/>
                  </a:cubicBezTo>
                  <a:cubicBezTo>
                    <a:pt x="470168" y="58138"/>
                    <a:pt x="482918" y="88919"/>
                    <a:pt x="482918" y="121014"/>
                  </a:cubicBezTo>
                  <a:lnTo>
                    <a:pt x="482918" y="337088"/>
                  </a:lnTo>
                  <a:cubicBezTo>
                    <a:pt x="482918" y="403922"/>
                    <a:pt x="428738" y="458101"/>
                    <a:pt x="361904" y="458101"/>
                  </a:cubicBezTo>
                  <a:lnTo>
                    <a:pt x="121014" y="458101"/>
                  </a:lnTo>
                  <a:cubicBezTo>
                    <a:pt x="54180" y="458101"/>
                    <a:pt x="0" y="403922"/>
                    <a:pt x="0" y="337088"/>
                  </a:cubicBezTo>
                  <a:lnTo>
                    <a:pt x="0" y="121014"/>
                  </a:lnTo>
                  <a:cubicBezTo>
                    <a:pt x="0" y="54180"/>
                    <a:pt x="54180" y="0"/>
                    <a:pt x="121014" y="0"/>
                  </a:cubicBezTo>
                  <a:close/>
                </a:path>
              </a:pathLst>
            </a:custGeom>
            <a:solidFill>
              <a:srgbClr val="9EC948"/>
            </a:solidFill>
          </p:spPr>
        </p:sp>
        <p:sp>
          <p:nvSpPr>
            <p:cNvPr name="TextBox 9" id="9"/>
            <p:cNvSpPr txBox="true"/>
            <p:nvPr/>
          </p:nvSpPr>
          <p:spPr>
            <a:xfrm>
              <a:off x="0" y="38100"/>
              <a:ext cx="482917"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Hydrazine Hydrate (80% &amp; 64%)</a:t>
              </a:r>
            </a:p>
          </p:txBody>
        </p:sp>
      </p:grpSp>
      <p:grpSp>
        <p:nvGrpSpPr>
          <p:cNvPr name="Group 10" id="10"/>
          <p:cNvGrpSpPr/>
          <p:nvPr/>
        </p:nvGrpSpPr>
        <p:grpSpPr>
          <a:xfrm rot="0">
            <a:off x="14823959" y="2737623"/>
            <a:ext cx="1843057" cy="1638578"/>
            <a:chOff x="0" y="0"/>
            <a:chExt cx="515268" cy="458101"/>
          </a:xfrm>
        </p:grpSpPr>
        <p:sp>
          <p:nvSpPr>
            <p:cNvPr name="Freeform 11" id="11"/>
            <p:cNvSpPr/>
            <p:nvPr/>
          </p:nvSpPr>
          <p:spPr>
            <a:xfrm flipH="false" flipV="false" rot="0">
              <a:off x="0" y="0"/>
              <a:ext cx="515268" cy="458101"/>
            </a:xfrm>
            <a:custGeom>
              <a:avLst/>
              <a:gdLst/>
              <a:ahLst/>
              <a:cxnLst/>
              <a:rect r="r" b="b" t="t" l="l"/>
              <a:pathLst>
                <a:path h="458101" w="515268">
                  <a:moveTo>
                    <a:pt x="113416" y="0"/>
                  </a:moveTo>
                  <a:lnTo>
                    <a:pt x="401853" y="0"/>
                  </a:lnTo>
                  <a:cubicBezTo>
                    <a:pt x="431932" y="0"/>
                    <a:pt x="460780" y="11949"/>
                    <a:pt x="482050" y="33219"/>
                  </a:cubicBezTo>
                  <a:cubicBezTo>
                    <a:pt x="503319" y="54488"/>
                    <a:pt x="515268" y="83336"/>
                    <a:pt x="515268" y="113416"/>
                  </a:cubicBezTo>
                  <a:lnTo>
                    <a:pt x="515268" y="344686"/>
                  </a:lnTo>
                  <a:cubicBezTo>
                    <a:pt x="515268" y="374765"/>
                    <a:pt x="503319" y="403613"/>
                    <a:pt x="482050" y="424883"/>
                  </a:cubicBezTo>
                  <a:cubicBezTo>
                    <a:pt x="460780" y="446152"/>
                    <a:pt x="431932" y="458101"/>
                    <a:pt x="401853" y="458101"/>
                  </a:cubicBezTo>
                  <a:lnTo>
                    <a:pt x="113416" y="458101"/>
                  </a:lnTo>
                  <a:cubicBezTo>
                    <a:pt x="83336" y="458101"/>
                    <a:pt x="54488" y="446152"/>
                    <a:pt x="33219" y="424883"/>
                  </a:cubicBezTo>
                  <a:cubicBezTo>
                    <a:pt x="11949" y="403613"/>
                    <a:pt x="0" y="374765"/>
                    <a:pt x="0" y="344686"/>
                  </a:cubicBezTo>
                  <a:lnTo>
                    <a:pt x="0" y="113416"/>
                  </a:lnTo>
                  <a:cubicBezTo>
                    <a:pt x="0" y="83336"/>
                    <a:pt x="11949" y="54488"/>
                    <a:pt x="33219" y="33219"/>
                  </a:cubicBezTo>
                  <a:cubicBezTo>
                    <a:pt x="54488" y="11949"/>
                    <a:pt x="83336" y="0"/>
                    <a:pt x="113416" y="0"/>
                  </a:cubicBezTo>
                  <a:close/>
                </a:path>
              </a:pathLst>
            </a:custGeom>
            <a:solidFill>
              <a:srgbClr val="9EC948"/>
            </a:solidFill>
          </p:spPr>
        </p:sp>
        <p:sp>
          <p:nvSpPr>
            <p:cNvPr name="TextBox 12" id="12"/>
            <p:cNvSpPr txBox="true"/>
            <p:nvPr/>
          </p:nvSpPr>
          <p:spPr>
            <a:xfrm>
              <a:off x="0" y="38100"/>
              <a:ext cx="515268"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Bromine/</a:t>
              </a:r>
            </a:p>
            <a:p>
              <a:pPr algn="ctr">
                <a:lnSpc>
                  <a:spcPts val="2327"/>
                </a:lnSpc>
              </a:pPr>
              <a:r>
                <a:rPr lang="en-US" sz="2327">
                  <a:solidFill>
                    <a:srgbClr val="FFFFFF"/>
                  </a:solidFill>
                  <a:latin typeface="Public Sans"/>
                  <a:ea typeface="Public Sans"/>
                  <a:cs typeface="Public Sans"/>
                  <a:sym typeface="Public Sans"/>
                </a:rPr>
                <a:t>Chlorine</a:t>
              </a:r>
            </a:p>
          </p:txBody>
        </p:sp>
      </p:grpSp>
      <p:grpSp>
        <p:nvGrpSpPr>
          <p:cNvPr name="Group 13" id="13"/>
          <p:cNvGrpSpPr/>
          <p:nvPr/>
        </p:nvGrpSpPr>
        <p:grpSpPr>
          <a:xfrm rot="0">
            <a:off x="14806013" y="7619722"/>
            <a:ext cx="1727342" cy="1638578"/>
            <a:chOff x="0" y="0"/>
            <a:chExt cx="482917" cy="458101"/>
          </a:xfrm>
        </p:grpSpPr>
        <p:sp>
          <p:nvSpPr>
            <p:cNvPr name="Freeform 14" id="14"/>
            <p:cNvSpPr/>
            <p:nvPr/>
          </p:nvSpPr>
          <p:spPr>
            <a:xfrm flipH="false" flipV="false" rot="0">
              <a:off x="0" y="0"/>
              <a:ext cx="482918" cy="458101"/>
            </a:xfrm>
            <a:custGeom>
              <a:avLst/>
              <a:gdLst/>
              <a:ahLst/>
              <a:cxnLst/>
              <a:rect r="r" b="b" t="t" l="l"/>
              <a:pathLst>
                <a:path h="458101" w="482918">
                  <a:moveTo>
                    <a:pt x="121014" y="0"/>
                  </a:moveTo>
                  <a:lnTo>
                    <a:pt x="361904" y="0"/>
                  </a:lnTo>
                  <a:cubicBezTo>
                    <a:pt x="393999" y="0"/>
                    <a:pt x="424779" y="12750"/>
                    <a:pt x="447473" y="35444"/>
                  </a:cubicBezTo>
                  <a:cubicBezTo>
                    <a:pt x="470168" y="58138"/>
                    <a:pt x="482918" y="88919"/>
                    <a:pt x="482918" y="121014"/>
                  </a:cubicBezTo>
                  <a:lnTo>
                    <a:pt x="482918" y="337088"/>
                  </a:lnTo>
                  <a:cubicBezTo>
                    <a:pt x="482918" y="403922"/>
                    <a:pt x="428738" y="458101"/>
                    <a:pt x="361904" y="458101"/>
                  </a:cubicBezTo>
                  <a:lnTo>
                    <a:pt x="121014" y="458101"/>
                  </a:lnTo>
                  <a:cubicBezTo>
                    <a:pt x="54180" y="458101"/>
                    <a:pt x="0" y="403922"/>
                    <a:pt x="0" y="337088"/>
                  </a:cubicBezTo>
                  <a:lnTo>
                    <a:pt x="0" y="121014"/>
                  </a:lnTo>
                  <a:cubicBezTo>
                    <a:pt x="0" y="54180"/>
                    <a:pt x="54180" y="0"/>
                    <a:pt x="121014" y="0"/>
                  </a:cubicBezTo>
                  <a:close/>
                </a:path>
              </a:pathLst>
            </a:custGeom>
            <a:solidFill>
              <a:srgbClr val="9EC948"/>
            </a:solidFill>
          </p:spPr>
        </p:sp>
        <p:sp>
          <p:nvSpPr>
            <p:cNvPr name="TextBox 15" id="15"/>
            <p:cNvSpPr txBox="true"/>
            <p:nvPr/>
          </p:nvSpPr>
          <p:spPr>
            <a:xfrm>
              <a:off x="0" y="38100"/>
              <a:ext cx="482917"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Dry HCl Gas</a:t>
              </a:r>
            </a:p>
          </p:txBody>
        </p:sp>
      </p:grpSp>
      <p:grpSp>
        <p:nvGrpSpPr>
          <p:cNvPr name="Group 16" id="16"/>
          <p:cNvGrpSpPr/>
          <p:nvPr/>
        </p:nvGrpSpPr>
        <p:grpSpPr>
          <a:xfrm rot="0">
            <a:off x="12324928" y="2737623"/>
            <a:ext cx="1808343" cy="1638578"/>
            <a:chOff x="0" y="0"/>
            <a:chExt cx="505563" cy="458101"/>
          </a:xfrm>
        </p:grpSpPr>
        <p:sp>
          <p:nvSpPr>
            <p:cNvPr name="Freeform 17" id="17"/>
            <p:cNvSpPr/>
            <p:nvPr/>
          </p:nvSpPr>
          <p:spPr>
            <a:xfrm flipH="false" flipV="false" rot="0">
              <a:off x="0" y="0"/>
              <a:ext cx="505563" cy="458101"/>
            </a:xfrm>
            <a:custGeom>
              <a:avLst/>
              <a:gdLst/>
              <a:ahLst/>
              <a:cxnLst/>
              <a:rect r="r" b="b" t="t" l="l"/>
              <a:pathLst>
                <a:path h="458101" w="505563">
                  <a:moveTo>
                    <a:pt x="115593" y="0"/>
                  </a:moveTo>
                  <a:lnTo>
                    <a:pt x="389970" y="0"/>
                  </a:lnTo>
                  <a:cubicBezTo>
                    <a:pt x="453810" y="0"/>
                    <a:pt x="505563" y="51753"/>
                    <a:pt x="505563" y="115593"/>
                  </a:cubicBezTo>
                  <a:lnTo>
                    <a:pt x="505563" y="342508"/>
                  </a:lnTo>
                  <a:cubicBezTo>
                    <a:pt x="505563" y="406349"/>
                    <a:pt x="453810" y="458101"/>
                    <a:pt x="389970" y="458101"/>
                  </a:cubicBezTo>
                  <a:lnTo>
                    <a:pt x="115593" y="458101"/>
                  </a:lnTo>
                  <a:cubicBezTo>
                    <a:pt x="51753" y="458101"/>
                    <a:pt x="0" y="406349"/>
                    <a:pt x="0" y="342508"/>
                  </a:cubicBezTo>
                  <a:lnTo>
                    <a:pt x="0" y="115593"/>
                  </a:lnTo>
                  <a:cubicBezTo>
                    <a:pt x="0" y="51753"/>
                    <a:pt x="51753" y="0"/>
                    <a:pt x="115593" y="0"/>
                  </a:cubicBezTo>
                  <a:close/>
                </a:path>
              </a:pathLst>
            </a:custGeom>
            <a:solidFill>
              <a:srgbClr val="9EC948"/>
            </a:solidFill>
          </p:spPr>
        </p:sp>
        <p:sp>
          <p:nvSpPr>
            <p:cNvPr name="TextBox 18" id="18"/>
            <p:cNvSpPr txBox="true"/>
            <p:nvPr/>
          </p:nvSpPr>
          <p:spPr>
            <a:xfrm>
              <a:off x="0" y="38100"/>
              <a:ext cx="505563"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KF &amp; Fluorinating agents</a:t>
              </a:r>
            </a:p>
          </p:txBody>
        </p:sp>
      </p:grpSp>
      <p:grpSp>
        <p:nvGrpSpPr>
          <p:cNvPr name="Group 19" id="19"/>
          <p:cNvGrpSpPr/>
          <p:nvPr/>
        </p:nvGrpSpPr>
        <p:grpSpPr>
          <a:xfrm rot="0">
            <a:off x="2245442" y="2737623"/>
            <a:ext cx="1826154" cy="1638578"/>
            <a:chOff x="0" y="0"/>
            <a:chExt cx="510543" cy="458101"/>
          </a:xfrm>
        </p:grpSpPr>
        <p:sp>
          <p:nvSpPr>
            <p:cNvPr name="Freeform 20" id="20"/>
            <p:cNvSpPr/>
            <p:nvPr/>
          </p:nvSpPr>
          <p:spPr>
            <a:xfrm flipH="false" flipV="false" rot="0">
              <a:off x="0" y="0"/>
              <a:ext cx="510543" cy="458101"/>
            </a:xfrm>
            <a:custGeom>
              <a:avLst/>
              <a:gdLst/>
              <a:ahLst/>
              <a:cxnLst/>
              <a:rect r="r" b="b" t="t" l="l"/>
              <a:pathLst>
                <a:path h="458101" w="510543">
                  <a:moveTo>
                    <a:pt x="114466" y="0"/>
                  </a:moveTo>
                  <a:lnTo>
                    <a:pt x="396077" y="0"/>
                  </a:lnTo>
                  <a:cubicBezTo>
                    <a:pt x="459295" y="0"/>
                    <a:pt x="510543" y="51248"/>
                    <a:pt x="510543" y="114466"/>
                  </a:cubicBezTo>
                  <a:lnTo>
                    <a:pt x="510543" y="343636"/>
                  </a:lnTo>
                  <a:cubicBezTo>
                    <a:pt x="510543" y="406853"/>
                    <a:pt x="459295" y="458101"/>
                    <a:pt x="396077" y="458101"/>
                  </a:cubicBezTo>
                  <a:lnTo>
                    <a:pt x="114466" y="458101"/>
                  </a:lnTo>
                  <a:cubicBezTo>
                    <a:pt x="51248" y="458101"/>
                    <a:pt x="0" y="406853"/>
                    <a:pt x="0" y="343636"/>
                  </a:cubicBezTo>
                  <a:lnTo>
                    <a:pt x="0" y="114466"/>
                  </a:lnTo>
                  <a:cubicBezTo>
                    <a:pt x="0" y="51248"/>
                    <a:pt x="51248" y="0"/>
                    <a:pt x="114466" y="0"/>
                  </a:cubicBezTo>
                  <a:close/>
                </a:path>
              </a:pathLst>
            </a:custGeom>
            <a:solidFill>
              <a:srgbClr val="9EC948"/>
            </a:solidFill>
          </p:spPr>
        </p:sp>
        <p:sp>
          <p:nvSpPr>
            <p:cNvPr name="TextBox 21" id="21"/>
            <p:cNvSpPr txBox="true"/>
            <p:nvPr/>
          </p:nvSpPr>
          <p:spPr>
            <a:xfrm>
              <a:off x="0" y="38100"/>
              <a:ext cx="510543"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Dimethyl Sulphate </a:t>
              </a:r>
            </a:p>
          </p:txBody>
        </p:sp>
      </p:grpSp>
      <p:grpSp>
        <p:nvGrpSpPr>
          <p:cNvPr name="Group 22" id="22"/>
          <p:cNvGrpSpPr/>
          <p:nvPr/>
        </p:nvGrpSpPr>
        <p:grpSpPr>
          <a:xfrm rot="0">
            <a:off x="4738346" y="2737623"/>
            <a:ext cx="1929287" cy="1638578"/>
            <a:chOff x="0" y="0"/>
            <a:chExt cx="539376" cy="458101"/>
          </a:xfrm>
        </p:grpSpPr>
        <p:sp>
          <p:nvSpPr>
            <p:cNvPr name="Freeform 23" id="23"/>
            <p:cNvSpPr/>
            <p:nvPr/>
          </p:nvSpPr>
          <p:spPr>
            <a:xfrm flipH="false" flipV="false" rot="0">
              <a:off x="0" y="0"/>
              <a:ext cx="539376" cy="458101"/>
            </a:xfrm>
            <a:custGeom>
              <a:avLst/>
              <a:gdLst/>
              <a:ahLst/>
              <a:cxnLst/>
              <a:rect r="r" b="b" t="t" l="l"/>
              <a:pathLst>
                <a:path h="458101" w="539376">
                  <a:moveTo>
                    <a:pt x="108347" y="0"/>
                  </a:moveTo>
                  <a:lnTo>
                    <a:pt x="431029" y="0"/>
                  </a:lnTo>
                  <a:cubicBezTo>
                    <a:pt x="490867" y="0"/>
                    <a:pt x="539376" y="48508"/>
                    <a:pt x="539376" y="108347"/>
                  </a:cubicBezTo>
                  <a:lnTo>
                    <a:pt x="539376" y="349755"/>
                  </a:lnTo>
                  <a:cubicBezTo>
                    <a:pt x="539376" y="378490"/>
                    <a:pt x="527961" y="406048"/>
                    <a:pt x="507642" y="426367"/>
                  </a:cubicBezTo>
                  <a:cubicBezTo>
                    <a:pt x="487323" y="446686"/>
                    <a:pt x="459765" y="458101"/>
                    <a:pt x="431029" y="458101"/>
                  </a:cubicBezTo>
                  <a:lnTo>
                    <a:pt x="108347" y="458101"/>
                  </a:lnTo>
                  <a:cubicBezTo>
                    <a:pt x="79611" y="458101"/>
                    <a:pt x="52053" y="446686"/>
                    <a:pt x="31734" y="426367"/>
                  </a:cubicBezTo>
                  <a:cubicBezTo>
                    <a:pt x="11415" y="406048"/>
                    <a:pt x="0" y="378490"/>
                    <a:pt x="0" y="349755"/>
                  </a:cubicBezTo>
                  <a:lnTo>
                    <a:pt x="0" y="108347"/>
                  </a:lnTo>
                  <a:cubicBezTo>
                    <a:pt x="0" y="79611"/>
                    <a:pt x="11415" y="52053"/>
                    <a:pt x="31734" y="31734"/>
                  </a:cubicBezTo>
                  <a:cubicBezTo>
                    <a:pt x="52053" y="11415"/>
                    <a:pt x="79611" y="0"/>
                    <a:pt x="108347" y="0"/>
                  </a:cubicBezTo>
                  <a:close/>
                </a:path>
              </a:pathLst>
            </a:custGeom>
            <a:solidFill>
              <a:srgbClr val="9EC948"/>
            </a:solidFill>
          </p:spPr>
        </p:sp>
        <p:sp>
          <p:nvSpPr>
            <p:cNvPr name="TextBox 24" id="24"/>
            <p:cNvSpPr txBox="true"/>
            <p:nvPr/>
          </p:nvSpPr>
          <p:spPr>
            <a:xfrm>
              <a:off x="0" y="38100"/>
              <a:ext cx="539376"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Sodium Fluoroborate</a:t>
              </a:r>
            </a:p>
          </p:txBody>
        </p:sp>
      </p:grpSp>
      <p:grpSp>
        <p:nvGrpSpPr>
          <p:cNvPr name="Group 25" id="25"/>
          <p:cNvGrpSpPr/>
          <p:nvPr/>
        </p:nvGrpSpPr>
        <p:grpSpPr>
          <a:xfrm rot="0">
            <a:off x="7338350" y="2737623"/>
            <a:ext cx="1805650" cy="1638578"/>
            <a:chOff x="0" y="0"/>
            <a:chExt cx="504810" cy="458101"/>
          </a:xfrm>
        </p:grpSpPr>
        <p:sp>
          <p:nvSpPr>
            <p:cNvPr name="Freeform 26" id="26"/>
            <p:cNvSpPr/>
            <p:nvPr/>
          </p:nvSpPr>
          <p:spPr>
            <a:xfrm flipH="false" flipV="false" rot="0">
              <a:off x="0" y="0"/>
              <a:ext cx="504810" cy="458101"/>
            </a:xfrm>
            <a:custGeom>
              <a:avLst/>
              <a:gdLst/>
              <a:ahLst/>
              <a:cxnLst/>
              <a:rect r="r" b="b" t="t" l="l"/>
              <a:pathLst>
                <a:path h="458101" w="504810">
                  <a:moveTo>
                    <a:pt x="115765" y="0"/>
                  </a:moveTo>
                  <a:lnTo>
                    <a:pt x="389045" y="0"/>
                  </a:lnTo>
                  <a:cubicBezTo>
                    <a:pt x="452980" y="0"/>
                    <a:pt x="504810" y="51830"/>
                    <a:pt x="504810" y="115765"/>
                  </a:cubicBezTo>
                  <a:lnTo>
                    <a:pt x="504810" y="342336"/>
                  </a:lnTo>
                  <a:cubicBezTo>
                    <a:pt x="504810" y="406271"/>
                    <a:pt x="452980" y="458101"/>
                    <a:pt x="389045" y="458101"/>
                  </a:cubicBezTo>
                  <a:lnTo>
                    <a:pt x="115765" y="458101"/>
                  </a:lnTo>
                  <a:cubicBezTo>
                    <a:pt x="51830" y="458101"/>
                    <a:pt x="0" y="406271"/>
                    <a:pt x="0" y="342336"/>
                  </a:cubicBezTo>
                  <a:lnTo>
                    <a:pt x="0" y="115765"/>
                  </a:lnTo>
                  <a:cubicBezTo>
                    <a:pt x="0" y="51830"/>
                    <a:pt x="51830" y="0"/>
                    <a:pt x="115765" y="0"/>
                  </a:cubicBezTo>
                  <a:close/>
                </a:path>
              </a:pathLst>
            </a:custGeom>
            <a:solidFill>
              <a:srgbClr val="9EC948"/>
            </a:solidFill>
          </p:spPr>
        </p:sp>
        <p:sp>
          <p:nvSpPr>
            <p:cNvPr name="TextBox 27" id="27"/>
            <p:cNvSpPr txBox="true"/>
            <p:nvPr/>
          </p:nvSpPr>
          <p:spPr>
            <a:xfrm>
              <a:off x="0" y="38100"/>
              <a:ext cx="504810"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Sodium Methoxide</a:t>
              </a:r>
            </a:p>
          </p:txBody>
        </p:sp>
      </p:grpSp>
      <p:grpSp>
        <p:nvGrpSpPr>
          <p:cNvPr name="Group 28" id="28"/>
          <p:cNvGrpSpPr/>
          <p:nvPr/>
        </p:nvGrpSpPr>
        <p:grpSpPr>
          <a:xfrm rot="0">
            <a:off x="9890551" y="2737623"/>
            <a:ext cx="1735515" cy="1638578"/>
            <a:chOff x="0" y="0"/>
            <a:chExt cx="485202" cy="458101"/>
          </a:xfrm>
        </p:grpSpPr>
        <p:sp>
          <p:nvSpPr>
            <p:cNvPr name="Freeform 29" id="29"/>
            <p:cNvSpPr/>
            <p:nvPr/>
          </p:nvSpPr>
          <p:spPr>
            <a:xfrm flipH="false" flipV="false" rot="0">
              <a:off x="0" y="0"/>
              <a:ext cx="485202" cy="458101"/>
            </a:xfrm>
            <a:custGeom>
              <a:avLst/>
              <a:gdLst/>
              <a:ahLst/>
              <a:cxnLst/>
              <a:rect r="r" b="b" t="t" l="l"/>
              <a:pathLst>
                <a:path h="458101" w="485202">
                  <a:moveTo>
                    <a:pt x="120444" y="0"/>
                  </a:moveTo>
                  <a:lnTo>
                    <a:pt x="364759" y="0"/>
                  </a:lnTo>
                  <a:cubicBezTo>
                    <a:pt x="431278" y="0"/>
                    <a:pt x="485202" y="53924"/>
                    <a:pt x="485202" y="120444"/>
                  </a:cubicBezTo>
                  <a:lnTo>
                    <a:pt x="485202" y="337658"/>
                  </a:lnTo>
                  <a:cubicBezTo>
                    <a:pt x="485202" y="369601"/>
                    <a:pt x="472513" y="400237"/>
                    <a:pt x="449925" y="422824"/>
                  </a:cubicBezTo>
                  <a:cubicBezTo>
                    <a:pt x="427338" y="445412"/>
                    <a:pt x="396702" y="458101"/>
                    <a:pt x="364759" y="458101"/>
                  </a:cubicBezTo>
                  <a:lnTo>
                    <a:pt x="120444" y="458101"/>
                  </a:lnTo>
                  <a:cubicBezTo>
                    <a:pt x="53924" y="458101"/>
                    <a:pt x="0" y="404177"/>
                    <a:pt x="0" y="337658"/>
                  </a:cubicBezTo>
                  <a:lnTo>
                    <a:pt x="0" y="120444"/>
                  </a:lnTo>
                  <a:cubicBezTo>
                    <a:pt x="0" y="88500"/>
                    <a:pt x="12690" y="57865"/>
                    <a:pt x="35277" y="35277"/>
                  </a:cubicBezTo>
                  <a:cubicBezTo>
                    <a:pt x="57865" y="12690"/>
                    <a:pt x="88500" y="0"/>
                    <a:pt x="120444" y="0"/>
                  </a:cubicBezTo>
                  <a:close/>
                </a:path>
              </a:pathLst>
            </a:custGeom>
            <a:solidFill>
              <a:srgbClr val="9EC948"/>
            </a:solidFill>
          </p:spPr>
        </p:sp>
        <p:sp>
          <p:nvSpPr>
            <p:cNvPr name="TextBox 30" id="30"/>
            <p:cNvSpPr txBox="true"/>
            <p:nvPr/>
          </p:nvSpPr>
          <p:spPr>
            <a:xfrm>
              <a:off x="0" y="38100"/>
              <a:ext cx="485202"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Hydrogen</a:t>
              </a:r>
            </a:p>
          </p:txBody>
        </p:sp>
      </p:grpSp>
      <p:grpSp>
        <p:nvGrpSpPr>
          <p:cNvPr name="Group 31" id="31"/>
          <p:cNvGrpSpPr/>
          <p:nvPr/>
        </p:nvGrpSpPr>
        <p:grpSpPr>
          <a:xfrm rot="0">
            <a:off x="3274021" y="5143819"/>
            <a:ext cx="1912487" cy="1638578"/>
            <a:chOff x="0" y="0"/>
            <a:chExt cx="534679" cy="458101"/>
          </a:xfrm>
        </p:grpSpPr>
        <p:sp>
          <p:nvSpPr>
            <p:cNvPr name="Freeform 32" id="32"/>
            <p:cNvSpPr/>
            <p:nvPr/>
          </p:nvSpPr>
          <p:spPr>
            <a:xfrm flipH="false" flipV="false" rot="0">
              <a:off x="0" y="0"/>
              <a:ext cx="534679" cy="458101"/>
            </a:xfrm>
            <a:custGeom>
              <a:avLst/>
              <a:gdLst/>
              <a:ahLst/>
              <a:cxnLst/>
              <a:rect r="r" b="b" t="t" l="l"/>
              <a:pathLst>
                <a:path h="458101" w="534679">
                  <a:moveTo>
                    <a:pt x="109298" y="0"/>
                  </a:moveTo>
                  <a:lnTo>
                    <a:pt x="425380" y="0"/>
                  </a:lnTo>
                  <a:cubicBezTo>
                    <a:pt x="485744" y="0"/>
                    <a:pt x="534679" y="48935"/>
                    <a:pt x="534679" y="109298"/>
                  </a:cubicBezTo>
                  <a:lnTo>
                    <a:pt x="534679" y="348803"/>
                  </a:lnTo>
                  <a:cubicBezTo>
                    <a:pt x="534679" y="377791"/>
                    <a:pt x="523164" y="405591"/>
                    <a:pt x="502666" y="426089"/>
                  </a:cubicBezTo>
                  <a:cubicBezTo>
                    <a:pt x="482169" y="446586"/>
                    <a:pt x="454368" y="458101"/>
                    <a:pt x="425380" y="458101"/>
                  </a:cubicBezTo>
                  <a:lnTo>
                    <a:pt x="109298" y="458101"/>
                  </a:lnTo>
                  <a:cubicBezTo>
                    <a:pt x="80311" y="458101"/>
                    <a:pt x="52510" y="446586"/>
                    <a:pt x="32013" y="426089"/>
                  </a:cubicBezTo>
                  <a:cubicBezTo>
                    <a:pt x="11515" y="405591"/>
                    <a:pt x="0" y="377791"/>
                    <a:pt x="0" y="348803"/>
                  </a:cubicBezTo>
                  <a:lnTo>
                    <a:pt x="0" y="109298"/>
                  </a:lnTo>
                  <a:cubicBezTo>
                    <a:pt x="0" y="80311"/>
                    <a:pt x="11515" y="52510"/>
                    <a:pt x="32013" y="32013"/>
                  </a:cubicBezTo>
                  <a:cubicBezTo>
                    <a:pt x="52510" y="11515"/>
                    <a:pt x="80311" y="0"/>
                    <a:pt x="109298" y="0"/>
                  </a:cubicBezTo>
                  <a:close/>
                </a:path>
              </a:pathLst>
            </a:custGeom>
            <a:solidFill>
              <a:srgbClr val="9EC948"/>
            </a:solidFill>
          </p:spPr>
        </p:sp>
        <p:sp>
          <p:nvSpPr>
            <p:cNvPr name="TextBox 33" id="33"/>
            <p:cNvSpPr txBox="true"/>
            <p:nvPr/>
          </p:nvSpPr>
          <p:spPr>
            <a:xfrm>
              <a:off x="0" y="38100"/>
              <a:ext cx="534679"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Precious Metal Catalysts</a:t>
              </a:r>
            </a:p>
          </p:txBody>
        </p:sp>
      </p:grpSp>
      <p:grpSp>
        <p:nvGrpSpPr>
          <p:cNvPr name="Group 34" id="34"/>
          <p:cNvGrpSpPr/>
          <p:nvPr/>
        </p:nvGrpSpPr>
        <p:grpSpPr>
          <a:xfrm rot="0">
            <a:off x="5917214" y="5143819"/>
            <a:ext cx="1884609" cy="1638578"/>
            <a:chOff x="0" y="0"/>
            <a:chExt cx="526885" cy="458101"/>
          </a:xfrm>
        </p:grpSpPr>
        <p:sp>
          <p:nvSpPr>
            <p:cNvPr name="Freeform 35" id="35"/>
            <p:cNvSpPr/>
            <p:nvPr/>
          </p:nvSpPr>
          <p:spPr>
            <a:xfrm flipH="false" flipV="false" rot="0">
              <a:off x="0" y="0"/>
              <a:ext cx="526885" cy="458101"/>
            </a:xfrm>
            <a:custGeom>
              <a:avLst/>
              <a:gdLst/>
              <a:ahLst/>
              <a:cxnLst/>
              <a:rect r="r" b="b" t="t" l="l"/>
              <a:pathLst>
                <a:path h="458101" w="526885">
                  <a:moveTo>
                    <a:pt x="110915" y="0"/>
                  </a:moveTo>
                  <a:lnTo>
                    <a:pt x="415970" y="0"/>
                  </a:lnTo>
                  <a:cubicBezTo>
                    <a:pt x="477227" y="0"/>
                    <a:pt x="526885" y="49658"/>
                    <a:pt x="526885" y="110915"/>
                  </a:cubicBezTo>
                  <a:lnTo>
                    <a:pt x="526885" y="347186"/>
                  </a:lnTo>
                  <a:cubicBezTo>
                    <a:pt x="526885" y="408443"/>
                    <a:pt x="477227" y="458101"/>
                    <a:pt x="415970" y="458101"/>
                  </a:cubicBezTo>
                  <a:lnTo>
                    <a:pt x="110915" y="458101"/>
                  </a:lnTo>
                  <a:cubicBezTo>
                    <a:pt x="49658" y="458101"/>
                    <a:pt x="0" y="408443"/>
                    <a:pt x="0" y="347186"/>
                  </a:cubicBezTo>
                  <a:lnTo>
                    <a:pt x="0" y="110915"/>
                  </a:lnTo>
                  <a:cubicBezTo>
                    <a:pt x="0" y="49658"/>
                    <a:pt x="49658" y="0"/>
                    <a:pt x="110915" y="0"/>
                  </a:cubicBezTo>
                  <a:close/>
                </a:path>
              </a:pathLst>
            </a:custGeom>
            <a:solidFill>
              <a:srgbClr val="9EC948"/>
            </a:solidFill>
          </p:spPr>
        </p:sp>
        <p:sp>
          <p:nvSpPr>
            <p:cNvPr name="TextBox 36" id="36"/>
            <p:cNvSpPr txBox="true"/>
            <p:nvPr/>
          </p:nvSpPr>
          <p:spPr>
            <a:xfrm>
              <a:off x="0" y="38100"/>
              <a:ext cx="526885"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Liq.Ammonia &amp; Aq. Ammonia</a:t>
              </a:r>
            </a:p>
          </p:txBody>
        </p:sp>
      </p:grpSp>
      <p:grpSp>
        <p:nvGrpSpPr>
          <p:cNvPr name="Group 37" id="37"/>
          <p:cNvGrpSpPr/>
          <p:nvPr/>
        </p:nvGrpSpPr>
        <p:grpSpPr>
          <a:xfrm rot="0">
            <a:off x="8442128" y="5143819"/>
            <a:ext cx="1970344" cy="1620541"/>
            <a:chOff x="0" y="0"/>
            <a:chExt cx="550854" cy="453059"/>
          </a:xfrm>
        </p:grpSpPr>
        <p:sp>
          <p:nvSpPr>
            <p:cNvPr name="Freeform 38" id="38"/>
            <p:cNvSpPr/>
            <p:nvPr/>
          </p:nvSpPr>
          <p:spPr>
            <a:xfrm flipH="false" flipV="false" rot="0">
              <a:off x="0" y="0"/>
              <a:ext cx="550854" cy="453059"/>
            </a:xfrm>
            <a:custGeom>
              <a:avLst/>
              <a:gdLst/>
              <a:ahLst/>
              <a:cxnLst/>
              <a:rect r="r" b="b" t="t" l="l"/>
              <a:pathLst>
                <a:path h="453059" w="550854">
                  <a:moveTo>
                    <a:pt x="106089" y="0"/>
                  </a:moveTo>
                  <a:lnTo>
                    <a:pt x="444765" y="0"/>
                  </a:lnTo>
                  <a:cubicBezTo>
                    <a:pt x="503357" y="0"/>
                    <a:pt x="550854" y="47498"/>
                    <a:pt x="550854" y="106089"/>
                  </a:cubicBezTo>
                  <a:lnTo>
                    <a:pt x="550854" y="346970"/>
                  </a:lnTo>
                  <a:cubicBezTo>
                    <a:pt x="550854" y="405561"/>
                    <a:pt x="503357" y="453059"/>
                    <a:pt x="444765" y="453059"/>
                  </a:cubicBezTo>
                  <a:lnTo>
                    <a:pt x="106089" y="453059"/>
                  </a:lnTo>
                  <a:cubicBezTo>
                    <a:pt x="77952" y="453059"/>
                    <a:pt x="50968" y="441882"/>
                    <a:pt x="31073" y="421986"/>
                  </a:cubicBezTo>
                  <a:cubicBezTo>
                    <a:pt x="11177" y="402091"/>
                    <a:pt x="0" y="375106"/>
                    <a:pt x="0" y="346970"/>
                  </a:cubicBezTo>
                  <a:lnTo>
                    <a:pt x="0" y="106089"/>
                  </a:lnTo>
                  <a:cubicBezTo>
                    <a:pt x="0" y="47498"/>
                    <a:pt x="47498" y="0"/>
                    <a:pt x="106089" y="0"/>
                  </a:cubicBezTo>
                  <a:close/>
                </a:path>
              </a:pathLst>
            </a:custGeom>
            <a:solidFill>
              <a:srgbClr val="9EC948"/>
            </a:solidFill>
          </p:spPr>
        </p:sp>
        <p:sp>
          <p:nvSpPr>
            <p:cNvPr name="TextBox 39" id="39"/>
            <p:cNvSpPr txBox="true"/>
            <p:nvPr/>
          </p:nvSpPr>
          <p:spPr>
            <a:xfrm>
              <a:off x="0" y="38100"/>
              <a:ext cx="550854" cy="414959"/>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Thionyl Chloride / Sulfuryl Chloride</a:t>
              </a:r>
            </a:p>
          </p:txBody>
        </p:sp>
      </p:grpSp>
      <p:grpSp>
        <p:nvGrpSpPr>
          <p:cNvPr name="Group 40" id="40"/>
          <p:cNvGrpSpPr/>
          <p:nvPr/>
        </p:nvGrpSpPr>
        <p:grpSpPr>
          <a:xfrm rot="0">
            <a:off x="11068112" y="5125782"/>
            <a:ext cx="1877772" cy="1638578"/>
            <a:chOff x="0" y="0"/>
            <a:chExt cx="524974" cy="458101"/>
          </a:xfrm>
        </p:grpSpPr>
        <p:sp>
          <p:nvSpPr>
            <p:cNvPr name="Freeform 41" id="41"/>
            <p:cNvSpPr/>
            <p:nvPr/>
          </p:nvSpPr>
          <p:spPr>
            <a:xfrm flipH="false" flipV="false" rot="0">
              <a:off x="0" y="0"/>
              <a:ext cx="524974" cy="458101"/>
            </a:xfrm>
            <a:custGeom>
              <a:avLst/>
              <a:gdLst/>
              <a:ahLst/>
              <a:cxnLst/>
              <a:rect r="r" b="b" t="t" l="l"/>
              <a:pathLst>
                <a:path h="458101" w="524974">
                  <a:moveTo>
                    <a:pt x="111319" y="0"/>
                  </a:moveTo>
                  <a:lnTo>
                    <a:pt x="413654" y="0"/>
                  </a:lnTo>
                  <a:cubicBezTo>
                    <a:pt x="443178" y="0"/>
                    <a:pt x="471493" y="11728"/>
                    <a:pt x="492369" y="32605"/>
                  </a:cubicBezTo>
                  <a:cubicBezTo>
                    <a:pt x="513245" y="53481"/>
                    <a:pt x="524974" y="81795"/>
                    <a:pt x="524974" y="111319"/>
                  </a:cubicBezTo>
                  <a:lnTo>
                    <a:pt x="524974" y="346782"/>
                  </a:lnTo>
                  <a:cubicBezTo>
                    <a:pt x="524974" y="376306"/>
                    <a:pt x="513245" y="404620"/>
                    <a:pt x="492369" y="425497"/>
                  </a:cubicBezTo>
                  <a:cubicBezTo>
                    <a:pt x="471493" y="446373"/>
                    <a:pt x="443178" y="458101"/>
                    <a:pt x="413654" y="458101"/>
                  </a:cubicBezTo>
                  <a:lnTo>
                    <a:pt x="111319" y="458101"/>
                  </a:lnTo>
                  <a:cubicBezTo>
                    <a:pt x="49839" y="458101"/>
                    <a:pt x="0" y="408262"/>
                    <a:pt x="0" y="346782"/>
                  </a:cubicBezTo>
                  <a:lnTo>
                    <a:pt x="0" y="111319"/>
                  </a:lnTo>
                  <a:cubicBezTo>
                    <a:pt x="0" y="81795"/>
                    <a:pt x="11728" y="53481"/>
                    <a:pt x="32605" y="32605"/>
                  </a:cubicBezTo>
                  <a:cubicBezTo>
                    <a:pt x="53481" y="11728"/>
                    <a:pt x="81795" y="0"/>
                    <a:pt x="111319" y="0"/>
                  </a:cubicBezTo>
                  <a:close/>
                </a:path>
              </a:pathLst>
            </a:custGeom>
            <a:solidFill>
              <a:srgbClr val="9EC948"/>
            </a:solidFill>
          </p:spPr>
        </p:sp>
        <p:sp>
          <p:nvSpPr>
            <p:cNvPr name="TextBox 42" id="42"/>
            <p:cNvSpPr txBox="true"/>
            <p:nvPr/>
          </p:nvSpPr>
          <p:spPr>
            <a:xfrm>
              <a:off x="0" y="38100"/>
              <a:ext cx="524974"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Carbon</a:t>
              </a:r>
            </a:p>
            <a:p>
              <a:pPr algn="ctr">
                <a:lnSpc>
                  <a:spcPts val="2327"/>
                </a:lnSpc>
              </a:pPr>
              <a:r>
                <a:rPr lang="en-US" sz="2327">
                  <a:solidFill>
                    <a:srgbClr val="FFFFFF"/>
                  </a:solidFill>
                  <a:latin typeface="Public Sans"/>
                  <a:ea typeface="Public Sans"/>
                  <a:cs typeface="Public Sans"/>
                  <a:sym typeface="Public Sans"/>
                </a:rPr>
                <a:t>Dioxide</a:t>
              </a:r>
            </a:p>
          </p:txBody>
        </p:sp>
      </p:grpSp>
      <p:grpSp>
        <p:nvGrpSpPr>
          <p:cNvPr name="Group 43" id="43"/>
          <p:cNvGrpSpPr/>
          <p:nvPr/>
        </p:nvGrpSpPr>
        <p:grpSpPr>
          <a:xfrm rot="0">
            <a:off x="2245442" y="7548958"/>
            <a:ext cx="1727342" cy="1638578"/>
            <a:chOff x="0" y="0"/>
            <a:chExt cx="482917" cy="458101"/>
          </a:xfrm>
        </p:grpSpPr>
        <p:sp>
          <p:nvSpPr>
            <p:cNvPr name="Freeform 44" id="44"/>
            <p:cNvSpPr/>
            <p:nvPr/>
          </p:nvSpPr>
          <p:spPr>
            <a:xfrm flipH="false" flipV="false" rot="0">
              <a:off x="0" y="0"/>
              <a:ext cx="482918" cy="458101"/>
            </a:xfrm>
            <a:custGeom>
              <a:avLst/>
              <a:gdLst/>
              <a:ahLst/>
              <a:cxnLst/>
              <a:rect r="r" b="b" t="t" l="l"/>
              <a:pathLst>
                <a:path h="458101" w="482918">
                  <a:moveTo>
                    <a:pt x="121014" y="0"/>
                  </a:moveTo>
                  <a:lnTo>
                    <a:pt x="361904" y="0"/>
                  </a:lnTo>
                  <a:cubicBezTo>
                    <a:pt x="393999" y="0"/>
                    <a:pt x="424779" y="12750"/>
                    <a:pt x="447473" y="35444"/>
                  </a:cubicBezTo>
                  <a:cubicBezTo>
                    <a:pt x="470168" y="58138"/>
                    <a:pt x="482918" y="88919"/>
                    <a:pt x="482918" y="121014"/>
                  </a:cubicBezTo>
                  <a:lnTo>
                    <a:pt x="482918" y="337088"/>
                  </a:lnTo>
                  <a:cubicBezTo>
                    <a:pt x="482918" y="403922"/>
                    <a:pt x="428738" y="458101"/>
                    <a:pt x="361904" y="458101"/>
                  </a:cubicBezTo>
                  <a:lnTo>
                    <a:pt x="121014" y="458101"/>
                  </a:lnTo>
                  <a:cubicBezTo>
                    <a:pt x="54180" y="458101"/>
                    <a:pt x="0" y="403922"/>
                    <a:pt x="0" y="337088"/>
                  </a:cubicBezTo>
                  <a:lnTo>
                    <a:pt x="0" y="121014"/>
                  </a:lnTo>
                  <a:cubicBezTo>
                    <a:pt x="0" y="54180"/>
                    <a:pt x="54180" y="0"/>
                    <a:pt x="121014" y="0"/>
                  </a:cubicBezTo>
                  <a:close/>
                </a:path>
              </a:pathLst>
            </a:custGeom>
            <a:solidFill>
              <a:srgbClr val="9EC948"/>
            </a:solidFill>
          </p:spPr>
        </p:sp>
        <p:sp>
          <p:nvSpPr>
            <p:cNvPr name="TextBox 45" id="45"/>
            <p:cNvSpPr txBox="true"/>
            <p:nvPr/>
          </p:nvSpPr>
          <p:spPr>
            <a:xfrm>
              <a:off x="0" y="38100"/>
              <a:ext cx="482917"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Sodium Azide</a:t>
              </a:r>
            </a:p>
          </p:txBody>
        </p:sp>
      </p:grpSp>
      <p:grpSp>
        <p:nvGrpSpPr>
          <p:cNvPr name="Group 46" id="46"/>
          <p:cNvGrpSpPr/>
          <p:nvPr/>
        </p:nvGrpSpPr>
        <p:grpSpPr>
          <a:xfrm rot="0">
            <a:off x="4839318" y="7619722"/>
            <a:ext cx="1727342" cy="1638578"/>
            <a:chOff x="0" y="0"/>
            <a:chExt cx="482917" cy="458101"/>
          </a:xfrm>
        </p:grpSpPr>
        <p:sp>
          <p:nvSpPr>
            <p:cNvPr name="Freeform 47" id="47"/>
            <p:cNvSpPr/>
            <p:nvPr/>
          </p:nvSpPr>
          <p:spPr>
            <a:xfrm flipH="false" flipV="false" rot="0">
              <a:off x="0" y="0"/>
              <a:ext cx="482918" cy="458101"/>
            </a:xfrm>
            <a:custGeom>
              <a:avLst/>
              <a:gdLst/>
              <a:ahLst/>
              <a:cxnLst/>
              <a:rect r="r" b="b" t="t" l="l"/>
              <a:pathLst>
                <a:path h="458101" w="482918">
                  <a:moveTo>
                    <a:pt x="121014" y="0"/>
                  </a:moveTo>
                  <a:lnTo>
                    <a:pt x="361904" y="0"/>
                  </a:lnTo>
                  <a:cubicBezTo>
                    <a:pt x="393999" y="0"/>
                    <a:pt x="424779" y="12750"/>
                    <a:pt x="447473" y="35444"/>
                  </a:cubicBezTo>
                  <a:cubicBezTo>
                    <a:pt x="470168" y="58138"/>
                    <a:pt x="482918" y="88919"/>
                    <a:pt x="482918" y="121014"/>
                  </a:cubicBezTo>
                  <a:lnTo>
                    <a:pt x="482918" y="337088"/>
                  </a:lnTo>
                  <a:cubicBezTo>
                    <a:pt x="482918" y="403922"/>
                    <a:pt x="428738" y="458101"/>
                    <a:pt x="361904" y="458101"/>
                  </a:cubicBezTo>
                  <a:lnTo>
                    <a:pt x="121014" y="458101"/>
                  </a:lnTo>
                  <a:cubicBezTo>
                    <a:pt x="54180" y="458101"/>
                    <a:pt x="0" y="403922"/>
                    <a:pt x="0" y="337088"/>
                  </a:cubicBezTo>
                  <a:lnTo>
                    <a:pt x="0" y="121014"/>
                  </a:lnTo>
                  <a:cubicBezTo>
                    <a:pt x="0" y="54180"/>
                    <a:pt x="54180" y="0"/>
                    <a:pt x="121014" y="0"/>
                  </a:cubicBezTo>
                  <a:close/>
                </a:path>
              </a:pathLst>
            </a:custGeom>
            <a:solidFill>
              <a:srgbClr val="9EC948"/>
            </a:solidFill>
          </p:spPr>
        </p:sp>
        <p:sp>
          <p:nvSpPr>
            <p:cNvPr name="TextBox 48" id="48"/>
            <p:cNvSpPr txBox="true"/>
            <p:nvPr/>
          </p:nvSpPr>
          <p:spPr>
            <a:xfrm>
              <a:off x="0" y="38100"/>
              <a:ext cx="482917"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HF-gas</a:t>
              </a:r>
            </a:p>
          </p:txBody>
        </p:sp>
      </p:grpSp>
      <p:grpSp>
        <p:nvGrpSpPr>
          <p:cNvPr name="Group 49" id="49"/>
          <p:cNvGrpSpPr/>
          <p:nvPr/>
        </p:nvGrpSpPr>
        <p:grpSpPr>
          <a:xfrm rot="0">
            <a:off x="7338350" y="7619722"/>
            <a:ext cx="1727342" cy="1638578"/>
            <a:chOff x="0" y="0"/>
            <a:chExt cx="482917" cy="458101"/>
          </a:xfrm>
        </p:grpSpPr>
        <p:sp>
          <p:nvSpPr>
            <p:cNvPr name="Freeform 50" id="50"/>
            <p:cNvSpPr/>
            <p:nvPr/>
          </p:nvSpPr>
          <p:spPr>
            <a:xfrm flipH="false" flipV="false" rot="0">
              <a:off x="0" y="0"/>
              <a:ext cx="482918" cy="458101"/>
            </a:xfrm>
            <a:custGeom>
              <a:avLst/>
              <a:gdLst/>
              <a:ahLst/>
              <a:cxnLst/>
              <a:rect r="r" b="b" t="t" l="l"/>
              <a:pathLst>
                <a:path h="458101" w="482918">
                  <a:moveTo>
                    <a:pt x="121014" y="0"/>
                  </a:moveTo>
                  <a:lnTo>
                    <a:pt x="361904" y="0"/>
                  </a:lnTo>
                  <a:cubicBezTo>
                    <a:pt x="393999" y="0"/>
                    <a:pt x="424779" y="12750"/>
                    <a:pt x="447473" y="35444"/>
                  </a:cubicBezTo>
                  <a:cubicBezTo>
                    <a:pt x="470168" y="58138"/>
                    <a:pt x="482918" y="88919"/>
                    <a:pt x="482918" y="121014"/>
                  </a:cubicBezTo>
                  <a:lnTo>
                    <a:pt x="482918" y="337088"/>
                  </a:lnTo>
                  <a:cubicBezTo>
                    <a:pt x="482918" y="403922"/>
                    <a:pt x="428738" y="458101"/>
                    <a:pt x="361904" y="458101"/>
                  </a:cubicBezTo>
                  <a:lnTo>
                    <a:pt x="121014" y="458101"/>
                  </a:lnTo>
                  <a:cubicBezTo>
                    <a:pt x="54180" y="458101"/>
                    <a:pt x="0" y="403922"/>
                    <a:pt x="0" y="337088"/>
                  </a:cubicBezTo>
                  <a:lnTo>
                    <a:pt x="0" y="121014"/>
                  </a:lnTo>
                  <a:cubicBezTo>
                    <a:pt x="0" y="54180"/>
                    <a:pt x="54180" y="0"/>
                    <a:pt x="121014" y="0"/>
                  </a:cubicBezTo>
                  <a:close/>
                </a:path>
              </a:pathLst>
            </a:custGeom>
            <a:solidFill>
              <a:srgbClr val="9EC948"/>
            </a:solidFill>
          </p:spPr>
        </p:sp>
        <p:sp>
          <p:nvSpPr>
            <p:cNvPr name="TextBox 51" id="51"/>
            <p:cNvSpPr txBox="true"/>
            <p:nvPr/>
          </p:nvSpPr>
          <p:spPr>
            <a:xfrm>
              <a:off x="0" y="38100"/>
              <a:ext cx="482917"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CS2</a:t>
              </a:r>
            </a:p>
          </p:txBody>
        </p:sp>
      </p:grpSp>
      <p:grpSp>
        <p:nvGrpSpPr>
          <p:cNvPr name="Group 52" id="52"/>
          <p:cNvGrpSpPr/>
          <p:nvPr/>
        </p:nvGrpSpPr>
        <p:grpSpPr>
          <a:xfrm rot="0">
            <a:off x="9817723" y="7619722"/>
            <a:ext cx="1808343" cy="1638578"/>
            <a:chOff x="0" y="0"/>
            <a:chExt cx="505563" cy="458101"/>
          </a:xfrm>
        </p:grpSpPr>
        <p:sp>
          <p:nvSpPr>
            <p:cNvPr name="Freeform 53" id="53"/>
            <p:cNvSpPr/>
            <p:nvPr/>
          </p:nvSpPr>
          <p:spPr>
            <a:xfrm flipH="false" flipV="false" rot="0">
              <a:off x="0" y="0"/>
              <a:ext cx="505563" cy="458101"/>
            </a:xfrm>
            <a:custGeom>
              <a:avLst/>
              <a:gdLst/>
              <a:ahLst/>
              <a:cxnLst/>
              <a:rect r="r" b="b" t="t" l="l"/>
              <a:pathLst>
                <a:path h="458101" w="505563">
                  <a:moveTo>
                    <a:pt x="115593" y="0"/>
                  </a:moveTo>
                  <a:lnTo>
                    <a:pt x="389970" y="0"/>
                  </a:lnTo>
                  <a:cubicBezTo>
                    <a:pt x="453810" y="0"/>
                    <a:pt x="505563" y="51753"/>
                    <a:pt x="505563" y="115593"/>
                  </a:cubicBezTo>
                  <a:lnTo>
                    <a:pt x="505563" y="342508"/>
                  </a:lnTo>
                  <a:cubicBezTo>
                    <a:pt x="505563" y="406349"/>
                    <a:pt x="453810" y="458101"/>
                    <a:pt x="389970" y="458101"/>
                  </a:cubicBezTo>
                  <a:lnTo>
                    <a:pt x="115593" y="458101"/>
                  </a:lnTo>
                  <a:cubicBezTo>
                    <a:pt x="51753" y="458101"/>
                    <a:pt x="0" y="406349"/>
                    <a:pt x="0" y="342508"/>
                  </a:cubicBezTo>
                  <a:lnTo>
                    <a:pt x="0" y="115593"/>
                  </a:lnTo>
                  <a:cubicBezTo>
                    <a:pt x="0" y="51753"/>
                    <a:pt x="51753" y="0"/>
                    <a:pt x="115593" y="0"/>
                  </a:cubicBezTo>
                  <a:close/>
                </a:path>
              </a:pathLst>
            </a:custGeom>
            <a:solidFill>
              <a:srgbClr val="9EC948"/>
            </a:solidFill>
          </p:spPr>
        </p:sp>
        <p:sp>
          <p:nvSpPr>
            <p:cNvPr name="TextBox 54" id="54"/>
            <p:cNvSpPr txBox="true"/>
            <p:nvPr/>
          </p:nvSpPr>
          <p:spPr>
            <a:xfrm>
              <a:off x="0" y="38100"/>
              <a:ext cx="505563" cy="420001"/>
            </a:xfrm>
            <a:prstGeom prst="rect">
              <a:avLst/>
            </a:prstGeom>
          </p:spPr>
          <p:txBody>
            <a:bodyPr anchor="ctr" rtlCol="false" tIns="50800" lIns="50800" bIns="50800" rIns="50800"/>
            <a:lstStyle/>
            <a:p>
              <a:pPr algn="ctr">
                <a:lnSpc>
                  <a:spcPts val="2327"/>
                </a:lnSpc>
              </a:pPr>
              <a:r>
                <a:rPr lang="en-US" sz="2327">
                  <a:solidFill>
                    <a:srgbClr val="FFFFFF"/>
                  </a:solidFill>
                  <a:latin typeface="Public Sans"/>
                  <a:ea typeface="Public Sans"/>
                  <a:cs typeface="Public Sans"/>
                  <a:sym typeface="Public Sans"/>
                </a:rPr>
                <a:t>Triphosgene</a:t>
              </a:r>
            </a:p>
          </p:txBody>
        </p:sp>
      </p:grpSp>
      <p:sp>
        <p:nvSpPr>
          <p:cNvPr name="TextBox 55" id="55"/>
          <p:cNvSpPr txBox="true"/>
          <p:nvPr/>
        </p:nvSpPr>
        <p:spPr>
          <a:xfrm rot="0">
            <a:off x="1028700" y="732404"/>
            <a:ext cx="15638317" cy="697368"/>
          </a:xfrm>
          <a:prstGeom prst="rect">
            <a:avLst/>
          </a:prstGeom>
        </p:spPr>
        <p:txBody>
          <a:bodyPr anchor="t" rtlCol="false" tIns="0" lIns="0" bIns="0" rIns="0">
            <a:spAutoFit/>
          </a:bodyPr>
          <a:lstStyle/>
          <a:p>
            <a:pPr algn="l">
              <a:lnSpc>
                <a:spcPts val="4771"/>
              </a:lnSpc>
            </a:pPr>
            <a:r>
              <a:rPr lang="en-US" sz="5301" spc="-328" b="true">
                <a:solidFill>
                  <a:srgbClr val="FFFFFF"/>
                </a:solidFill>
                <a:latin typeface="Poppins Bold"/>
                <a:ea typeface="Poppins Bold"/>
                <a:cs typeface="Poppins Bold"/>
                <a:sym typeface="Poppins Bold"/>
              </a:rPr>
              <a:t>Technology: </a:t>
            </a:r>
            <a:r>
              <a:rPr lang="en-US" sz="5301" spc="-328" b="true">
                <a:solidFill>
                  <a:srgbClr val="9EC948"/>
                </a:solidFill>
                <a:latin typeface="Poppins Bold"/>
                <a:ea typeface="Poppins Bold"/>
                <a:cs typeface="Poppins Bold"/>
                <a:sym typeface="Poppins Bold"/>
              </a:rPr>
              <a:t>Hazardous Chemicals</a:t>
            </a:r>
          </a:p>
        </p:txBody>
      </p:sp>
      <p:sp>
        <p:nvSpPr>
          <p:cNvPr name="Freeform 56" id="56"/>
          <p:cNvSpPr/>
          <p:nvPr/>
        </p:nvSpPr>
        <p:spPr>
          <a:xfrm flipH="false" flipV="false" rot="0">
            <a:off x="15545859" y="75903"/>
            <a:ext cx="2549543" cy="1699695"/>
          </a:xfrm>
          <a:custGeom>
            <a:avLst/>
            <a:gdLst/>
            <a:ahLst/>
            <a:cxnLst/>
            <a:rect r="r" b="b" t="t" l="l"/>
            <a:pathLst>
              <a:path h="1699695" w="2549543">
                <a:moveTo>
                  <a:pt x="0" y="0"/>
                </a:moveTo>
                <a:lnTo>
                  <a:pt x="2549543" y="0"/>
                </a:lnTo>
                <a:lnTo>
                  <a:pt x="2549543" y="1699695"/>
                </a:lnTo>
                <a:lnTo>
                  <a:pt x="0" y="1699695"/>
                </a:lnTo>
                <a:lnTo>
                  <a:pt x="0" y="0"/>
                </a:lnTo>
                <a:close/>
              </a:path>
            </a:pathLst>
          </a:custGeom>
          <a:blipFill>
            <a:blip r:embed="rId6"/>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DAGaHYWgYwY</dc:identifier>
  <dcterms:modified xsi:type="dcterms:W3CDTF">2011-08-01T06:04:30Z</dcterms:modified>
  <cp:revision>1</cp:revision>
  <dc:title>3. CDMO-PharmaPPT-(2024Nov16v2MKCT)</dc:title>
</cp:coreProperties>
</file>