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Agrandir Wide" panose="020B0604020202020204" charset="0"/>
      <p:regular r:id="rId11"/>
    </p:embeddedFont>
    <p:embeddedFont>
      <p:font typeface="Agrandir Wide Bold" panose="020B0604020202020204" charset="0"/>
      <p:regular r:id="rId12"/>
    </p:embeddedFont>
    <p:embeddedFont>
      <p:font typeface="Agrandir Wide Medium" panose="020B0604020202020204" charset="0"/>
      <p:regular r:id="rId13"/>
    </p:embeddedFont>
    <p:embeddedFont>
      <p:font typeface="Agrandir Wide Thin" panose="020B0604020202020204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nva Sans" panose="020B0604020202020204" charset="0"/>
      <p:regular r:id="rId19"/>
    </p:embeddedFont>
    <p:embeddedFont>
      <p:font typeface="Canva Sans Bold" panose="020B0604020202020204" charset="0"/>
      <p:regular r:id="rId20"/>
    </p:embeddedFont>
    <p:embeddedFont>
      <p:font typeface="Now" panose="020B0604020202020204" charset="0"/>
      <p:regular r:id="rId21"/>
    </p:embeddedFont>
    <p:embeddedFont>
      <p:font typeface="Now Bold" panose="020B0604020202020204" charset="0"/>
      <p:regular r:id="rId22"/>
    </p:embeddedFont>
    <p:embeddedFont>
      <p:font typeface="Poppins" panose="020B0604020202020204" charset="0"/>
      <p:regular r:id="rId23"/>
    </p:embeddedFont>
    <p:embeddedFont>
      <p:font typeface="Poppins Bold" panose="020B0604020202020204" charset="0"/>
      <p:regular r:id="rId24"/>
    </p:embeddedFont>
    <p:embeddedFont>
      <p:font typeface="Public Sans" panose="020B0604020202020204" charset="0"/>
      <p:regular r:id="rId25"/>
    </p:embeddedFont>
    <p:embeddedFont>
      <p:font typeface="Public Sans Bold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3" d="100"/>
          <a:sy n="63" d="100"/>
        </p:scale>
        <p:origin x="4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261838"/>
            <a:ext cx="21144690" cy="7794483"/>
          </a:xfrm>
          <a:custGeom>
            <a:avLst/>
            <a:gdLst/>
            <a:ahLst/>
            <a:cxnLst/>
            <a:rect l="l" t="t" r="r" b="b"/>
            <a:pathLst>
              <a:path w="21144690" h="7794483">
                <a:moveTo>
                  <a:pt x="0" y="0"/>
                </a:moveTo>
                <a:lnTo>
                  <a:pt x="21144690" y="0"/>
                </a:lnTo>
                <a:lnTo>
                  <a:pt x="21144690" y="7794483"/>
                </a:lnTo>
                <a:lnTo>
                  <a:pt x="0" y="77944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5418" t="-91157" b="-7167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320322" y="-85725"/>
            <a:ext cx="2223799" cy="1482685"/>
          </a:xfrm>
          <a:custGeom>
            <a:avLst/>
            <a:gdLst/>
            <a:ahLst/>
            <a:cxnLst/>
            <a:rect l="l" t="t" r="r" b="b"/>
            <a:pathLst>
              <a:path w="2223799" h="1482685">
                <a:moveTo>
                  <a:pt x="0" y="0"/>
                </a:moveTo>
                <a:lnTo>
                  <a:pt x="2223799" y="0"/>
                </a:lnTo>
                <a:lnTo>
                  <a:pt x="2223799" y="1482685"/>
                </a:lnTo>
                <a:lnTo>
                  <a:pt x="0" y="14826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81183" y="1252232"/>
            <a:ext cx="9606817" cy="7782535"/>
          </a:xfrm>
          <a:custGeom>
            <a:avLst/>
            <a:gdLst/>
            <a:ahLst/>
            <a:cxnLst/>
            <a:rect l="l" t="t" r="r" b="b"/>
            <a:pathLst>
              <a:path w="9606817" h="7782535">
                <a:moveTo>
                  <a:pt x="0" y="0"/>
                </a:moveTo>
                <a:lnTo>
                  <a:pt x="9606817" y="0"/>
                </a:lnTo>
                <a:lnTo>
                  <a:pt x="9606817" y="7782536"/>
                </a:lnTo>
                <a:lnTo>
                  <a:pt x="0" y="77825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0000"/>
            </a:blip>
            <a:stretch>
              <a:fillRect t="-1459" r="-28437" b="-4236"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5400000">
            <a:off x="6829988" y="3109482"/>
            <a:ext cx="7782535" cy="4099195"/>
          </a:xfrm>
          <a:custGeom>
            <a:avLst/>
            <a:gdLst/>
            <a:ahLst/>
            <a:cxnLst/>
            <a:rect l="l" t="t" r="r" b="b"/>
            <a:pathLst>
              <a:path w="7782535" h="4099195">
                <a:moveTo>
                  <a:pt x="0" y="0"/>
                </a:moveTo>
                <a:lnTo>
                  <a:pt x="7782535" y="0"/>
                </a:lnTo>
                <a:lnTo>
                  <a:pt x="7782535" y="4099195"/>
                </a:lnTo>
                <a:lnTo>
                  <a:pt x="0" y="40991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7000"/>
            </a:blip>
            <a:stretch>
              <a:fillRect l="-3444" t="-18462" r="-344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279800" y="7583569"/>
            <a:ext cx="2151330" cy="1335083"/>
          </a:xfrm>
          <a:custGeom>
            <a:avLst/>
            <a:gdLst/>
            <a:ahLst/>
            <a:cxnLst/>
            <a:rect l="l" t="t" r="r" b="b"/>
            <a:pathLst>
              <a:path w="2151330" h="1335083">
                <a:moveTo>
                  <a:pt x="0" y="0"/>
                </a:moveTo>
                <a:lnTo>
                  <a:pt x="2151330" y="0"/>
                </a:lnTo>
                <a:lnTo>
                  <a:pt x="2151330" y="1335083"/>
                </a:lnTo>
                <a:lnTo>
                  <a:pt x="0" y="13350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0727" b="-6482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431130" y="7583569"/>
            <a:ext cx="6277303" cy="1335083"/>
          </a:xfrm>
          <a:custGeom>
            <a:avLst/>
            <a:gdLst/>
            <a:ahLst/>
            <a:cxnLst/>
            <a:rect l="l" t="t" r="r" b="b"/>
            <a:pathLst>
              <a:path w="6277303" h="1335083">
                <a:moveTo>
                  <a:pt x="0" y="0"/>
                </a:moveTo>
                <a:lnTo>
                  <a:pt x="6277303" y="0"/>
                </a:lnTo>
                <a:lnTo>
                  <a:pt x="6277303" y="1335083"/>
                </a:lnTo>
                <a:lnTo>
                  <a:pt x="0" y="13350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779" t="-389753" r="-5304" b="-63895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954431" y="7583569"/>
            <a:ext cx="5737789" cy="1335083"/>
            <a:chOff x="0" y="0"/>
            <a:chExt cx="7650385" cy="1780111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2918433" cy="1780111"/>
              <a:chOff x="0" y="0"/>
              <a:chExt cx="792343" cy="483293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792343" cy="483293"/>
              </a:xfrm>
              <a:custGeom>
                <a:avLst/>
                <a:gdLst/>
                <a:ahLst/>
                <a:cxnLst/>
                <a:rect l="l" t="t" r="r" b="b"/>
                <a:pathLst>
                  <a:path w="792343" h="483293">
                    <a:moveTo>
                      <a:pt x="0" y="0"/>
                    </a:moveTo>
                    <a:lnTo>
                      <a:pt x="792343" y="0"/>
                    </a:lnTo>
                    <a:lnTo>
                      <a:pt x="792343" y="483293"/>
                    </a:lnTo>
                    <a:lnTo>
                      <a:pt x="0" y="48329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104775"/>
                <a:ext cx="792343" cy="5880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2928644" y="0"/>
              <a:ext cx="4721741" cy="1780111"/>
              <a:chOff x="0" y="0"/>
              <a:chExt cx="1281933" cy="48329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281933" cy="483293"/>
              </a:xfrm>
              <a:custGeom>
                <a:avLst/>
                <a:gdLst/>
                <a:ahLst/>
                <a:cxnLst/>
                <a:rect l="l" t="t" r="r" b="b"/>
                <a:pathLst>
                  <a:path w="1281933" h="483293">
                    <a:moveTo>
                      <a:pt x="0" y="0"/>
                    </a:moveTo>
                    <a:lnTo>
                      <a:pt x="1281933" y="0"/>
                    </a:lnTo>
                    <a:lnTo>
                      <a:pt x="1281933" y="483293"/>
                    </a:lnTo>
                    <a:lnTo>
                      <a:pt x="0" y="48329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104775"/>
                <a:ext cx="1281933" cy="5880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>
              <a:off x="664819" y="124065"/>
              <a:ext cx="1680695" cy="1550462"/>
            </a:xfrm>
            <a:custGeom>
              <a:avLst/>
              <a:gdLst/>
              <a:ahLst/>
              <a:cxnLst/>
              <a:rect l="l" t="t" r="r" b="b"/>
              <a:pathLst>
                <a:path w="1680695" h="1550462">
                  <a:moveTo>
                    <a:pt x="0" y="0"/>
                  </a:moveTo>
                  <a:lnTo>
                    <a:pt x="1680695" y="0"/>
                  </a:lnTo>
                  <a:lnTo>
                    <a:pt x="1680695" y="1550461"/>
                  </a:lnTo>
                  <a:lnTo>
                    <a:pt x="0" y="15504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5254" r="-199841" b="-5254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3541483" y="114824"/>
              <a:ext cx="3372797" cy="1550462"/>
            </a:xfrm>
            <a:custGeom>
              <a:avLst/>
              <a:gdLst/>
              <a:ahLst/>
              <a:cxnLst/>
              <a:rect l="l" t="t" r="r" b="b"/>
              <a:pathLst>
                <a:path w="3372797" h="1550462">
                  <a:moveTo>
                    <a:pt x="0" y="0"/>
                  </a:moveTo>
                  <a:lnTo>
                    <a:pt x="3372797" y="0"/>
                  </a:lnTo>
                  <a:lnTo>
                    <a:pt x="3372797" y="1550462"/>
                  </a:lnTo>
                  <a:lnTo>
                    <a:pt x="0" y="15504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1655" t="-6083" b="-6083"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969398" y="390026"/>
              <a:ext cx="1406749" cy="9328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853"/>
                </a:lnSpc>
              </a:pPr>
              <a:r>
                <a:rPr lang="en-US" sz="4181">
                  <a:solidFill>
                    <a:srgbClr val="63B289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89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544856" y="2390131"/>
            <a:ext cx="11163885" cy="3317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8000" b="1">
                <a:solidFill>
                  <a:srgbClr val="FFFFFF"/>
                </a:solidFill>
                <a:latin typeface="Agrandir Wide Medium"/>
                <a:ea typeface="Agrandir Wide Medium"/>
                <a:cs typeface="Agrandir Wide Medium"/>
                <a:sym typeface="Agrandir Wide Medium"/>
              </a:rPr>
              <a:t>GREEN ACETONITRILE FROM INVENTYS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544856" y="1875781"/>
            <a:ext cx="5158409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Agrandir Wide Thin"/>
                <a:ea typeface="Agrandir Wide Thin"/>
                <a:cs typeface="Agrandir Wide Thin"/>
                <a:sym typeface="Agrandir Wide Thin"/>
              </a:rPr>
              <a:t>THE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300557" y="9509795"/>
            <a:ext cx="3167364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>
                <a:solidFill>
                  <a:srgbClr val="125B50"/>
                </a:solidFill>
                <a:latin typeface="Agrandir Wide Thin"/>
                <a:ea typeface="Agrandir Wide Thin"/>
                <a:cs typeface="Agrandir Wide Thin"/>
                <a:sym typeface="Agrandir Wide Thin"/>
              </a:rPr>
              <a:t>1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492008" y="9500270"/>
            <a:ext cx="3167364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125B50"/>
                </a:solidFill>
                <a:latin typeface="Agrandir Wide Thin"/>
                <a:ea typeface="Agrandir Wide Thin"/>
                <a:cs typeface="Agrandir Wide Thin"/>
                <a:sym typeface="Agrandir Wide Thin"/>
              </a:rPr>
              <a:t>2025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8700" y="9500270"/>
            <a:ext cx="5881546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125B50"/>
                </a:solidFill>
                <a:latin typeface="Agrandir Wide Thin"/>
                <a:ea typeface="Agrandir Wide Thin"/>
                <a:cs typeface="Agrandir Wide Thin"/>
                <a:sym typeface="Agrandir Wide Thin"/>
              </a:rPr>
              <a:t>COMPANY CONFIDENTIAL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2373" y="183497"/>
            <a:ext cx="10768144" cy="1792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>
                <a:solidFill>
                  <a:srgbClr val="125B50"/>
                </a:solidFill>
                <a:latin typeface="Agrandir Wide"/>
                <a:ea typeface="Agrandir Wide"/>
                <a:cs typeface="Agrandir Wide"/>
                <a:sym typeface="Agrandir Wide"/>
              </a:rPr>
              <a:t>VALUE PROPOSITION FOR </a:t>
            </a:r>
            <a:r>
              <a:rPr lang="en-US" sz="4800" b="1">
                <a:solidFill>
                  <a:srgbClr val="125B50"/>
                </a:solidFill>
                <a:latin typeface="Agrandir Wide Bold"/>
                <a:ea typeface="Agrandir Wide Bold"/>
                <a:cs typeface="Agrandir Wide Bold"/>
                <a:sym typeface="Agrandir Wide Bold"/>
              </a:rPr>
              <a:t>GREEN ACETONITRILE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885486" y="2404090"/>
            <a:ext cx="15668161" cy="6553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9"/>
              </a:lnSpc>
            </a:pPr>
            <a:r>
              <a:rPr lang="en-US" sz="2499" b="1">
                <a:solidFill>
                  <a:srgbClr val="125B50"/>
                </a:solidFill>
                <a:latin typeface="Now Bold"/>
                <a:ea typeface="Now Bold"/>
                <a:cs typeface="Now Bold"/>
                <a:sym typeface="Now Bold"/>
              </a:rPr>
              <a:t>&gt; 51% of energy used is derived from non depletable/ renewable resources with NET ZERO CARBON addition</a:t>
            </a:r>
          </a:p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>
                <a:solidFill>
                  <a:srgbClr val="125B50"/>
                </a:solidFill>
                <a:latin typeface="Now"/>
                <a:ea typeface="Now"/>
                <a:cs typeface="Now"/>
                <a:sym typeface="Now"/>
              </a:rPr>
              <a:t>TFS score of 89</a:t>
            </a:r>
          </a:p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>
                <a:solidFill>
                  <a:srgbClr val="125B50"/>
                </a:solidFill>
                <a:latin typeface="Now"/>
                <a:ea typeface="Now"/>
                <a:cs typeface="Now"/>
                <a:sym typeface="Now"/>
              </a:rPr>
              <a:t>Sustainable, Responsible behavior</a:t>
            </a:r>
          </a:p>
          <a:p>
            <a:pPr algn="l">
              <a:lnSpc>
                <a:spcPts val="3749"/>
              </a:lnSpc>
            </a:pPr>
            <a:endParaRPr lang="en-US" sz="2499">
              <a:solidFill>
                <a:srgbClr val="125B50"/>
              </a:solidFill>
              <a:latin typeface="Now"/>
              <a:ea typeface="Now"/>
              <a:cs typeface="Now"/>
              <a:sym typeface="Now"/>
            </a:endParaRPr>
          </a:p>
          <a:p>
            <a:pPr algn="l">
              <a:lnSpc>
                <a:spcPts val="3749"/>
              </a:lnSpc>
            </a:pPr>
            <a:r>
              <a:rPr lang="en-US" sz="2499" b="1">
                <a:solidFill>
                  <a:srgbClr val="125B50"/>
                </a:solidFill>
                <a:latin typeface="Now Bold"/>
                <a:ea typeface="Now Bold"/>
                <a:cs typeface="Now Bold"/>
                <a:sym typeface="Now Bold"/>
              </a:rPr>
              <a:t>Zero effluent generation</a:t>
            </a:r>
          </a:p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>
                <a:solidFill>
                  <a:srgbClr val="125B50"/>
                </a:solidFill>
                <a:latin typeface="Now"/>
                <a:ea typeface="Now"/>
                <a:cs typeface="Now"/>
                <a:sym typeface="Now"/>
              </a:rPr>
              <a:t>Best green process award (Nov 2022) – From FICCI    (Federation of Indian chamber of commerce &amp; industry)</a:t>
            </a:r>
          </a:p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>
                <a:solidFill>
                  <a:srgbClr val="125B50"/>
                </a:solidFill>
                <a:latin typeface="Now"/>
                <a:ea typeface="Now"/>
                <a:cs typeface="Now"/>
                <a:sym typeface="Now"/>
              </a:rPr>
              <a:t>Green route of synthesis</a:t>
            </a:r>
          </a:p>
          <a:p>
            <a:pPr algn="l">
              <a:lnSpc>
                <a:spcPts val="3749"/>
              </a:lnSpc>
            </a:pPr>
            <a:endParaRPr lang="en-US" sz="2499">
              <a:solidFill>
                <a:srgbClr val="125B50"/>
              </a:solidFill>
              <a:latin typeface="Now"/>
              <a:ea typeface="Now"/>
              <a:cs typeface="Now"/>
              <a:sym typeface="Now"/>
            </a:endParaRPr>
          </a:p>
          <a:p>
            <a:pPr algn="l">
              <a:lnSpc>
                <a:spcPts val="3749"/>
              </a:lnSpc>
            </a:pPr>
            <a:r>
              <a:rPr lang="en-US" sz="2499" b="1">
                <a:solidFill>
                  <a:srgbClr val="125B50"/>
                </a:solidFill>
                <a:latin typeface="Now Bold"/>
                <a:ea typeface="Now Bold"/>
                <a:cs typeface="Now Bold"/>
                <a:sym typeface="Now Bold"/>
              </a:rPr>
              <a:t>Other advantages</a:t>
            </a:r>
          </a:p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>
                <a:solidFill>
                  <a:srgbClr val="125B50"/>
                </a:solidFill>
                <a:latin typeface="Now"/>
                <a:ea typeface="Now"/>
                <a:cs typeface="Now"/>
                <a:sym typeface="Now"/>
              </a:rPr>
              <a:t>Synthetic route </a:t>
            </a:r>
          </a:p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>
                <a:solidFill>
                  <a:srgbClr val="125B50"/>
                </a:solidFill>
                <a:latin typeface="Now"/>
                <a:ea typeface="Now"/>
                <a:cs typeface="Now"/>
                <a:sym typeface="Now"/>
              </a:rPr>
              <a:t>Independent of Acrylonitrile production quantities</a:t>
            </a:r>
          </a:p>
          <a:p>
            <a:pPr marL="539749" lvl="1" indent="-269875" algn="l">
              <a:lnSpc>
                <a:spcPts val="3749"/>
              </a:lnSpc>
              <a:buFont typeface="Arial"/>
              <a:buChar char="•"/>
            </a:pPr>
            <a:r>
              <a:rPr lang="en-US" sz="2499">
                <a:solidFill>
                  <a:srgbClr val="125B50"/>
                </a:solidFill>
                <a:latin typeface="Now"/>
                <a:ea typeface="Now"/>
                <a:cs typeface="Now"/>
                <a:sym typeface="Now"/>
              </a:rPr>
              <a:t>Independent of other supply chain dynamics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2160229"/>
            <a:ext cx="1519833" cy="7098071"/>
          </a:xfrm>
          <a:custGeom>
            <a:avLst/>
            <a:gdLst/>
            <a:ahLst/>
            <a:cxnLst/>
            <a:rect l="l" t="t" r="r" b="b"/>
            <a:pathLst>
              <a:path w="1519833" h="7098071">
                <a:moveTo>
                  <a:pt x="0" y="0"/>
                </a:moveTo>
                <a:lnTo>
                  <a:pt x="1519833" y="0"/>
                </a:lnTo>
                <a:lnTo>
                  <a:pt x="1519833" y="7098071"/>
                </a:lnTo>
                <a:lnTo>
                  <a:pt x="0" y="70980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86408" t="-31929" r="-168980" b="-436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320322" y="-85725"/>
            <a:ext cx="2223799" cy="1482685"/>
          </a:xfrm>
          <a:custGeom>
            <a:avLst/>
            <a:gdLst/>
            <a:ahLst/>
            <a:cxnLst/>
            <a:rect l="l" t="t" r="r" b="b"/>
            <a:pathLst>
              <a:path w="2223799" h="1482685">
                <a:moveTo>
                  <a:pt x="0" y="0"/>
                </a:moveTo>
                <a:lnTo>
                  <a:pt x="2223799" y="0"/>
                </a:lnTo>
                <a:lnTo>
                  <a:pt x="2223799" y="1482685"/>
                </a:lnTo>
                <a:lnTo>
                  <a:pt x="0" y="14826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4214832" y="9500270"/>
            <a:ext cx="3167364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>
                <a:solidFill>
                  <a:srgbClr val="125B50"/>
                </a:solidFill>
                <a:latin typeface="Agrandir Wide Thin"/>
                <a:ea typeface="Agrandir Wide Thin"/>
                <a:cs typeface="Agrandir Wide Thin"/>
                <a:sym typeface="Agrandir Wide Thin"/>
              </a:rPr>
              <a:t>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244358" y="9500270"/>
            <a:ext cx="3167364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125B50"/>
                </a:solidFill>
                <a:latin typeface="Agrandir Wide Thin"/>
                <a:ea typeface="Agrandir Wide Thin"/>
                <a:cs typeface="Agrandir Wide Thin"/>
                <a:sym typeface="Agrandir Wide Thin"/>
              </a:rPr>
              <a:t>2025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9500270"/>
            <a:ext cx="5881546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125B50"/>
                </a:solidFill>
                <a:latin typeface="Agrandir Wide Thin"/>
                <a:ea typeface="Agrandir Wide Thin"/>
                <a:cs typeface="Agrandir Wide Thin"/>
                <a:sym typeface="Agrandir Wide Thin"/>
              </a:rPr>
              <a:t>COMPANY CONFIDENTIAL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15551" y="3265462"/>
            <a:ext cx="4381824" cy="2913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87"/>
              </a:lnSpc>
            </a:pPr>
            <a:r>
              <a:rPr lang="en-US" sz="5277">
                <a:solidFill>
                  <a:srgbClr val="125B50"/>
                </a:solidFill>
                <a:latin typeface="Agrandir Wide"/>
                <a:ea typeface="Agrandir Wide"/>
                <a:cs typeface="Agrandir Wide"/>
                <a:sym typeface="Agrandir Wide"/>
              </a:rPr>
              <a:t>INVENTYS </a:t>
            </a:r>
            <a:r>
              <a:rPr lang="en-US" sz="5277" b="1">
                <a:solidFill>
                  <a:srgbClr val="125B50"/>
                </a:solidFill>
                <a:latin typeface="Agrandir Wide Bold"/>
                <a:ea typeface="Agrandir Wide Bold"/>
                <a:cs typeface="Agrandir Wide Bold"/>
                <a:sym typeface="Agrandir Wide Bold"/>
              </a:rPr>
              <a:t>SUPERIOR QUALITY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432169" y="933450"/>
            <a:ext cx="9006886" cy="7760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5416" lvl="1" indent="-257708" algn="just">
              <a:lnSpc>
                <a:spcPts val="3294"/>
              </a:lnSpc>
              <a:buFont typeface="Arial"/>
              <a:buChar char="•"/>
            </a:pPr>
            <a:r>
              <a:rPr lang="en-US" sz="2387">
                <a:solidFill>
                  <a:srgbClr val="125B50"/>
                </a:solidFill>
                <a:latin typeface="Now"/>
                <a:ea typeface="Now"/>
                <a:cs typeface="Now"/>
                <a:sym typeface="Now"/>
              </a:rPr>
              <a:t>100% Green route - produced from Acetic Acid</a:t>
            </a:r>
          </a:p>
          <a:p>
            <a:pPr algn="just">
              <a:lnSpc>
                <a:spcPts val="3294"/>
              </a:lnSpc>
            </a:pPr>
            <a:endParaRPr lang="en-US" sz="2387">
              <a:solidFill>
                <a:srgbClr val="125B50"/>
              </a:solidFill>
              <a:latin typeface="Now"/>
              <a:ea typeface="Now"/>
              <a:cs typeface="Now"/>
              <a:sym typeface="Now"/>
            </a:endParaRPr>
          </a:p>
          <a:p>
            <a:pPr marL="515416" lvl="1" indent="-257708" algn="just">
              <a:lnSpc>
                <a:spcPts val="3294"/>
              </a:lnSpc>
              <a:buFont typeface="Arial"/>
              <a:buChar char="•"/>
            </a:pPr>
            <a:r>
              <a:rPr lang="en-US" sz="2387">
                <a:solidFill>
                  <a:srgbClr val="125B50"/>
                </a:solidFill>
                <a:latin typeface="Now"/>
                <a:ea typeface="Now"/>
                <a:cs typeface="Now"/>
                <a:sym typeface="Now"/>
              </a:rPr>
              <a:t>Various Grades for Pharma &amp; other specialty applications</a:t>
            </a:r>
          </a:p>
          <a:p>
            <a:pPr marL="1030833" lvl="2" indent="-343611" algn="just">
              <a:lnSpc>
                <a:spcPts val="3294"/>
              </a:lnSpc>
              <a:buFont typeface="Arial"/>
              <a:buChar char="⚬"/>
            </a:pPr>
            <a:r>
              <a:rPr lang="en-US" sz="2387">
                <a:solidFill>
                  <a:srgbClr val="125B50"/>
                </a:solidFill>
                <a:latin typeface="Now"/>
                <a:ea typeface="Now"/>
                <a:cs typeface="Now"/>
                <a:sym typeface="Now"/>
              </a:rPr>
              <a:t>Availability of customized grades</a:t>
            </a:r>
          </a:p>
          <a:p>
            <a:pPr algn="just">
              <a:lnSpc>
                <a:spcPts val="3294"/>
              </a:lnSpc>
            </a:pPr>
            <a:endParaRPr lang="en-US" sz="2387">
              <a:solidFill>
                <a:srgbClr val="125B50"/>
              </a:solidFill>
              <a:latin typeface="Now"/>
              <a:ea typeface="Now"/>
              <a:cs typeface="Now"/>
              <a:sym typeface="Now"/>
            </a:endParaRPr>
          </a:p>
          <a:p>
            <a:pPr marL="515416" lvl="1" indent="-257708" algn="just">
              <a:lnSpc>
                <a:spcPts val="3294"/>
              </a:lnSpc>
              <a:buFont typeface="Arial"/>
              <a:buChar char="•"/>
            </a:pPr>
            <a:r>
              <a:rPr lang="en-US" sz="2387">
                <a:solidFill>
                  <a:srgbClr val="125B50"/>
                </a:solidFill>
                <a:latin typeface="Now"/>
                <a:ea typeface="Now"/>
                <a:cs typeface="Now"/>
                <a:sym typeface="Now"/>
              </a:rPr>
              <a:t>No waste, only water as by-product</a:t>
            </a:r>
          </a:p>
          <a:p>
            <a:pPr algn="just">
              <a:lnSpc>
                <a:spcPts val="3294"/>
              </a:lnSpc>
            </a:pPr>
            <a:endParaRPr lang="en-US" sz="2387">
              <a:solidFill>
                <a:srgbClr val="125B50"/>
              </a:solidFill>
              <a:latin typeface="Now"/>
              <a:ea typeface="Now"/>
              <a:cs typeface="Now"/>
              <a:sym typeface="Now"/>
            </a:endParaRPr>
          </a:p>
          <a:p>
            <a:pPr marL="515416" lvl="1" indent="-257708" algn="just">
              <a:lnSpc>
                <a:spcPts val="3294"/>
              </a:lnSpc>
              <a:buFont typeface="Arial"/>
              <a:buChar char="•"/>
            </a:pPr>
            <a:r>
              <a:rPr lang="en-US" sz="2387">
                <a:solidFill>
                  <a:srgbClr val="125B50"/>
                </a:solidFill>
                <a:latin typeface="Now"/>
                <a:ea typeface="Now"/>
                <a:cs typeface="Now"/>
                <a:sym typeface="Now"/>
              </a:rPr>
              <a:t>GUARANTEED</a:t>
            </a:r>
          </a:p>
          <a:p>
            <a:pPr marL="1030833" lvl="2" indent="-343611" algn="just">
              <a:lnSpc>
                <a:spcPts val="3294"/>
              </a:lnSpc>
              <a:buFont typeface="Arial"/>
              <a:buChar char="⚬"/>
            </a:pPr>
            <a:r>
              <a:rPr lang="en-US" sz="2387">
                <a:solidFill>
                  <a:srgbClr val="125B50"/>
                </a:solidFill>
                <a:latin typeface="Now"/>
                <a:ea typeface="Now"/>
                <a:cs typeface="Now"/>
                <a:sym typeface="Now"/>
              </a:rPr>
              <a:t>ZERO ppm HCN (Hydrogen Cyanide) </a:t>
            </a:r>
          </a:p>
          <a:p>
            <a:pPr marL="1030833" lvl="2" indent="-343611" algn="just">
              <a:lnSpc>
                <a:spcPts val="3294"/>
              </a:lnSpc>
              <a:buFont typeface="Arial"/>
              <a:buChar char="⚬"/>
            </a:pPr>
            <a:r>
              <a:rPr lang="en-US" sz="2387">
                <a:solidFill>
                  <a:srgbClr val="125B50"/>
                </a:solidFill>
                <a:latin typeface="Now"/>
                <a:ea typeface="Now"/>
                <a:cs typeface="Now"/>
                <a:sym typeface="Now"/>
              </a:rPr>
              <a:t>Allyl alcohol </a:t>
            </a:r>
          </a:p>
          <a:p>
            <a:pPr marL="1030833" lvl="2" indent="-343611" algn="just">
              <a:lnSpc>
                <a:spcPts val="3294"/>
              </a:lnSpc>
              <a:buFont typeface="Arial"/>
              <a:buChar char="⚬"/>
            </a:pPr>
            <a:r>
              <a:rPr lang="en-US" sz="2387">
                <a:solidFill>
                  <a:srgbClr val="125B50"/>
                </a:solidFill>
                <a:latin typeface="Now"/>
                <a:ea typeface="Now"/>
                <a:cs typeface="Now"/>
                <a:sym typeface="Now"/>
              </a:rPr>
              <a:t>Benzene </a:t>
            </a:r>
          </a:p>
          <a:p>
            <a:pPr marL="1030833" lvl="2" indent="-343611" algn="just">
              <a:lnSpc>
                <a:spcPts val="3294"/>
              </a:lnSpc>
              <a:buFont typeface="Arial"/>
              <a:buChar char="⚬"/>
            </a:pPr>
            <a:r>
              <a:rPr lang="en-US" sz="2387">
                <a:solidFill>
                  <a:srgbClr val="125B50"/>
                </a:solidFill>
                <a:latin typeface="Now"/>
                <a:ea typeface="Now"/>
                <a:cs typeface="Now"/>
                <a:sym typeface="Now"/>
              </a:rPr>
              <a:t>Inherent Process Advantage</a:t>
            </a:r>
          </a:p>
          <a:p>
            <a:pPr algn="just">
              <a:lnSpc>
                <a:spcPts val="3294"/>
              </a:lnSpc>
            </a:pPr>
            <a:endParaRPr lang="en-US" sz="2387">
              <a:solidFill>
                <a:srgbClr val="125B50"/>
              </a:solidFill>
              <a:latin typeface="Now"/>
              <a:ea typeface="Now"/>
              <a:cs typeface="Now"/>
              <a:sym typeface="Now"/>
            </a:endParaRPr>
          </a:p>
          <a:p>
            <a:pPr marL="515416" lvl="1" indent="-257708" algn="just">
              <a:lnSpc>
                <a:spcPts val="3294"/>
              </a:lnSpc>
              <a:buFont typeface="Arial"/>
              <a:buChar char="•"/>
            </a:pPr>
            <a:r>
              <a:rPr lang="en-US" sz="2387">
                <a:solidFill>
                  <a:srgbClr val="125B50"/>
                </a:solidFill>
                <a:latin typeface="Now"/>
                <a:ea typeface="Now"/>
                <a:cs typeface="Now"/>
                <a:sym typeface="Now"/>
              </a:rPr>
              <a:t>Less than 500 ppm moisture content</a:t>
            </a:r>
          </a:p>
          <a:p>
            <a:pPr algn="just">
              <a:lnSpc>
                <a:spcPts val="3294"/>
              </a:lnSpc>
            </a:pPr>
            <a:endParaRPr lang="en-US" sz="2387">
              <a:solidFill>
                <a:srgbClr val="125B50"/>
              </a:solidFill>
              <a:latin typeface="Now"/>
              <a:ea typeface="Now"/>
              <a:cs typeface="Now"/>
              <a:sym typeface="Now"/>
            </a:endParaRPr>
          </a:p>
          <a:p>
            <a:pPr marL="515416" lvl="1" indent="-257708" algn="just">
              <a:lnSpc>
                <a:spcPts val="3294"/>
              </a:lnSpc>
              <a:buFont typeface="Arial"/>
              <a:buChar char="•"/>
            </a:pPr>
            <a:r>
              <a:rPr lang="en-US" sz="2387">
                <a:solidFill>
                  <a:srgbClr val="125B50"/>
                </a:solidFill>
                <a:latin typeface="Now"/>
                <a:ea typeface="Now"/>
                <a:cs typeface="Now"/>
                <a:sym typeface="Now"/>
              </a:rPr>
              <a:t>Less than 5 ppm Acetone content</a:t>
            </a:r>
          </a:p>
          <a:p>
            <a:pPr algn="just">
              <a:lnSpc>
                <a:spcPts val="3294"/>
              </a:lnSpc>
            </a:pPr>
            <a:endParaRPr lang="en-US" sz="2387">
              <a:solidFill>
                <a:srgbClr val="125B50"/>
              </a:solidFill>
              <a:latin typeface="Now"/>
              <a:ea typeface="Now"/>
              <a:cs typeface="Now"/>
              <a:sym typeface="Now"/>
            </a:endParaRPr>
          </a:p>
          <a:p>
            <a:pPr marL="515416" lvl="1" indent="-257708" algn="just">
              <a:lnSpc>
                <a:spcPts val="3294"/>
              </a:lnSpc>
              <a:buFont typeface="Arial"/>
              <a:buChar char="•"/>
            </a:pPr>
            <a:r>
              <a:rPr lang="en-US" sz="2387">
                <a:solidFill>
                  <a:srgbClr val="125B50"/>
                </a:solidFill>
                <a:latin typeface="Now"/>
                <a:ea typeface="Now"/>
                <a:cs typeface="Now"/>
                <a:sym typeface="Now"/>
              </a:rPr>
              <a:t>Guaranteed Quality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5212926" cy="691916"/>
          </a:xfrm>
          <a:custGeom>
            <a:avLst/>
            <a:gdLst/>
            <a:ahLst/>
            <a:cxnLst/>
            <a:rect l="l" t="t" r="r" b="b"/>
            <a:pathLst>
              <a:path w="5212926" h="691916">
                <a:moveTo>
                  <a:pt x="0" y="0"/>
                </a:moveTo>
                <a:lnTo>
                  <a:pt x="5212926" y="0"/>
                </a:lnTo>
                <a:lnTo>
                  <a:pt x="5212926" y="691916"/>
                </a:lnTo>
                <a:lnTo>
                  <a:pt x="0" y="6919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6080" t="-131819" r="-77115" b="-1089307"/>
            </a:stretch>
          </a:blipFill>
        </p:spPr>
      </p:sp>
      <p:sp>
        <p:nvSpPr>
          <p:cNvPr id="5" name="Freeform 5"/>
          <p:cNvSpPr/>
          <p:nvPr/>
        </p:nvSpPr>
        <p:spPr>
          <a:xfrm flipV="1">
            <a:off x="0" y="9258300"/>
            <a:ext cx="5212926" cy="1028700"/>
          </a:xfrm>
          <a:custGeom>
            <a:avLst/>
            <a:gdLst/>
            <a:ahLst/>
            <a:cxnLst/>
            <a:rect l="l" t="t" r="r" b="b"/>
            <a:pathLst>
              <a:path w="5212926" h="1028700">
                <a:moveTo>
                  <a:pt x="0" y="1028700"/>
                </a:moveTo>
                <a:lnTo>
                  <a:pt x="5212926" y="1028700"/>
                </a:lnTo>
                <a:lnTo>
                  <a:pt x="5212926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2"/>
            <a:stretch>
              <a:fillRect l="-86080" t="-86031" r="-77115" b="-70257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415572" y="-95250"/>
            <a:ext cx="2223799" cy="1482685"/>
          </a:xfrm>
          <a:custGeom>
            <a:avLst/>
            <a:gdLst/>
            <a:ahLst/>
            <a:cxnLst/>
            <a:rect l="l" t="t" r="r" b="b"/>
            <a:pathLst>
              <a:path w="2223799" h="1482685">
                <a:moveTo>
                  <a:pt x="0" y="0"/>
                </a:moveTo>
                <a:lnTo>
                  <a:pt x="2223799" y="0"/>
                </a:lnTo>
                <a:lnTo>
                  <a:pt x="2223799" y="1482685"/>
                </a:lnTo>
                <a:lnTo>
                  <a:pt x="0" y="14826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091936" y="9517063"/>
            <a:ext cx="3167364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>
                <a:solidFill>
                  <a:srgbClr val="125B50"/>
                </a:solidFill>
                <a:latin typeface="Agrandir Wide"/>
                <a:ea typeface="Agrandir Wide"/>
                <a:cs typeface="Agrandir Wide"/>
                <a:sym typeface="Agrandir Wide"/>
              </a:rPr>
              <a:t>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492008" y="9500270"/>
            <a:ext cx="3167364" cy="758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125B50"/>
                </a:solidFill>
                <a:latin typeface="Agrandir Wide Thin"/>
                <a:ea typeface="Agrandir Wide Thin"/>
                <a:cs typeface="Agrandir Wide Thin"/>
                <a:sym typeface="Agrandir Wide Thin"/>
              </a:rPr>
              <a:t>2025</a:t>
            </a:r>
          </a:p>
          <a:p>
            <a:pPr algn="ctr">
              <a:lnSpc>
                <a:spcPts val="2800"/>
              </a:lnSpc>
            </a:pPr>
            <a:endParaRPr lang="en-US" sz="2000">
              <a:solidFill>
                <a:srgbClr val="125B50"/>
              </a:solidFill>
              <a:latin typeface="Agrandir Wide Thin"/>
              <a:ea typeface="Agrandir Wide Thin"/>
              <a:cs typeface="Agrandir Wide Thin"/>
              <a:sym typeface="Agrandir Wide Thin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28700" y="9500270"/>
            <a:ext cx="5881546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125B50"/>
                </a:solidFill>
                <a:latin typeface="Agrandir Wide Thin"/>
                <a:ea typeface="Agrandir Wide Thin"/>
                <a:cs typeface="Agrandir Wide Thin"/>
                <a:sym typeface="Agrandir Wide Thin"/>
              </a:rPr>
              <a:t>COMPANY CONFIDENTIAL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093772"/>
            <a:ext cx="18288000" cy="1871226"/>
          </a:xfrm>
          <a:custGeom>
            <a:avLst/>
            <a:gdLst/>
            <a:ahLst/>
            <a:cxnLst/>
            <a:rect l="l" t="t" r="r" b="b"/>
            <a:pathLst>
              <a:path w="18288000" h="1871226">
                <a:moveTo>
                  <a:pt x="0" y="0"/>
                </a:moveTo>
                <a:lnTo>
                  <a:pt x="18288000" y="0"/>
                </a:lnTo>
                <a:lnTo>
                  <a:pt x="18288000" y="1871227"/>
                </a:lnTo>
                <a:lnTo>
                  <a:pt x="0" y="18712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5347" b="-37579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320322" y="-192477"/>
            <a:ext cx="2223799" cy="1482685"/>
          </a:xfrm>
          <a:custGeom>
            <a:avLst/>
            <a:gdLst/>
            <a:ahLst/>
            <a:cxnLst/>
            <a:rect l="l" t="t" r="r" b="b"/>
            <a:pathLst>
              <a:path w="2223799" h="1482685">
                <a:moveTo>
                  <a:pt x="0" y="0"/>
                </a:moveTo>
                <a:lnTo>
                  <a:pt x="2223799" y="0"/>
                </a:lnTo>
                <a:lnTo>
                  <a:pt x="2223799" y="1482685"/>
                </a:lnTo>
                <a:lnTo>
                  <a:pt x="0" y="14826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636541" y="3288576"/>
            <a:ext cx="391136" cy="355395"/>
            <a:chOff x="0" y="0"/>
            <a:chExt cx="89454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94540" cy="812800"/>
            </a:xfrm>
            <a:custGeom>
              <a:avLst/>
              <a:gdLst/>
              <a:ahLst/>
              <a:cxnLst/>
              <a:rect l="l" t="t" r="r" b="b"/>
              <a:pathLst>
                <a:path w="894540" h="812800">
                  <a:moveTo>
                    <a:pt x="447270" y="0"/>
                  </a:moveTo>
                  <a:cubicBezTo>
                    <a:pt x="200250" y="0"/>
                    <a:pt x="0" y="181951"/>
                    <a:pt x="0" y="406400"/>
                  </a:cubicBezTo>
                  <a:cubicBezTo>
                    <a:pt x="0" y="630849"/>
                    <a:pt x="200250" y="812800"/>
                    <a:pt x="447270" y="812800"/>
                  </a:cubicBezTo>
                  <a:cubicBezTo>
                    <a:pt x="694291" y="812800"/>
                    <a:pt x="894540" y="630849"/>
                    <a:pt x="894540" y="406400"/>
                  </a:cubicBezTo>
                  <a:cubicBezTo>
                    <a:pt x="894540" y="181951"/>
                    <a:pt x="694291" y="0"/>
                    <a:pt x="44727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125B50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83863" y="38100"/>
              <a:ext cx="726814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36541" y="4181819"/>
            <a:ext cx="391136" cy="355395"/>
            <a:chOff x="0" y="0"/>
            <a:chExt cx="89454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94540" cy="812800"/>
            </a:xfrm>
            <a:custGeom>
              <a:avLst/>
              <a:gdLst/>
              <a:ahLst/>
              <a:cxnLst/>
              <a:rect l="l" t="t" r="r" b="b"/>
              <a:pathLst>
                <a:path w="894540" h="812800">
                  <a:moveTo>
                    <a:pt x="447270" y="0"/>
                  </a:moveTo>
                  <a:cubicBezTo>
                    <a:pt x="200250" y="0"/>
                    <a:pt x="0" y="181951"/>
                    <a:pt x="0" y="406400"/>
                  </a:cubicBezTo>
                  <a:cubicBezTo>
                    <a:pt x="0" y="630849"/>
                    <a:pt x="200250" y="812800"/>
                    <a:pt x="447270" y="812800"/>
                  </a:cubicBezTo>
                  <a:cubicBezTo>
                    <a:pt x="694291" y="812800"/>
                    <a:pt x="894540" y="630849"/>
                    <a:pt x="894540" y="406400"/>
                  </a:cubicBezTo>
                  <a:cubicBezTo>
                    <a:pt x="894540" y="181951"/>
                    <a:pt x="694291" y="0"/>
                    <a:pt x="44727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125B50"/>
              </a:solidFill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83863" y="38100"/>
              <a:ext cx="726814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36541" y="5104955"/>
            <a:ext cx="391136" cy="355395"/>
            <a:chOff x="0" y="0"/>
            <a:chExt cx="89454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94540" cy="812800"/>
            </a:xfrm>
            <a:custGeom>
              <a:avLst/>
              <a:gdLst/>
              <a:ahLst/>
              <a:cxnLst/>
              <a:rect l="l" t="t" r="r" b="b"/>
              <a:pathLst>
                <a:path w="894540" h="812800">
                  <a:moveTo>
                    <a:pt x="447270" y="0"/>
                  </a:moveTo>
                  <a:cubicBezTo>
                    <a:pt x="200250" y="0"/>
                    <a:pt x="0" y="181951"/>
                    <a:pt x="0" y="406400"/>
                  </a:cubicBezTo>
                  <a:cubicBezTo>
                    <a:pt x="0" y="630849"/>
                    <a:pt x="200250" y="812800"/>
                    <a:pt x="447270" y="812800"/>
                  </a:cubicBezTo>
                  <a:cubicBezTo>
                    <a:pt x="694291" y="812800"/>
                    <a:pt x="894540" y="630849"/>
                    <a:pt x="894540" y="406400"/>
                  </a:cubicBezTo>
                  <a:cubicBezTo>
                    <a:pt x="894540" y="181951"/>
                    <a:pt x="694291" y="0"/>
                    <a:pt x="44727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125B50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83863" y="38100"/>
              <a:ext cx="726814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36541" y="6001122"/>
            <a:ext cx="391136" cy="355395"/>
            <a:chOff x="0" y="0"/>
            <a:chExt cx="89454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94540" cy="812800"/>
            </a:xfrm>
            <a:custGeom>
              <a:avLst/>
              <a:gdLst/>
              <a:ahLst/>
              <a:cxnLst/>
              <a:rect l="l" t="t" r="r" b="b"/>
              <a:pathLst>
                <a:path w="894540" h="812800">
                  <a:moveTo>
                    <a:pt x="447270" y="0"/>
                  </a:moveTo>
                  <a:cubicBezTo>
                    <a:pt x="200250" y="0"/>
                    <a:pt x="0" y="181951"/>
                    <a:pt x="0" y="406400"/>
                  </a:cubicBezTo>
                  <a:cubicBezTo>
                    <a:pt x="0" y="630849"/>
                    <a:pt x="200250" y="812800"/>
                    <a:pt x="447270" y="812800"/>
                  </a:cubicBezTo>
                  <a:cubicBezTo>
                    <a:pt x="694291" y="812800"/>
                    <a:pt x="894540" y="630849"/>
                    <a:pt x="894540" y="406400"/>
                  </a:cubicBezTo>
                  <a:cubicBezTo>
                    <a:pt x="894540" y="181951"/>
                    <a:pt x="694291" y="0"/>
                    <a:pt x="44727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125B50"/>
              </a:solidFill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83863" y="38100"/>
              <a:ext cx="726814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36541" y="6920300"/>
            <a:ext cx="391136" cy="355395"/>
            <a:chOff x="0" y="0"/>
            <a:chExt cx="89454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94540" cy="812800"/>
            </a:xfrm>
            <a:custGeom>
              <a:avLst/>
              <a:gdLst/>
              <a:ahLst/>
              <a:cxnLst/>
              <a:rect l="l" t="t" r="r" b="b"/>
              <a:pathLst>
                <a:path w="894540" h="812800">
                  <a:moveTo>
                    <a:pt x="447270" y="0"/>
                  </a:moveTo>
                  <a:cubicBezTo>
                    <a:pt x="200250" y="0"/>
                    <a:pt x="0" y="181951"/>
                    <a:pt x="0" y="406400"/>
                  </a:cubicBezTo>
                  <a:cubicBezTo>
                    <a:pt x="0" y="630849"/>
                    <a:pt x="200250" y="812800"/>
                    <a:pt x="447270" y="812800"/>
                  </a:cubicBezTo>
                  <a:cubicBezTo>
                    <a:pt x="694291" y="812800"/>
                    <a:pt x="894540" y="630849"/>
                    <a:pt x="894540" y="406400"/>
                  </a:cubicBezTo>
                  <a:cubicBezTo>
                    <a:pt x="894540" y="181951"/>
                    <a:pt x="694291" y="0"/>
                    <a:pt x="44727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125B50"/>
              </a:solidFill>
              <a:prstDash val="solid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83863" y="38100"/>
              <a:ext cx="726814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36541" y="7839478"/>
            <a:ext cx="391136" cy="355395"/>
            <a:chOff x="0" y="0"/>
            <a:chExt cx="89454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94540" cy="812800"/>
            </a:xfrm>
            <a:custGeom>
              <a:avLst/>
              <a:gdLst/>
              <a:ahLst/>
              <a:cxnLst/>
              <a:rect l="l" t="t" r="r" b="b"/>
              <a:pathLst>
                <a:path w="894540" h="812800">
                  <a:moveTo>
                    <a:pt x="447270" y="0"/>
                  </a:moveTo>
                  <a:cubicBezTo>
                    <a:pt x="200250" y="0"/>
                    <a:pt x="0" y="181951"/>
                    <a:pt x="0" y="406400"/>
                  </a:cubicBezTo>
                  <a:cubicBezTo>
                    <a:pt x="0" y="630849"/>
                    <a:pt x="200250" y="812800"/>
                    <a:pt x="447270" y="812800"/>
                  </a:cubicBezTo>
                  <a:cubicBezTo>
                    <a:pt x="694291" y="812800"/>
                    <a:pt x="894540" y="630849"/>
                    <a:pt x="894540" y="406400"/>
                  </a:cubicBezTo>
                  <a:cubicBezTo>
                    <a:pt x="894540" y="181951"/>
                    <a:pt x="694291" y="0"/>
                    <a:pt x="44727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125B50"/>
              </a:solidFill>
              <a:prstDash val="solid"/>
              <a:miter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83863" y="38100"/>
              <a:ext cx="726814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636541" y="8735644"/>
            <a:ext cx="391136" cy="355395"/>
            <a:chOff x="0" y="0"/>
            <a:chExt cx="89454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94540" cy="812800"/>
            </a:xfrm>
            <a:custGeom>
              <a:avLst/>
              <a:gdLst/>
              <a:ahLst/>
              <a:cxnLst/>
              <a:rect l="l" t="t" r="r" b="b"/>
              <a:pathLst>
                <a:path w="894540" h="812800">
                  <a:moveTo>
                    <a:pt x="447270" y="0"/>
                  </a:moveTo>
                  <a:cubicBezTo>
                    <a:pt x="200250" y="0"/>
                    <a:pt x="0" y="181951"/>
                    <a:pt x="0" y="406400"/>
                  </a:cubicBezTo>
                  <a:cubicBezTo>
                    <a:pt x="0" y="630849"/>
                    <a:pt x="200250" y="812800"/>
                    <a:pt x="447270" y="812800"/>
                  </a:cubicBezTo>
                  <a:cubicBezTo>
                    <a:pt x="694291" y="812800"/>
                    <a:pt x="894540" y="630849"/>
                    <a:pt x="894540" y="406400"/>
                  </a:cubicBezTo>
                  <a:cubicBezTo>
                    <a:pt x="894540" y="181951"/>
                    <a:pt x="694291" y="0"/>
                    <a:pt x="44727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125B50"/>
              </a:solidFill>
              <a:prstDash val="solid"/>
              <a:miter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83863" y="38100"/>
              <a:ext cx="726814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8133721" y="8746633"/>
            <a:ext cx="391136" cy="355395"/>
            <a:chOff x="0" y="0"/>
            <a:chExt cx="89454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94540" cy="812800"/>
            </a:xfrm>
            <a:custGeom>
              <a:avLst/>
              <a:gdLst/>
              <a:ahLst/>
              <a:cxnLst/>
              <a:rect l="l" t="t" r="r" b="b"/>
              <a:pathLst>
                <a:path w="894540" h="812800">
                  <a:moveTo>
                    <a:pt x="447270" y="0"/>
                  </a:moveTo>
                  <a:cubicBezTo>
                    <a:pt x="200250" y="0"/>
                    <a:pt x="0" y="181951"/>
                    <a:pt x="0" y="406400"/>
                  </a:cubicBezTo>
                  <a:cubicBezTo>
                    <a:pt x="0" y="630849"/>
                    <a:pt x="200250" y="812800"/>
                    <a:pt x="447270" y="812800"/>
                  </a:cubicBezTo>
                  <a:cubicBezTo>
                    <a:pt x="694291" y="812800"/>
                    <a:pt x="894540" y="630849"/>
                    <a:pt x="894540" y="406400"/>
                  </a:cubicBezTo>
                  <a:cubicBezTo>
                    <a:pt x="894540" y="181951"/>
                    <a:pt x="694291" y="0"/>
                    <a:pt x="44727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125B50"/>
              </a:solidFill>
              <a:prstDash val="solid"/>
              <a:miter/>
            </a:ln>
          </p:spPr>
        </p:sp>
        <p:sp>
          <p:nvSpPr>
            <p:cNvPr id="27" name="TextBox 27"/>
            <p:cNvSpPr txBox="1"/>
            <p:nvPr/>
          </p:nvSpPr>
          <p:spPr>
            <a:xfrm>
              <a:off x="83863" y="38100"/>
              <a:ext cx="726814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5182186" y="8746633"/>
            <a:ext cx="391136" cy="355395"/>
            <a:chOff x="0" y="0"/>
            <a:chExt cx="89454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94540" cy="812800"/>
            </a:xfrm>
            <a:custGeom>
              <a:avLst/>
              <a:gdLst/>
              <a:ahLst/>
              <a:cxnLst/>
              <a:rect l="l" t="t" r="r" b="b"/>
              <a:pathLst>
                <a:path w="894540" h="812800">
                  <a:moveTo>
                    <a:pt x="447270" y="0"/>
                  </a:moveTo>
                  <a:cubicBezTo>
                    <a:pt x="200250" y="0"/>
                    <a:pt x="0" y="181951"/>
                    <a:pt x="0" y="406400"/>
                  </a:cubicBezTo>
                  <a:cubicBezTo>
                    <a:pt x="0" y="630849"/>
                    <a:pt x="200250" y="812800"/>
                    <a:pt x="447270" y="812800"/>
                  </a:cubicBezTo>
                  <a:cubicBezTo>
                    <a:pt x="694291" y="812800"/>
                    <a:pt x="894540" y="630849"/>
                    <a:pt x="894540" y="406400"/>
                  </a:cubicBezTo>
                  <a:cubicBezTo>
                    <a:pt x="894540" y="181951"/>
                    <a:pt x="694291" y="0"/>
                    <a:pt x="44727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sq">
              <a:solidFill>
                <a:srgbClr val="125B50"/>
              </a:solidFill>
              <a:prstDash val="solid"/>
              <a:miter/>
            </a:ln>
          </p:spPr>
        </p:sp>
        <p:sp>
          <p:nvSpPr>
            <p:cNvPr id="30" name="TextBox 30"/>
            <p:cNvSpPr txBox="1"/>
            <p:nvPr/>
          </p:nvSpPr>
          <p:spPr>
            <a:xfrm>
              <a:off x="83863" y="38100"/>
              <a:ext cx="726814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460831" y="1042558"/>
            <a:ext cx="4295121" cy="1792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>
                <a:solidFill>
                  <a:srgbClr val="125B50"/>
                </a:solidFill>
                <a:latin typeface="Agrandir Wide Medium"/>
                <a:ea typeface="Agrandir Wide Medium"/>
                <a:cs typeface="Agrandir Wide Medium"/>
                <a:sym typeface="Agrandir Wide Medium"/>
              </a:rPr>
              <a:t>INVENTYS </a:t>
            </a:r>
          </a:p>
          <a:p>
            <a:pPr algn="l">
              <a:lnSpc>
                <a:spcPts val="6719"/>
              </a:lnSpc>
            </a:pPr>
            <a:r>
              <a:rPr lang="en-US" sz="4800" b="1">
                <a:solidFill>
                  <a:srgbClr val="125B50"/>
                </a:solidFill>
                <a:latin typeface="Agrandir Wide Medium"/>
                <a:ea typeface="Agrandir Wide Medium"/>
                <a:cs typeface="Agrandir Wide Medium"/>
                <a:sym typeface="Agrandir Wide Medium"/>
              </a:rPr>
              <a:t>VALUES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546315" y="3231426"/>
            <a:ext cx="4674971" cy="398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13"/>
              </a:lnSpc>
              <a:spcBef>
                <a:spcPct val="0"/>
              </a:spcBef>
            </a:pPr>
            <a:r>
              <a:rPr lang="en-US" sz="2295">
                <a:solidFill>
                  <a:srgbClr val="125B50"/>
                </a:solidFill>
                <a:latin typeface="Now"/>
                <a:ea typeface="Now"/>
                <a:cs typeface="Now"/>
                <a:sym typeface="Now"/>
              </a:rPr>
              <a:t>Reliability &amp; Trustworthyness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546315" y="4139616"/>
            <a:ext cx="3719541" cy="398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13"/>
              </a:lnSpc>
              <a:spcBef>
                <a:spcPct val="0"/>
              </a:spcBef>
            </a:pPr>
            <a:r>
              <a:rPr lang="en-US" sz="2295">
                <a:solidFill>
                  <a:srgbClr val="125B50"/>
                </a:solidFill>
                <a:latin typeface="Now"/>
                <a:ea typeface="Now"/>
                <a:cs typeface="Now"/>
                <a:sym typeface="Now"/>
              </a:rPr>
              <a:t>Deep Domain Experties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546315" y="5047805"/>
            <a:ext cx="4227200" cy="398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13"/>
              </a:lnSpc>
              <a:spcBef>
                <a:spcPct val="0"/>
              </a:spcBef>
            </a:pPr>
            <a:r>
              <a:rPr lang="en-US" sz="2295">
                <a:solidFill>
                  <a:srgbClr val="125B50"/>
                </a:solidFill>
                <a:latin typeface="Now"/>
                <a:ea typeface="Now"/>
                <a:cs typeface="Now"/>
                <a:sym typeface="Now"/>
              </a:rPr>
              <a:t>Responsive &amp; Transparent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538585" y="5955995"/>
            <a:ext cx="7454541" cy="398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13"/>
              </a:lnSpc>
              <a:spcBef>
                <a:spcPct val="0"/>
              </a:spcBef>
            </a:pPr>
            <a:r>
              <a:rPr lang="en-US" sz="2295">
                <a:solidFill>
                  <a:srgbClr val="125B50"/>
                </a:solidFill>
                <a:latin typeface="Now"/>
                <a:ea typeface="Now"/>
                <a:cs typeface="Now"/>
                <a:sym typeface="Now"/>
              </a:rPr>
              <a:t>Zero Critical Dependence On Unreliable Entities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531978" y="6847185"/>
            <a:ext cx="12608051" cy="398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13"/>
              </a:lnSpc>
              <a:spcBef>
                <a:spcPct val="0"/>
              </a:spcBef>
            </a:pPr>
            <a:r>
              <a:rPr lang="en-US" sz="2295">
                <a:solidFill>
                  <a:srgbClr val="125B50"/>
                </a:solidFill>
                <a:latin typeface="Now"/>
                <a:ea typeface="Now"/>
                <a:cs typeface="Now"/>
                <a:sym typeface="Now"/>
              </a:rPr>
              <a:t>Responsible Behavior Towards Society, Employees, IPR, Environment &amp; Suppliers.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531978" y="7755375"/>
            <a:ext cx="4227200" cy="398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13"/>
              </a:lnSpc>
              <a:spcBef>
                <a:spcPct val="0"/>
              </a:spcBef>
            </a:pPr>
            <a:r>
              <a:rPr lang="en-US" sz="2295">
                <a:solidFill>
                  <a:srgbClr val="125B50"/>
                </a:solidFill>
                <a:latin typeface="Now"/>
                <a:ea typeface="Now"/>
                <a:cs typeface="Now"/>
                <a:sym typeface="Now"/>
              </a:rPr>
              <a:t>Sound Financials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546315" y="8689483"/>
            <a:ext cx="1018555" cy="398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13"/>
              </a:lnSpc>
              <a:spcBef>
                <a:spcPct val="0"/>
              </a:spcBef>
            </a:pPr>
            <a:r>
              <a:rPr lang="en-US" sz="2295">
                <a:solidFill>
                  <a:srgbClr val="125B50"/>
                </a:solidFill>
                <a:latin typeface="Now"/>
                <a:ea typeface="Now"/>
                <a:cs typeface="Now"/>
                <a:sym typeface="Now"/>
              </a:rPr>
              <a:t>Safety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9044034" y="8689483"/>
            <a:ext cx="2123995" cy="398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13"/>
              </a:lnSpc>
              <a:spcBef>
                <a:spcPct val="0"/>
              </a:spcBef>
            </a:pPr>
            <a:r>
              <a:rPr lang="en-US" sz="2295">
                <a:solidFill>
                  <a:srgbClr val="125B50"/>
                </a:solidFill>
                <a:latin typeface="Now"/>
                <a:ea typeface="Now"/>
                <a:cs typeface="Now"/>
                <a:sym typeface="Now"/>
              </a:rPr>
              <a:t>Compliance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6097914" y="8689483"/>
            <a:ext cx="1277896" cy="398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13"/>
              </a:lnSpc>
              <a:spcBef>
                <a:spcPct val="0"/>
              </a:spcBef>
            </a:pPr>
            <a:r>
              <a:rPr lang="en-US" sz="2295">
                <a:solidFill>
                  <a:srgbClr val="125B50"/>
                </a:solidFill>
                <a:latin typeface="Now"/>
                <a:ea typeface="Now"/>
                <a:cs typeface="Now"/>
                <a:sym typeface="Now"/>
              </a:rPr>
              <a:t>Quality</a:t>
            </a:r>
          </a:p>
        </p:txBody>
      </p:sp>
      <p:sp>
        <p:nvSpPr>
          <p:cNvPr id="41" name="AutoShape 41"/>
          <p:cNvSpPr/>
          <p:nvPr/>
        </p:nvSpPr>
        <p:spPr>
          <a:xfrm flipV="1">
            <a:off x="-409800" y="9444928"/>
            <a:ext cx="19595060" cy="19050"/>
          </a:xfrm>
          <a:prstGeom prst="line">
            <a:avLst/>
          </a:prstGeom>
          <a:ln w="38100" cap="flat">
            <a:solidFill>
              <a:srgbClr val="125B5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2" name="TextBox 42"/>
          <p:cNvSpPr txBox="1"/>
          <p:nvPr/>
        </p:nvSpPr>
        <p:spPr>
          <a:xfrm>
            <a:off x="14300557" y="9509795"/>
            <a:ext cx="3167364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>
                <a:solidFill>
                  <a:srgbClr val="125B50"/>
                </a:solidFill>
                <a:latin typeface="Agrandir Wide Thin"/>
                <a:ea typeface="Agrandir Wide Thin"/>
                <a:cs typeface="Agrandir Wide Thin"/>
                <a:sym typeface="Agrandir Wide Thin"/>
              </a:rPr>
              <a:t>4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8492008" y="9500270"/>
            <a:ext cx="3167364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125B50"/>
                </a:solidFill>
                <a:latin typeface="Agrandir Wide Thin"/>
                <a:ea typeface="Agrandir Wide Thin"/>
                <a:cs typeface="Agrandir Wide Thin"/>
                <a:sym typeface="Agrandir Wide Thin"/>
              </a:rPr>
              <a:t>2025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028700" y="9500270"/>
            <a:ext cx="5881546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125B50"/>
                </a:solidFill>
                <a:latin typeface="Agrandir Wide Thin"/>
                <a:ea typeface="Agrandir Wide Thin"/>
                <a:cs typeface="Agrandir Wide Thin"/>
                <a:sym typeface="Agrandir Wide Thin"/>
              </a:rPr>
              <a:t>COMPANY CONFIDENTIAL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884239" y="1356876"/>
            <a:ext cx="7288963" cy="7686898"/>
          </a:xfrm>
          <a:custGeom>
            <a:avLst/>
            <a:gdLst/>
            <a:ahLst/>
            <a:cxnLst/>
            <a:rect l="l" t="t" r="r" b="b"/>
            <a:pathLst>
              <a:path w="7288963" h="7686898">
                <a:moveTo>
                  <a:pt x="0" y="0"/>
                </a:moveTo>
                <a:lnTo>
                  <a:pt x="7288963" y="0"/>
                </a:lnTo>
                <a:lnTo>
                  <a:pt x="7288963" y="7686898"/>
                </a:lnTo>
                <a:lnTo>
                  <a:pt x="0" y="76868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7276" t="-9178" r="-21722" b="-390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356876"/>
            <a:ext cx="15884239" cy="7686898"/>
          </a:xfrm>
          <a:custGeom>
            <a:avLst/>
            <a:gdLst/>
            <a:ahLst/>
            <a:cxnLst/>
            <a:rect l="l" t="t" r="r" b="b"/>
            <a:pathLst>
              <a:path w="15884239" h="7686898">
                <a:moveTo>
                  <a:pt x="0" y="0"/>
                </a:moveTo>
                <a:lnTo>
                  <a:pt x="15884239" y="0"/>
                </a:lnTo>
                <a:lnTo>
                  <a:pt x="15884239" y="7686898"/>
                </a:lnTo>
                <a:lnTo>
                  <a:pt x="0" y="76868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9000"/>
            </a:blip>
            <a:stretch>
              <a:fillRect t="-10233" b="-6001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861836" y="5121893"/>
            <a:ext cx="6093230" cy="2370201"/>
            <a:chOff x="0" y="0"/>
            <a:chExt cx="1956964" cy="76123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56964" cy="761238"/>
            </a:xfrm>
            <a:custGeom>
              <a:avLst/>
              <a:gdLst/>
              <a:ahLst/>
              <a:cxnLst/>
              <a:rect l="l" t="t" r="r" b="b"/>
              <a:pathLst>
                <a:path w="1956964" h="761238">
                  <a:moveTo>
                    <a:pt x="64799" y="0"/>
                  </a:moveTo>
                  <a:lnTo>
                    <a:pt x="1892165" y="0"/>
                  </a:lnTo>
                  <a:cubicBezTo>
                    <a:pt x="1909351" y="0"/>
                    <a:pt x="1925832" y="6827"/>
                    <a:pt x="1937985" y="18979"/>
                  </a:cubicBezTo>
                  <a:cubicBezTo>
                    <a:pt x="1950137" y="31132"/>
                    <a:pt x="1956964" y="47614"/>
                    <a:pt x="1956964" y="64799"/>
                  </a:cubicBezTo>
                  <a:lnTo>
                    <a:pt x="1956964" y="696438"/>
                  </a:lnTo>
                  <a:cubicBezTo>
                    <a:pt x="1956964" y="732226"/>
                    <a:pt x="1927952" y="761238"/>
                    <a:pt x="1892165" y="761238"/>
                  </a:cubicBezTo>
                  <a:lnTo>
                    <a:pt x="64799" y="761238"/>
                  </a:lnTo>
                  <a:cubicBezTo>
                    <a:pt x="29012" y="761238"/>
                    <a:pt x="0" y="732226"/>
                    <a:pt x="0" y="696438"/>
                  </a:cubicBezTo>
                  <a:lnTo>
                    <a:pt x="0" y="64799"/>
                  </a:lnTo>
                  <a:cubicBezTo>
                    <a:pt x="0" y="29012"/>
                    <a:pt x="29012" y="0"/>
                    <a:pt x="64799" y="0"/>
                  </a:cubicBezTo>
                  <a:close/>
                </a:path>
              </a:pathLst>
            </a:custGeom>
            <a:solidFill>
              <a:srgbClr val="63B289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956964" cy="7993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862337" y="2258637"/>
            <a:ext cx="6124277" cy="2370201"/>
            <a:chOff x="0" y="0"/>
            <a:chExt cx="1852133" cy="71680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52133" cy="716807"/>
            </a:xfrm>
            <a:custGeom>
              <a:avLst/>
              <a:gdLst/>
              <a:ahLst/>
              <a:cxnLst/>
              <a:rect l="l" t="t" r="r" b="b"/>
              <a:pathLst>
                <a:path w="1852133" h="716807">
                  <a:moveTo>
                    <a:pt x="64471" y="0"/>
                  </a:moveTo>
                  <a:lnTo>
                    <a:pt x="1787662" y="0"/>
                  </a:lnTo>
                  <a:cubicBezTo>
                    <a:pt x="1804761" y="0"/>
                    <a:pt x="1821159" y="6792"/>
                    <a:pt x="1833250" y="18883"/>
                  </a:cubicBezTo>
                  <a:cubicBezTo>
                    <a:pt x="1845340" y="30974"/>
                    <a:pt x="1852133" y="47372"/>
                    <a:pt x="1852133" y="64471"/>
                  </a:cubicBezTo>
                  <a:lnTo>
                    <a:pt x="1852133" y="652336"/>
                  </a:lnTo>
                  <a:cubicBezTo>
                    <a:pt x="1852133" y="669435"/>
                    <a:pt x="1845340" y="685834"/>
                    <a:pt x="1833250" y="697924"/>
                  </a:cubicBezTo>
                  <a:cubicBezTo>
                    <a:pt x="1821159" y="710015"/>
                    <a:pt x="1804761" y="716807"/>
                    <a:pt x="1787662" y="716807"/>
                  </a:cubicBezTo>
                  <a:lnTo>
                    <a:pt x="64471" y="716807"/>
                  </a:lnTo>
                  <a:cubicBezTo>
                    <a:pt x="47372" y="716807"/>
                    <a:pt x="30974" y="710015"/>
                    <a:pt x="18883" y="697924"/>
                  </a:cubicBezTo>
                  <a:cubicBezTo>
                    <a:pt x="6792" y="685834"/>
                    <a:pt x="0" y="669435"/>
                    <a:pt x="0" y="652336"/>
                  </a:cubicBezTo>
                  <a:lnTo>
                    <a:pt x="0" y="64471"/>
                  </a:lnTo>
                  <a:cubicBezTo>
                    <a:pt x="0" y="47372"/>
                    <a:pt x="6792" y="30974"/>
                    <a:pt x="18883" y="18883"/>
                  </a:cubicBezTo>
                  <a:cubicBezTo>
                    <a:pt x="30974" y="6792"/>
                    <a:pt x="47372" y="0"/>
                    <a:pt x="64471" y="0"/>
                  </a:cubicBezTo>
                  <a:close/>
                </a:path>
              </a:pathLst>
            </a:custGeom>
            <a:solidFill>
              <a:srgbClr val="63B28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852133" cy="7549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1337019" y="5513849"/>
            <a:ext cx="502260" cy="471496"/>
          </a:xfrm>
          <a:custGeom>
            <a:avLst/>
            <a:gdLst/>
            <a:ahLst/>
            <a:cxnLst/>
            <a:rect l="l" t="t" r="r" b="b"/>
            <a:pathLst>
              <a:path w="502260" h="471496">
                <a:moveTo>
                  <a:pt x="0" y="0"/>
                </a:moveTo>
                <a:lnTo>
                  <a:pt x="502260" y="0"/>
                </a:lnTo>
                <a:lnTo>
                  <a:pt x="502260" y="471497"/>
                </a:lnTo>
                <a:lnTo>
                  <a:pt x="0" y="4714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874714" y="-228600"/>
            <a:ext cx="2223799" cy="1482685"/>
          </a:xfrm>
          <a:custGeom>
            <a:avLst/>
            <a:gdLst/>
            <a:ahLst/>
            <a:cxnLst/>
            <a:rect l="l" t="t" r="r" b="b"/>
            <a:pathLst>
              <a:path w="2223799" h="1482685">
                <a:moveTo>
                  <a:pt x="0" y="0"/>
                </a:moveTo>
                <a:lnTo>
                  <a:pt x="2223800" y="0"/>
                </a:lnTo>
                <a:lnTo>
                  <a:pt x="2223800" y="1482685"/>
                </a:lnTo>
                <a:lnTo>
                  <a:pt x="0" y="14826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289394" y="2712029"/>
            <a:ext cx="502260" cy="471496"/>
          </a:xfrm>
          <a:custGeom>
            <a:avLst/>
            <a:gdLst/>
            <a:ahLst/>
            <a:cxnLst/>
            <a:rect l="l" t="t" r="r" b="b"/>
            <a:pathLst>
              <a:path w="502260" h="471496">
                <a:moveTo>
                  <a:pt x="0" y="0"/>
                </a:moveTo>
                <a:lnTo>
                  <a:pt x="502260" y="0"/>
                </a:lnTo>
                <a:lnTo>
                  <a:pt x="502260" y="471497"/>
                </a:lnTo>
                <a:lnTo>
                  <a:pt x="0" y="4714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02457" y="3190013"/>
            <a:ext cx="6853092" cy="3317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00"/>
              </a:lnSpc>
            </a:pPr>
            <a:r>
              <a:rPr lang="en-US" sz="5000" b="1">
                <a:solidFill>
                  <a:srgbClr val="FFFFFF"/>
                </a:solidFill>
                <a:latin typeface="Agrandir Wide Medium"/>
                <a:ea typeface="Agrandir Wide Medium"/>
                <a:cs typeface="Agrandir Wide Medium"/>
                <a:sym typeface="Agrandir Wide Medium"/>
              </a:rPr>
              <a:t>EXCLUSIVE SYNTHESIS</a:t>
            </a:r>
          </a:p>
          <a:p>
            <a:pPr algn="l">
              <a:lnSpc>
                <a:spcPts val="5000"/>
              </a:lnSpc>
            </a:pPr>
            <a:r>
              <a:rPr lang="en-US" sz="5000" b="1">
                <a:solidFill>
                  <a:srgbClr val="FFFFFF"/>
                </a:solidFill>
                <a:latin typeface="Agrandir Wide Medium"/>
                <a:ea typeface="Agrandir Wide Medium"/>
                <a:cs typeface="Agrandir Wide Medium"/>
                <a:sym typeface="Agrandir Wide Medium"/>
              </a:rPr>
              <a:t>&amp; </a:t>
            </a:r>
          </a:p>
          <a:p>
            <a:pPr algn="l">
              <a:lnSpc>
                <a:spcPts val="5000"/>
              </a:lnSpc>
            </a:pPr>
            <a:r>
              <a:rPr lang="en-US" sz="5000" b="1">
                <a:solidFill>
                  <a:srgbClr val="FFFFFF"/>
                </a:solidFill>
                <a:latin typeface="Agrandir Wide Medium"/>
                <a:ea typeface="Agrandir Wide Medium"/>
                <a:cs typeface="Agrandir Wide Medium"/>
                <a:sym typeface="Agrandir Wide Medium"/>
              </a:rPr>
              <a:t>CDMO </a:t>
            </a:r>
          </a:p>
          <a:p>
            <a:pPr algn="l">
              <a:lnSpc>
                <a:spcPts val="5000"/>
              </a:lnSpc>
            </a:pPr>
            <a:r>
              <a:rPr lang="en-US" sz="5000" b="1">
                <a:solidFill>
                  <a:srgbClr val="FFFFFF"/>
                </a:solidFill>
                <a:latin typeface="Agrandir Wide Medium"/>
                <a:ea typeface="Agrandir Wide Medium"/>
                <a:cs typeface="Agrandir Wide Medium"/>
                <a:sym typeface="Agrandir Wide Medium"/>
              </a:rPr>
              <a:t>SERVICES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170123" y="2626304"/>
            <a:ext cx="4687669" cy="1587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44"/>
              </a:lnSpc>
              <a:spcBef>
                <a:spcPct val="0"/>
              </a:spcBef>
            </a:pPr>
            <a:r>
              <a:rPr lang="en-US" sz="2460" b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CDMO Services</a:t>
            </a:r>
          </a:p>
          <a:p>
            <a:pPr marL="354097" lvl="1" indent="-177049" algn="l">
              <a:lnSpc>
                <a:spcPts val="2296"/>
              </a:lnSpc>
              <a:buFont typeface="Arial"/>
              <a:buChar char="•"/>
            </a:pPr>
            <a:r>
              <a:rPr lang="en-US" sz="164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Discovery (gm to Kg scale)</a:t>
            </a:r>
          </a:p>
          <a:p>
            <a:pPr marL="354097" lvl="1" indent="-177049" algn="l">
              <a:lnSpc>
                <a:spcPts val="2296"/>
              </a:lnSpc>
              <a:buFont typeface="Arial"/>
              <a:buChar char="•"/>
            </a:pPr>
            <a:r>
              <a:rPr lang="en-US" sz="164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Process Research and Development </a:t>
            </a:r>
          </a:p>
          <a:p>
            <a:pPr marL="354097" lvl="1" indent="-177049" algn="l">
              <a:lnSpc>
                <a:spcPts val="2296"/>
              </a:lnSpc>
              <a:buFont typeface="Arial"/>
              <a:buChar char="•"/>
            </a:pPr>
            <a:r>
              <a:rPr lang="en-US" sz="164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Rapid scale up (1kg to 100kg)</a:t>
            </a:r>
          </a:p>
          <a:p>
            <a:pPr marL="354097" lvl="1" indent="-177049" algn="l">
              <a:lnSpc>
                <a:spcPts val="2296"/>
              </a:lnSpc>
              <a:spcBef>
                <a:spcPct val="0"/>
              </a:spcBef>
              <a:buFont typeface="Arial"/>
              <a:buChar char="•"/>
            </a:pPr>
            <a:r>
              <a:rPr lang="en-US" sz="1640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Regulatory support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170123" y="5372232"/>
            <a:ext cx="3455901" cy="188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17"/>
              </a:lnSpc>
              <a:spcBef>
                <a:spcPct val="0"/>
              </a:spcBef>
            </a:pPr>
            <a:r>
              <a:rPr lang="en-US" sz="2512" b="1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CMO Services </a:t>
            </a:r>
          </a:p>
          <a:p>
            <a:pPr marL="354384" lvl="1" indent="-177192" algn="l">
              <a:lnSpc>
                <a:spcPts val="2297"/>
              </a:lnSpc>
              <a:buFont typeface="Arial"/>
              <a:buChar char="•"/>
            </a:pPr>
            <a:r>
              <a:rPr lang="en-US" sz="164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Manufacturing Services</a:t>
            </a:r>
          </a:p>
          <a:p>
            <a:pPr marL="354384" lvl="1" indent="-177192" algn="l">
              <a:lnSpc>
                <a:spcPts val="2297"/>
              </a:lnSpc>
              <a:buFont typeface="Arial"/>
              <a:buChar char="•"/>
            </a:pPr>
            <a:r>
              <a:rPr lang="en-US" sz="164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Up to few 100MT/yr</a:t>
            </a:r>
          </a:p>
          <a:p>
            <a:pPr marL="354384" lvl="1" indent="-177192" algn="l">
              <a:lnSpc>
                <a:spcPts val="2297"/>
              </a:lnSpc>
              <a:buFont typeface="Arial"/>
              <a:buChar char="•"/>
            </a:pPr>
            <a:r>
              <a:rPr lang="en-US" sz="164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Pharma APIs </a:t>
            </a:r>
          </a:p>
          <a:p>
            <a:pPr marL="354384" lvl="1" indent="-177192" algn="l">
              <a:lnSpc>
                <a:spcPts val="2297"/>
              </a:lnSpc>
              <a:buFont typeface="Arial"/>
              <a:buChar char="•"/>
            </a:pPr>
            <a:r>
              <a:rPr lang="en-US" sz="164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Specialty Chemicals</a:t>
            </a:r>
          </a:p>
          <a:p>
            <a:pPr marL="354384" lvl="1" indent="-177192" algn="l">
              <a:lnSpc>
                <a:spcPts val="2297"/>
              </a:lnSpc>
              <a:spcBef>
                <a:spcPct val="0"/>
              </a:spcBef>
              <a:buFont typeface="Arial"/>
              <a:buChar char="•"/>
            </a:pPr>
            <a:r>
              <a:rPr lang="en-US" sz="1641">
                <a:solidFill>
                  <a:srgbClr val="FFFFFF"/>
                </a:solidFill>
                <a:latin typeface="Now"/>
                <a:ea typeface="Now"/>
                <a:cs typeface="Now"/>
                <a:sym typeface="Now"/>
              </a:rPr>
              <a:t>Electronic chemicals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9500270"/>
            <a:ext cx="5881546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125B50"/>
                </a:solidFill>
                <a:latin typeface="Agrandir Wide Thin"/>
                <a:ea typeface="Agrandir Wide Thin"/>
                <a:cs typeface="Agrandir Wide Thin"/>
                <a:sym typeface="Agrandir Wide Thin"/>
              </a:rPr>
              <a:t>COMPANY CONFIDENTIAL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633015" y="9500270"/>
            <a:ext cx="1021970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125B50"/>
                </a:solidFill>
                <a:latin typeface="Agrandir Wide Thin"/>
                <a:ea typeface="Agrandir Wide Thin"/>
                <a:cs typeface="Agrandir Wide Thin"/>
                <a:sym typeface="Agrandir Wide Thin"/>
              </a:rPr>
              <a:t>2025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072886" y="9500270"/>
            <a:ext cx="3167364" cy="40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>
                <a:solidFill>
                  <a:srgbClr val="125B50"/>
                </a:solidFill>
                <a:latin typeface="Agrandir Wide Thin"/>
                <a:ea typeface="Agrandir Wide Thin"/>
                <a:cs typeface="Agrandir Wide Thin"/>
                <a:sym typeface="Agrandir Wide Thin"/>
              </a:rPr>
              <a:t>5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0680" y="1399537"/>
            <a:ext cx="17979868" cy="7849238"/>
          </a:xfrm>
          <a:custGeom>
            <a:avLst/>
            <a:gdLst/>
            <a:ahLst/>
            <a:cxnLst/>
            <a:rect l="l" t="t" r="r" b="b"/>
            <a:pathLst>
              <a:path w="17979868" h="7849238">
                <a:moveTo>
                  <a:pt x="0" y="0"/>
                </a:moveTo>
                <a:lnTo>
                  <a:pt x="17979868" y="0"/>
                </a:lnTo>
                <a:lnTo>
                  <a:pt x="17979868" y="7849238"/>
                </a:lnTo>
                <a:lnTo>
                  <a:pt x="0" y="78492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58" t="-15100" r="-15011" b="-3440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19825" y="2090739"/>
            <a:ext cx="8991991" cy="3043236"/>
            <a:chOff x="0" y="0"/>
            <a:chExt cx="1956964" cy="66231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56964" cy="662312"/>
            </a:xfrm>
            <a:custGeom>
              <a:avLst/>
              <a:gdLst/>
              <a:ahLst/>
              <a:cxnLst/>
              <a:rect l="l" t="t" r="r" b="b"/>
              <a:pathLst>
                <a:path w="1956964" h="662312">
                  <a:moveTo>
                    <a:pt x="43910" y="0"/>
                  </a:moveTo>
                  <a:lnTo>
                    <a:pt x="1913054" y="0"/>
                  </a:lnTo>
                  <a:cubicBezTo>
                    <a:pt x="1924700" y="0"/>
                    <a:pt x="1935868" y="4626"/>
                    <a:pt x="1944103" y="12861"/>
                  </a:cubicBezTo>
                  <a:cubicBezTo>
                    <a:pt x="1952338" y="21096"/>
                    <a:pt x="1956964" y="32264"/>
                    <a:pt x="1956964" y="43910"/>
                  </a:cubicBezTo>
                  <a:lnTo>
                    <a:pt x="1956964" y="618402"/>
                  </a:lnTo>
                  <a:cubicBezTo>
                    <a:pt x="1956964" y="630048"/>
                    <a:pt x="1952338" y="641216"/>
                    <a:pt x="1944103" y="649451"/>
                  </a:cubicBezTo>
                  <a:cubicBezTo>
                    <a:pt x="1935868" y="657686"/>
                    <a:pt x="1924700" y="662312"/>
                    <a:pt x="1913054" y="662312"/>
                  </a:cubicBezTo>
                  <a:lnTo>
                    <a:pt x="43910" y="662312"/>
                  </a:lnTo>
                  <a:cubicBezTo>
                    <a:pt x="32264" y="662312"/>
                    <a:pt x="21096" y="657686"/>
                    <a:pt x="12861" y="649451"/>
                  </a:cubicBezTo>
                  <a:cubicBezTo>
                    <a:pt x="4626" y="641216"/>
                    <a:pt x="0" y="630048"/>
                    <a:pt x="0" y="618402"/>
                  </a:cubicBezTo>
                  <a:lnTo>
                    <a:pt x="0" y="43910"/>
                  </a:lnTo>
                  <a:cubicBezTo>
                    <a:pt x="0" y="32264"/>
                    <a:pt x="4626" y="21096"/>
                    <a:pt x="12861" y="12861"/>
                  </a:cubicBezTo>
                  <a:cubicBezTo>
                    <a:pt x="21096" y="4626"/>
                    <a:pt x="32264" y="0"/>
                    <a:pt x="43910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956964" cy="7004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595560" y="103847"/>
            <a:ext cx="2223799" cy="1482685"/>
          </a:xfrm>
          <a:custGeom>
            <a:avLst/>
            <a:gdLst/>
            <a:ahLst/>
            <a:cxnLst/>
            <a:rect l="l" t="t" r="r" b="b"/>
            <a:pathLst>
              <a:path w="2223799" h="1482685">
                <a:moveTo>
                  <a:pt x="0" y="0"/>
                </a:moveTo>
                <a:lnTo>
                  <a:pt x="2223799" y="0"/>
                </a:lnTo>
                <a:lnTo>
                  <a:pt x="2223799" y="1482685"/>
                </a:lnTo>
                <a:lnTo>
                  <a:pt x="0" y="14826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19825" y="5355185"/>
            <a:ext cx="8991991" cy="3220840"/>
            <a:chOff x="0" y="0"/>
            <a:chExt cx="1849053" cy="66231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49053" cy="662312"/>
            </a:xfrm>
            <a:custGeom>
              <a:avLst/>
              <a:gdLst/>
              <a:ahLst/>
              <a:cxnLst/>
              <a:rect l="l" t="t" r="r" b="b"/>
              <a:pathLst>
                <a:path w="1849053" h="662312">
                  <a:moveTo>
                    <a:pt x="43910" y="0"/>
                  </a:moveTo>
                  <a:lnTo>
                    <a:pt x="1805143" y="0"/>
                  </a:lnTo>
                  <a:cubicBezTo>
                    <a:pt x="1829394" y="0"/>
                    <a:pt x="1849053" y="19659"/>
                    <a:pt x="1849053" y="43910"/>
                  </a:cubicBezTo>
                  <a:lnTo>
                    <a:pt x="1849053" y="618402"/>
                  </a:lnTo>
                  <a:cubicBezTo>
                    <a:pt x="1849053" y="630048"/>
                    <a:pt x="1844427" y="641216"/>
                    <a:pt x="1836192" y="649451"/>
                  </a:cubicBezTo>
                  <a:cubicBezTo>
                    <a:pt x="1827958" y="657686"/>
                    <a:pt x="1816789" y="662312"/>
                    <a:pt x="1805143" y="662312"/>
                  </a:cubicBezTo>
                  <a:lnTo>
                    <a:pt x="43910" y="662312"/>
                  </a:lnTo>
                  <a:cubicBezTo>
                    <a:pt x="32264" y="662312"/>
                    <a:pt x="21096" y="657686"/>
                    <a:pt x="12861" y="649451"/>
                  </a:cubicBezTo>
                  <a:cubicBezTo>
                    <a:pt x="4626" y="641216"/>
                    <a:pt x="0" y="630048"/>
                    <a:pt x="0" y="618402"/>
                  </a:cubicBezTo>
                  <a:lnTo>
                    <a:pt x="0" y="43910"/>
                  </a:lnTo>
                  <a:cubicBezTo>
                    <a:pt x="0" y="32264"/>
                    <a:pt x="4626" y="21096"/>
                    <a:pt x="12861" y="12861"/>
                  </a:cubicBezTo>
                  <a:cubicBezTo>
                    <a:pt x="21096" y="4626"/>
                    <a:pt x="32264" y="0"/>
                    <a:pt x="43910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849053" cy="7004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336639" y="5722421"/>
            <a:ext cx="3447860" cy="1520289"/>
            <a:chOff x="0" y="0"/>
            <a:chExt cx="1096059" cy="48329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96059" cy="483293"/>
            </a:xfrm>
            <a:custGeom>
              <a:avLst/>
              <a:gdLst/>
              <a:ahLst/>
              <a:cxnLst/>
              <a:rect l="l" t="t" r="r" b="b"/>
              <a:pathLst>
                <a:path w="1096059" h="483293">
                  <a:moveTo>
                    <a:pt x="0" y="0"/>
                  </a:moveTo>
                  <a:lnTo>
                    <a:pt x="1096059" y="0"/>
                  </a:lnTo>
                  <a:lnTo>
                    <a:pt x="1096059" y="483293"/>
                  </a:lnTo>
                  <a:lnTo>
                    <a:pt x="0" y="48329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104775"/>
              <a:ext cx="1096059" cy="588068"/>
            </a:xfrm>
            <a:prstGeom prst="rect">
              <a:avLst/>
            </a:prstGeom>
          </p:spPr>
          <p:txBody>
            <a:bodyPr lIns="42088" tIns="42088" rIns="42088" bIns="42088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2847585" y="5828378"/>
            <a:ext cx="1227259" cy="1324159"/>
          </a:xfrm>
          <a:custGeom>
            <a:avLst/>
            <a:gdLst/>
            <a:ahLst/>
            <a:cxnLst/>
            <a:rect l="l" t="t" r="r" b="b"/>
            <a:pathLst>
              <a:path w="1227259" h="1324159">
                <a:moveTo>
                  <a:pt x="0" y="0"/>
                </a:moveTo>
                <a:lnTo>
                  <a:pt x="1227260" y="0"/>
                </a:lnTo>
                <a:lnTo>
                  <a:pt x="1227260" y="1324158"/>
                </a:lnTo>
                <a:lnTo>
                  <a:pt x="0" y="13241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918" r="-214421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336639" y="5820486"/>
            <a:ext cx="2865513" cy="1324159"/>
          </a:xfrm>
          <a:custGeom>
            <a:avLst/>
            <a:gdLst/>
            <a:ahLst/>
            <a:cxnLst/>
            <a:rect l="l" t="t" r="r" b="b"/>
            <a:pathLst>
              <a:path w="2865513" h="1324159">
                <a:moveTo>
                  <a:pt x="0" y="0"/>
                </a:moveTo>
                <a:lnTo>
                  <a:pt x="2865514" y="0"/>
                </a:lnTo>
                <a:lnTo>
                  <a:pt x="2865514" y="1324159"/>
                </a:lnTo>
                <a:lnTo>
                  <a:pt x="0" y="13241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4826" t="-6958" b="-6958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069992" y="6033483"/>
            <a:ext cx="1027222" cy="818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65"/>
              </a:lnSpc>
            </a:pPr>
            <a:r>
              <a:rPr lang="en-US" sz="4761">
                <a:solidFill>
                  <a:srgbClr val="63B289"/>
                </a:solidFill>
                <a:latin typeface="Public Sans"/>
                <a:ea typeface="Public Sans"/>
                <a:cs typeface="Public Sans"/>
                <a:sym typeface="Public Sans"/>
              </a:rPr>
              <a:t>89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67450" y="392422"/>
            <a:ext cx="11684751" cy="949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00"/>
              </a:lnSpc>
            </a:pPr>
            <a:r>
              <a:rPr lang="en-US" sz="5900" b="1">
                <a:solidFill>
                  <a:srgbClr val="125B50"/>
                </a:solidFill>
                <a:latin typeface="Agrandir Wide Medium"/>
                <a:ea typeface="Agrandir Wide Medium"/>
                <a:cs typeface="Agrandir Wide Medium"/>
                <a:sym typeface="Agrandir Wide Medium"/>
              </a:rPr>
              <a:t>SAFETY &amp; SUSTAINABILITY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950957" y="2456411"/>
            <a:ext cx="4383460" cy="2320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398" lvl="1" indent="-285699" algn="l">
              <a:lnSpc>
                <a:spcPts val="3705"/>
              </a:lnSpc>
              <a:buFont typeface="Arial"/>
              <a:buChar char="•"/>
            </a:pPr>
            <a:r>
              <a:rPr lang="en-US" sz="2646">
                <a:solidFill>
                  <a:srgbClr val="63B289"/>
                </a:solidFill>
                <a:latin typeface="Now"/>
                <a:ea typeface="Now"/>
                <a:cs typeface="Now"/>
                <a:sym typeface="Now"/>
              </a:rPr>
              <a:t>Manufacturing Services</a:t>
            </a:r>
          </a:p>
          <a:p>
            <a:pPr marL="571398" lvl="1" indent="-285699" algn="l">
              <a:lnSpc>
                <a:spcPts val="3705"/>
              </a:lnSpc>
              <a:buFont typeface="Arial"/>
              <a:buChar char="•"/>
            </a:pPr>
            <a:r>
              <a:rPr lang="en-US" sz="2646">
                <a:solidFill>
                  <a:srgbClr val="63B289"/>
                </a:solidFill>
                <a:latin typeface="Now"/>
                <a:ea typeface="Now"/>
                <a:cs typeface="Now"/>
                <a:sym typeface="Now"/>
              </a:rPr>
              <a:t>Up to few 100MT/yr</a:t>
            </a:r>
          </a:p>
          <a:p>
            <a:pPr marL="571398" lvl="1" indent="-285699" algn="l">
              <a:lnSpc>
                <a:spcPts val="3705"/>
              </a:lnSpc>
              <a:buFont typeface="Arial"/>
              <a:buChar char="•"/>
            </a:pPr>
            <a:r>
              <a:rPr lang="en-US" sz="2646">
                <a:solidFill>
                  <a:srgbClr val="63B289"/>
                </a:solidFill>
                <a:latin typeface="Now"/>
                <a:ea typeface="Now"/>
                <a:cs typeface="Now"/>
                <a:sym typeface="Now"/>
              </a:rPr>
              <a:t>Pharma APIs </a:t>
            </a:r>
          </a:p>
          <a:p>
            <a:pPr marL="571398" lvl="1" indent="-285699" algn="l">
              <a:lnSpc>
                <a:spcPts val="3705"/>
              </a:lnSpc>
              <a:buFont typeface="Arial"/>
              <a:buChar char="•"/>
            </a:pPr>
            <a:r>
              <a:rPr lang="en-US" sz="2646">
                <a:solidFill>
                  <a:srgbClr val="63B289"/>
                </a:solidFill>
                <a:latin typeface="Now"/>
                <a:ea typeface="Now"/>
                <a:cs typeface="Now"/>
                <a:sym typeface="Now"/>
              </a:rPr>
              <a:t>Specialty Chemicals</a:t>
            </a:r>
          </a:p>
          <a:p>
            <a:pPr marL="571398" lvl="1" indent="-285699" algn="l">
              <a:lnSpc>
                <a:spcPts val="3705"/>
              </a:lnSpc>
              <a:spcBef>
                <a:spcPct val="0"/>
              </a:spcBef>
              <a:buFont typeface="Arial"/>
              <a:buChar char="•"/>
            </a:pPr>
            <a:r>
              <a:rPr lang="en-US" sz="2646">
                <a:solidFill>
                  <a:srgbClr val="63B289"/>
                </a:solidFill>
                <a:latin typeface="Now"/>
                <a:ea typeface="Now"/>
                <a:cs typeface="Now"/>
                <a:sym typeface="Now"/>
              </a:rPr>
              <a:t>Electronic chemicals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81075" y="3010859"/>
            <a:ext cx="3656820" cy="1069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9"/>
              </a:lnSpc>
            </a:pPr>
            <a:r>
              <a:rPr lang="en-US" sz="2863" b="1">
                <a:solidFill>
                  <a:srgbClr val="125B50"/>
                </a:solidFill>
                <a:latin typeface="Agrandir Wide Bold"/>
                <a:ea typeface="Agrandir Wide Bold"/>
                <a:cs typeface="Agrandir Wide Bold"/>
                <a:sym typeface="Agrandir Wide Bold"/>
              </a:rPr>
              <a:t>Safe</a:t>
            </a:r>
          </a:p>
          <a:p>
            <a:pPr algn="ctr">
              <a:lnSpc>
                <a:spcPts val="4009"/>
              </a:lnSpc>
              <a:spcBef>
                <a:spcPct val="0"/>
              </a:spcBef>
            </a:pPr>
            <a:r>
              <a:rPr lang="en-US" sz="2863" b="1">
                <a:solidFill>
                  <a:srgbClr val="125B50"/>
                </a:solidFill>
                <a:latin typeface="Agrandir Wide Bold"/>
                <a:ea typeface="Agrandir Wide Bold"/>
                <a:cs typeface="Agrandir Wide Bold"/>
                <a:sym typeface="Agrandir Wide Bold"/>
              </a:rPr>
              <a:t>Manufacturing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28919" y="7387767"/>
            <a:ext cx="8530522" cy="887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70"/>
              </a:lnSpc>
            </a:pPr>
            <a:r>
              <a:rPr lang="en-US" sz="2550">
                <a:solidFill>
                  <a:srgbClr val="63B289"/>
                </a:solidFill>
                <a:latin typeface="Now"/>
                <a:ea typeface="Now"/>
                <a:cs typeface="Now"/>
                <a:sym typeface="Now"/>
              </a:rPr>
              <a:t>&gt;51% of the total energy from </a:t>
            </a:r>
            <a:r>
              <a:rPr lang="en-US" sz="2550" b="1">
                <a:solidFill>
                  <a:srgbClr val="63B289"/>
                </a:solidFill>
                <a:latin typeface="Now Bold"/>
                <a:ea typeface="Now Bold"/>
                <a:cs typeface="Now Bold"/>
                <a:sym typeface="Now Bold"/>
              </a:rPr>
              <a:t>Renewable Resources</a:t>
            </a:r>
          </a:p>
          <a:p>
            <a:pPr algn="l">
              <a:lnSpc>
                <a:spcPts val="3570"/>
              </a:lnSpc>
              <a:spcBef>
                <a:spcPct val="0"/>
              </a:spcBef>
            </a:pPr>
            <a:r>
              <a:rPr lang="en-US" sz="2550">
                <a:solidFill>
                  <a:srgbClr val="63B289"/>
                </a:solidFill>
                <a:latin typeface="Now"/>
                <a:ea typeface="Now"/>
                <a:cs typeface="Now"/>
                <a:sym typeface="Now"/>
              </a:rPr>
              <a:t>with </a:t>
            </a:r>
            <a:r>
              <a:rPr lang="en-US" sz="2550" b="1">
                <a:solidFill>
                  <a:srgbClr val="63B289"/>
                </a:solidFill>
                <a:latin typeface="Now Bold"/>
                <a:ea typeface="Now Bold"/>
                <a:cs typeface="Now Bold"/>
                <a:sym typeface="Now Bold"/>
              </a:rPr>
              <a:t>Net Zero Carbon s</a:t>
            </a:r>
            <a:r>
              <a:rPr lang="en-US" sz="2550">
                <a:solidFill>
                  <a:srgbClr val="63B289"/>
                </a:solidFill>
                <a:latin typeface="Now"/>
                <a:ea typeface="Now"/>
                <a:cs typeface="Now"/>
                <a:sym typeface="Now"/>
              </a:rPr>
              <a:t>ince </a:t>
            </a:r>
            <a:r>
              <a:rPr lang="en-US" sz="2550" b="1">
                <a:solidFill>
                  <a:srgbClr val="63B289"/>
                </a:solidFill>
                <a:latin typeface="Now Bold"/>
                <a:ea typeface="Now Bold"/>
                <a:cs typeface="Now Bold"/>
                <a:sym typeface="Now Bold"/>
              </a:rPr>
              <a:t>2012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300557" y="9509795"/>
            <a:ext cx="3167364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>
                <a:solidFill>
                  <a:srgbClr val="125B50"/>
                </a:solidFill>
                <a:latin typeface="Agrandir Wide"/>
                <a:ea typeface="Agrandir Wide"/>
                <a:cs typeface="Agrandir Wide"/>
                <a:sym typeface="Agrandir Wide"/>
              </a:rPr>
              <a:t>6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492008" y="9500270"/>
            <a:ext cx="3167364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125B50"/>
                </a:solidFill>
                <a:latin typeface="Agrandir Wide"/>
                <a:ea typeface="Agrandir Wide"/>
                <a:cs typeface="Agrandir Wide"/>
                <a:sym typeface="Agrandir Wide"/>
              </a:rPr>
              <a:t>2025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8700" y="9500270"/>
            <a:ext cx="5881546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125B50"/>
                </a:solidFill>
                <a:latin typeface="Agrandir Wide"/>
                <a:ea typeface="Agrandir Wide"/>
                <a:cs typeface="Agrandir Wide"/>
                <a:sym typeface="Agrandir Wide"/>
              </a:rPr>
              <a:t>COMPANY CONFIDENTIAL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49760" y="322092"/>
            <a:ext cx="14748137" cy="971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44"/>
              </a:lnSpc>
            </a:pPr>
            <a:r>
              <a:rPr lang="en-US" sz="4888" b="1">
                <a:solidFill>
                  <a:srgbClr val="125B50"/>
                </a:solidFill>
                <a:latin typeface="Agrandir Wide Bold"/>
                <a:ea typeface="Agrandir Wide Bold"/>
                <a:cs typeface="Agrandir Wide Bold"/>
                <a:sym typeface="Agrandir Wide Bold"/>
              </a:rPr>
              <a:t>INVENTYS</a:t>
            </a:r>
            <a:r>
              <a:rPr lang="en-US" sz="4888">
                <a:solidFill>
                  <a:srgbClr val="125B50"/>
                </a:solidFill>
                <a:latin typeface="Agrandir Wide"/>
                <a:ea typeface="Agrandir Wide"/>
                <a:cs typeface="Agrandir Wide"/>
                <a:sym typeface="Agrandir Wide"/>
              </a:rPr>
              <a:t> PROCESS SAFETY SYSTEMS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384935" y="1938942"/>
            <a:ext cx="8871703" cy="542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2743" b="1">
                <a:solidFill>
                  <a:srgbClr val="125B50"/>
                </a:solidFill>
                <a:latin typeface="Agrandir Wide Bold"/>
                <a:ea typeface="Agrandir Wide Bold"/>
                <a:cs typeface="Agrandir Wide Bold"/>
                <a:sym typeface="Agrandir Wide Bold"/>
              </a:rPr>
              <a:t>Hazard Identification &amp; Characterization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384935" y="2490999"/>
            <a:ext cx="13364645" cy="1549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2291" lvl="1" indent="-296145" algn="just">
              <a:lnSpc>
                <a:spcPts val="4115"/>
              </a:lnSpc>
              <a:buFont typeface="Arial"/>
              <a:buChar char="•"/>
            </a:pPr>
            <a:r>
              <a:rPr lang="en-US" sz="2743">
                <a:solidFill>
                  <a:srgbClr val="33A685"/>
                </a:solidFill>
                <a:latin typeface="Now"/>
                <a:ea typeface="Now"/>
                <a:cs typeface="Now"/>
                <a:sym typeface="Now"/>
              </a:rPr>
              <a:t>Literature </a:t>
            </a:r>
          </a:p>
          <a:p>
            <a:pPr marL="592291" lvl="1" indent="-296145" algn="just">
              <a:lnSpc>
                <a:spcPts val="4115"/>
              </a:lnSpc>
              <a:buFont typeface="Arial"/>
              <a:buChar char="•"/>
            </a:pPr>
            <a:r>
              <a:rPr lang="en-US" sz="2743">
                <a:solidFill>
                  <a:srgbClr val="33A685"/>
                </a:solidFill>
                <a:latin typeface="Now"/>
                <a:ea typeface="Now"/>
                <a:cs typeface="Now"/>
                <a:sym typeface="Now"/>
              </a:rPr>
              <a:t>TSU / DSC analysis for ALL steps, ALL RMs/Intermediates, </a:t>
            </a:r>
          </a:p>
          <a:p>
            <a:pPr marL="592291" lvl="1" indent="-296145" algn="just">
              <a:lnSpc>
                <a:spcPts val="4115"/>
              </a:lnSpc>
              <a:buFont typeface="Arial"/>
              <a:buChar char="•"/>
            </a:pPr>
            <a:r>
              <a:rPr lang="en-US" sz="2743">
                <a:solidFill>
                  <a:srgbClr val="33A685"/>
                </a:solidFill>
                <a:latin typeface="Now"/>
                <a:ea typeface="Now"/>
                <a:cs typeface="Now"/>
                <a:sym typeface="Now"/>
              </a:rPr>
              <a:t>ALL Products, ALL Waste RC - when required</a:t>
            </a:r>
          </a:p>
        </p:txBody>
      </p:sp>
      <p:sp>
        <p:nvSpPr>
          <p:cNvPr id="5" name="Freeform 5"/>
          <p:cNvSpPr/>
          <p:nvPr/>
        </p:nvSpPr>
        <p:spPr>
          <a:xfrm flipH="1">
            <a:off x="-387231" y="1663332"/>
            <a:ext cx="2273981" cy="8964806"/>
          </a:xfrm>
          <a:custGeom>
            <a:avLst/>
            <a:gdLst/>
            <a:ahLst/>
            <a:cxnLst/>
            <a:rect l="l" t="t" r="r" b="b"/>
            <a:pathLst>
              <a:path w="2273981" h="8964806">
                <a:moveTo>
                  <a:pt x="2273982" y="0"/>
                </a:moveTo>
                <a:lnTo>
                  <a:pt x="0" y="0"/>
                </a:lnTo>
                <a:lnTo>
                  <a:pt x="0" y="8964806"/>
                </a:lnTo>
                <a:lnTo>
                  <a:pt x="2273982" y="8964806"/>
                </a:lnTo>
                <a:lnTo>
                  <a:pt x="2273982" y="0"/>
                </a:lnTo>
                <a:close/>
              </a:path>
            </a:pathLst>
          </a:custGeom>
          <a:blipFill>
            <a:blip r:embed="rId2"/>
            <a:stretch>
              <a:fillRect l="-471243" r="-82958" b="-1055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834866" y="0"/>
            <a:ext cx="2223799" cy="1482685"/>
          </a:xfrm>
          <a:custGeom>
            <a:avLst/>
            <a:gdLst/>
            <a:ahLst/>
            <a:cxnLst/>
            <a:rect l="l" t="t" r="r" b="b"/>
            <a:pathLst>
              <a:path w="2223799" h="1482685">
                <a:moveTo>
                  <a:pt x="0" y="0"/>
                </a:moveTo>
                <a:lnTo>
                  <a:pt x="2223799" y="0"/>
                </a:lnTo>
                <a:lnTo>
                  <a:pt x="2223799" y="1482685"/>
                </a:lnTo>
                <a:lnTo>
                  <a:pt x="0" y="14826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384935" y="4473473"/>
            <a:ext cx="8871703" cy="542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2743" b="1">
                <a:solidFill>
                  <a:srgbClr val="125B50"/>
                </a:solidFill>
                <a:latin typeface="Agrandir Wide Bold"/>
                <a:ea typeface="Agrandir Wide Bold"/>
                <a:cs typeface="Agrandir Wide Bold"/>
                <a:sym typeface="Agrandir Wide Bold"/>
              </a:rPr>
              <a:t>Process Safety Analysis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384935" y="5090738"/>
            <a:ext cx="14698449" cy="1026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2291" lvl="1" indent="-296145" algn="just">
              <a:lnSpc>
                <a:spcPts val="4115"/>
              </a:lnSpc>
              <a:buFont typeface="Arial"/>
              <a:buChar char="•"/>
            </a:pPr>
            <a:r>
              <a:rPr lang="en-US" sz="2743">
                <a:solidFill>
                  <a:srgbClr val="33A685"/>
                </a:solidFill>
                <a:latin typeface="Now"/>
                <a:ea typeface="Now"/>
                <a:cs typeface="Now"/>
                <a:sym typeface="Now"/>
              </a:rPr>
              <a:t>Identify Onset Temperatures, Rate, Profile of Temperature and Pressure Increase</a:t>
            </a:r>
          </a:p>
          <a:p>
            <a:pPr marL="592291" lvl="1" indent="-296145" algn="just">
              <a:lnSpc>
                <a:spcPts val="4115"/>
              </a:lnSpc>
              <a:buFont typeface="Arial"/>
              <a:buChar char="•"/>
            </a:pPr>
            <a:r>
              <a:rPr lang="en-US" sz="2743">
                <a:solidFill>
                  <a:srgbClr val="33A685"/>
                </a:solidFill>
                <a:latin typeface="Now"/>
                <a:ea typeface="Now"/>
                <a:cs typeface="Now"/>
                <a:sym typeface="Now"/>
              </a:rPr>
              <a:t>HAZOP - Three times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384935" y="6700960"/>
            <a:ext cx="10784783" cy="5427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</a:pPr>
            <a:r>
              <a:rPr lang="en-US" sz="2743" b="1">
                <a:solidFill>
                  <a:srgbClr val="125B50"/>
                </a:solidFill>
                <a:latin typeface="Agrandir Wide Bold"/>
                <a:ea typeface="Agrandir Wide Bold"/>
                <a:cs typeface="Agrandir Wide Bold"/>
                <a:sym typeface="Agrandir Wide Bold"/>
              </a:rPr>
              <a:t>Hazards Addressal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384935" y="7318225"/>
            <a:ext cx="13726344" cy="1549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2291" lvl="1" indent="-296145" algn="just">
              <a:lnSpc>
                <a:spcPts val="4115"/>
              </a:lnSpc>
              <a:buFont typeface="Arial"/>
              <a:buChar char="•"/>
            </a:pPr>
            <a:r>
              <a:rPr lang="en-US" sz="2743">
                <a:solidFill>
                  <a:srgbClr val="33A685"/>
                </a:solidFill>
                <a:latin typeface="Now"/>
                <a:ea typeface="Now"/>
                <a:cs typeface="Now"/>
                <a:sym typeface="Now"/>
              </a:rPr>
              <a:t>Process Improvements / Modifications</a:t>
            </a:r>
          </a:p>
          <a:p>
            <a:pPr marL="592291" lvl="1" indent="-296145" algn="just">
              <a:lnSpc>
                <a:spcPts val="4115"/>
              </a:lnSpc>
              <a:buFont typeface="Arial"/>
              <a:buChar char="•"/>
            </a:pPr>
            <a:r>
              <a:rPr lang="en-US" sz="2743">
                <a:solidFill>
                  <a:srgbClr val="33A685"/>
                </a:solidFill>
                <a:latin typeface="Now"/>
                <a:ea typeface="Now"/>
                <a:cs typeface="Now"/>
                <a:sym typeface="Now"/>
              </a:rPr>
              <a:t>SOP and Education</a:t>
            </a:r>
          </a:p>
          <a:p>
            <a:pPr marL="592291" lvl="1" indent="-296145" algn="just">
              <a:lnSpc>
                <a:spcPts val="4115"/>
              </a:lnSpc>
              <a:buFont typeface="Arial"/>
              <a:buChar char="•"/>
            </a:pPr>
            <a:r>
              <a:rPr lang="en-US" sz="2743">
                <a:solidFill>
                  <a:srgbClr val="33A685"/>
                </a:solidFill>
                <a:latin typeface="Now"/>
                <a:ea typeface="Now"/>
                <a:cs typeface="Now"/>
                <a:sym typeface="Now"/>
              </a:rPr>
              <a:t>Continuous Training (out of 1,400 training sessions in 2023 - 450 on safety)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300557" y="9509795"/>
            <a:ext cx="3167364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>
                <a:solidFill>
                  <a:srgbClr val="125B50"/>
                </a:solidFill>
                <a:latin typeface="Agrandir Wide Thin"/>
                <a:ea typeface="Agrandir Wide Thin"/>
                <a:cs typeface="Agrandir Wide Thin"/>
                <a:sym typeface="Agrandir Wide Thin"/>
              </a:rPr>
              <a:t>7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492008" y="9500270"/>
            <a:ext cx="3167364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125B50"/>
                </a:solidFill>
                <a:latin typeface="Agrandir Wide Thin"/>
                <a:ea typeface="Agrandir Wide Thin"/>
                <a:cs typeface="Agrandir Wide Thin"/>
                <a:sym typeface="Agrandir Wide Thin"/>
              </a:rPr>
              <a:t>2025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9500270"/>
            <a:ext cx="5881546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125B50"/>
                </a:solidFill>
                <a:latin typeface="Agrandir Wide Thin"/>
                <a:ea typeface="Agrandir Wide Thin"/>
                <a:cs typeface="Agrandir Wide Thin"/>
                <a:sym typeface="Agrandir Wide Thin"/>
              </a:rPr>
              <a:t>COMPANY CONFIDENTIAL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17002" y="3421945"/>
            <a:ext cx="4854940" cy="2561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9"/>
              </a:lnSpc>
            </a:pPr>
            <a:r>
              <a:rPr lang="en-US" sz="4635">
                <a:solidFill>
                  <a:srgbClr val="125B50"/>
                </a:solidFill>
                <a:latin typeface="Agrandir Wide"/>
                <a:ea typeface="Agrandir Wide"/>
                <a:cs typeface="Agrandir Wide"/>
                <a:sym typeface="Agrandir Wide"/>
              </a:rPr>
              <a:t>TECHNOLOGY:</a:t>
            </a:r>
            <a:r>
              <a:rPr lang="en-US" sz="4635" b="1">
                <a:solidFill>
                  <a:srgbClr val="125B50"/>
                </a:solidFill>
                <a:latin typeface="Agrandir Wide Bold"/>
                <a:ea typeface="Agrandir Wide Bold"/>
                <a:cs typeface="Agrandir Wide Bold"/>
                <a:sym typeface="Agrandir Wide Bold"/>
              </a:rPr>
              <a:t> GREEN CHEMISTRY</a:t>
            </a:r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5790730" cy="691916"/>
          </a:xfrm>
          <a:custGeom>
            <a:avLst/>
            <a:gdLst/>
            <a:ahLst/>
            <a:cxnLst/>
            <a:rect l="l" t="t" r="r" b="b"/>
            <a:pathLst>
              <a:path w="5790730" h="691916">
                <a:moveTo>
                  <a:pt x="0" y="0"/>
                </a:moveTo>
                <a:lnTo>
                  <a:pt x="5790730" y="0"/>
                </a:lnTo>
                <a:lnTo>
                  <a:pt x="5790730" y="691916"/>
                </a:lnTo>
                <a:lnTo>
                  <a:pt x="0" y="6919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7490" t="-131819" r="-59443" b="-1089307"/>
            </a:stretch>
          </a:blipFill>
        </p:spPr>
      </p:sp>
      <p:sp>
        <p:nvSpPr>
          <p:cNvPr id="4" name="Freeform 4"/>
          <p:cNvSpPr/>
          <p:nvPr/>
        </p:nvSpPr>
        <p:spPr>
          <a:xfrm flipV="1">
            <a:off x="0" y="9258300"/>
            <a:ext cx="5790730" cy="1028700"/>
          </a:xfrm>
          <a:custGeom>
            <a:avLst/>
            <a:gdLst/>
            <a:ahLst/>
            <a:cxnLst/>
            <a:rect l="l" t="t" r="r" b="b"/>
            <a:pathLst>
              <a:path w="5790730" h="1028700">
                <a:moveTo>
                  <a:pt x="0" y="1028700"/>
                </a:moveTo>
                <a:lnTo>
                  <a:pt x="5790730" y="1028700"/>
                </a:lnTo>
                <a:lnTo>
                  <a:pt x="579073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blipFill>
            <a:blip r:embed="rId2"/>
            <a:stretch>
              <a:fillRect l="-77490" t="-86031" r="-59443" b="-702574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5800255" y="801468"/>
            <a:ext cx="8565255" cy="8402774"/>
            <a:chOff x="0" y="0"/>
            <a:chExt cx="11420341" cy="11203699"/>
          </a:xfrm>
        </p:grpSpPr>
        <p:grpSp>
          <p:nvGrpSpPr>
            <p:cNvPr id="6" name="Group 6"/>
            <p:cNvGrpSpPr/>
            <p:nvPr/>
          </p:nvGrpSpPr>
          <p:grpSpPr>
            <a:xfrm>
              <a:off x="305828" y="221536"/>
              <a:ext cx="10832700" cy="1083270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63B289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69708" tIns="69708" rIns="69708" bIns="69708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9" name="AutoShape 9"/>
            <p:cNvSpPr/>
            <p:nvPr/>
          </p:nvSpPr>
          <p:spPr>
            <a:xfrm flipV="1">
              <a:off x="305828" y="5609417"/>
              <a:ext cx="10832700" cy="28470"/>
            </a:xfrm>
            <a:prstGeom prst="line">
              <a:avLst/>
            </a:prstGeom>
            <a:ln w="179593" cap="flat">
              <a:solidFill>
                <a:srgbClr val="16211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0" name="AutoShape 10"/>
            <p:cNvSpPr/>
            <p:nvPr/>
          </p:nvSpPr>
          <p:spPr>
            <a:xfrm flipV="1">
              <a:off x="5722178" y="221518"/>
              <a:ext cx="0" cy="10832737"/>
            </a:xfrm>
            <a:prstGeom prst="line">
              <a:avLst/>
            </a:prstGeom>
            <a:ln w="179593" cap="flat">
              <a:solidFill>
                <a:srgbClr val="16211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1" name="AutoShape 11"/>
            <p:cNvSpPr/>
            <p:nvPr/>
          </p:nvSpPr>
          <p:spPr>
            <a:xfrm flipH="1" flipV="1">
              <a:off x="3010474" y="949208"/>
              <a:ext cx="5423409" cy="9377358"/>
            </a:xfrm>
            <a:prstGeom prst="line">
              <a:avLst/>
            </a:prstGeom>
            <a:ln w="179593" cap="flat">
              <a:solidFill>
                <a:srgbClr val="16211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2" name="AutoShape 12"/>
            <p:cNvSpPr/>
            <p:nvPr/>
          </p:nvSpPr>
          <p:spPr>
            <a:xfrm flipH="1">
              <a:off x="3015290" y="960660"/>
              <a:ext cx="5413775" cy="9382922"/>
            </a:xfrm>
            <a:prstGeom prst="line">
              <a:avLst/>
            </a:prstGeom>
            <a:ln w="179593" cap="flat">
              <a:solidFill>
                <a:srgbClr val="16211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3" name="AutoShape 13"/>
            <p:cNvSpPr/>
            <p:nvPr/>
          </p:nvSpPr>
          <p:spPr>
            <a:xfrm flipH="1">
              <a:off x="1038750" y="2864296"/>
              <a:ext cx="9338386" cy="5490241"/>
            </a:xfrm>
            <a:prstGeom prst="line">
              <a:avLst/>
            </a:prstGeom>
            <a:ln w="179593" cap="flat">
              <a:solidFill>
                <a:srgbClr val="16211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4" name="AutoShape 14"/>
            <p:cNvSpPr/>
            <p:nvPr/>
          </p:nvSpPr>
          <p:spPr>
            <a:xfrm flipH="1" flipV="1">
              <a:off x="1020083" y="2956855"/>
              <a:ext cx="9375720" cy="5426239"/>
            </a:xfrm>
            <a:prstGeom prst="line">
              <a:avLst/>
            </a:prstGeom>
            <a:ln w="179593" cap="flat">
              <a:solidFill>
                <a:srgbClr val="162118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15" name="Group 15"/>
            <p:cNvGrpSpPr/>
            <p:nvPr/>
          </p:nvGrpSpPr>
          <p:grpSpPr>
            <a:xfrm>
              <a:off x="3017240" y="2932949"/>
              <a:ext cx="5409875" cy="5409875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69708" tIns="69708" rIns="69708" bIns="69708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416136" y="3331844"/>
              <a:ext cx="4612084" cy="4612084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33A685"/>
                </a:solidFill>
                <a:prstDash val="solid"/>
                <a:miter/>
              </a:ln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69708" tIns="69708" rIns="69708" bIns="69708" rtlCol="0" anchor="ctr"/>
              <a:lstStyle/>
              <a:p>
                <a:pPr algn="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6618280" y="0"/>
              <a:ext cx="949208" cy="1000824"/>
              <a:chOff x="0" y="0"/>
              <a:chExt cx="812800" cy="856999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56999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56999">
                    <a:moveTo>
                      <a:pt x="406400" y="0"/>
                    </a:moveTo>
                    <a:cubicBezTo>
                      <a:pt x="181951" y="0"/>
                      <a:pt x="0" y="191846"/>
                      <a:pt x="0" y="428499"/>
                    </a:cubicBezTo>
                    <a:cubicBezTo>
                      <a:pt x="0" y="665153"/>
                      <a:pt x="181951" y="856999"/>
                      <a:pt x="406400" y="856999"/>
                    </a:cubicBezTo>
                    <a:cubicBezTo>
                      <a:pt x="630849" y="856999"/>
                      <a:pt x="812800" y="665153"/>
                      <a:pt x="812800" y="428499"/>
                    </a:cubicBezTo>
                    <a:cubicBezTo>
                      <a:pt x="812800" y="19184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76200" y="32719"/>
                <a:ext cx="660400" cy="7439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r>
                  <a:rPr lang="en-US" sz="2499" b="1">
                    <a:solidFill>
                      <a:srgbClr val="33A685"/>
                    </a:solidFill>
                    <a:latin typeface="Canva Sans Bold"/>
                    <a:ea typeface="Canva Sans Bold"/>
                    <a:cs typeface="Canva Sans Bold"/>
                    <a:sym typeface="Canva Sans Bold"/>
                  </a:rPr>
                  <a:t>1</a:t>
                </a:r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9050492" y="1318437"/>
              <a:ext cx="949208" cy="1000824"/>
              <a:chOff x="0" y="0"/>
              <a:chExt cx="812800" cy="856999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812800" cy="856999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56999">
                    <a:moveTo>
                      <a:pt x="406400" y="0"/>
                    </a:moveTo>
                    <a:cubicBezTo>
                      <a:pt x="181951" y="0"/>
                      <a:pt x="0" y="191846"/>
                      <a:pt x="0" y="428499"/>
                    </a:cubicBezTo>
                    <a:cubicBezTo>
                      <a:pt x="0" y="665153"/>
                      <a:pt x="181951" y="856999"/>
                      <a:pt x="406400" y="856999"/>
                    </a:cubicBezTo>
                    <a:cubicBezTo>
                      <a:pt x="630849" y="856999"/>
                      <a:pt x="812800" y="665153"/>
                      <a:pt x="812800" y="428499"/>
                    </a:cubicBezTo>
                    <a:cubicBezTo>
                      <a:pt x="812800" y="19184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76200" y="32719"/>
                <a:ext cx="660400" cy="7439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r>
                  <a:rPr lang="en-US" sz="2499" b="1">
                    <a:solidFill>
                      <a:srgbClr val="33A685"/>
                    </a:solidFill>
                    <a:latin typeface="Canva Sans Bold"/>
                    <a:ea typeface="Canva Sans Bold"/>
                    <a:cs typeface="Canva Sans Bold"/>
                    <a:sym typeface="Canva Sans Bold"/>
                  </a:rPr>
                  <a:t>2</a:t>
                </a:r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10395803" y="3816868"/>
              <a:ext cx="949208" cy="1000824"/>
              <a:chOff x="0" y="0"/>
              <a:chExt cx="812800" cy="856999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56999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56999">
                    <a:moveTo>
                      <a:pt x="406400" y="0"/>
                    </a:moveTo>
                    <a:cubicBezTo>
                      <a:pt x="181951" y="0"/>
                      <a:pt x="0" y="191846"/>
                      <a:pt x="0" y="428499"/>
                    </a:cubicBezTo>
                    <a:cubicBezTo>
                      <a:pt x="0" y="665153"/>
                      <a:pt x="181951" y="856999"/>
                      <a:pt x="406400" y="856999"/>
                    </a:cubicBezTo>
                    <a:cubicBezTo>
                      <a:pt x="630849" y="856999"/>
                      <a:pt x="812800" y="665153"/>
                      <a:pt x="812800" y="428499"/>
                    </a:cubicBezTo>
                    <a:cubicBezTo>
                      <a:pt x="812800" y="19184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32719"/>
                <a:ext cx="660400" cy="7439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r>
                  <a:rPr lang="en-US" sz="2499" b="1">
                    <a:solidFill>
                      <a:srgbClr val="33A685"/>
                    </a:solidFill>
                    <a:latin typeface="Canva Sans Bold"/>
                    <a:ea typeface="Canva Sans Bold"/>
                    <a:cs typeface="Canva Sans Bold"/>
                    <a:sym typeface="Canva Sans Bold"/>
                  </a:rPr>
                  <a:t>3</a:t>
                </a: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10471133" y="6542785"/>
              <a:ext cx="949208" cy="1000824"/>
              <a:chOff x="0" y="0"/>
              <a:chExt cx="812800" cy="856999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2800" cy="856999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56999">
                    <a:moveTo>
                      <a:pt x="406400" y="0"/>
                    </a:moveTo>
                    <a:cubicBezTo>
                      <a:pt x="181951" y="0"/>
                      <a:pt x="0" y="191846"/>
                      <a:pt x="0" y="428499"/>
                    </a:cubicBezTo>
                    <a:cubicBezTo>
                      <a:pt x="0" y="665153"/>
                      <a:pt x="181951" y="856999"/>
                      <a:pt x="406400" y="856999"/>
                    </a:cubicBezTo>
                    <a:cubicBezTo>
                      <a:pt x="630849" y="856999"/>
                      <a:pt x="812800" y="665153"/>
                      <a:pt x="812800" y="428499"/>
                    </a:cubicBezTo>
                    <a:cubicBezTo>
                      <a:pt x="812800" y="19184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76200" y="32719"/>
                <a:ext cx="660400" cy="7439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r>
                  <a:rPr lang="en-US" sz="2499" b="1">
                    <a:solidFill>
                      <a:srgbClr val="33A685"/>
                    </a:solidFill>
                    <a:latin typeface="Canva Sans Bold"/>
                    <a:ea typeface="Canva Sans Bold"/>
                    <a:cs typeface="Canva Sans Bold"/>
                    <a:sym typeface="Canva Sans Bold"/>
                  </a:rPr>
                  <a:t>4</a:t>
                </a:r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9194871" y="8772477"/>
              <a:ext cx="949208" cy="1000824"/>
              <a:chOff x="0" y="0"/>
              <a:chExt cx="812800" cy="856999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812800" cy="856999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56999">
                    <a:moveTo>
                      <a:pt x="406400" y="0"/>
                    </a:moveTo>
                    <a:cubicBezTo>
                      <a:pt x="181951" y="0"/>
                      <a:pt x="0" y="191846"/>
                      <a:pt x="0" y="428499"/>
                    </a:cubicBezTo>
                    <a:cubicBezTo>
                      <a:pt x="0" y="665153"/>
                      <a:pt x="181951" y="856999"/>
                      <a:pt x="406400" y="856999"/>
                    </a:cubicBezTo>
                    <a:cubicBezTo>
                      <a:pt x="630849" y="856999"/>
                      <a:pt x="812800" y="665153"/>
                      <a:pt x="812800" y="428499"/>
                    </a:cubicBezTo>
                    <a:cubicBezTo>
                      <a:pt x="812800" y="19184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76200" y="32719"/>
                <a:ext cx="660400" cy="7439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r>
                  <a:rPr lang="en-US" sz="2499" b="1">
                    <a:solidFill>
                      <a:srgbClr val="33A685"/>
                    </a:solidFill>
                    <a:latin typeface="Canva Sans Bold"/>
                    <a:ea typeface="Canva Sans Bold"/>
                    <a:cs typeface="Canva Sans Bold"/>
                    <a:sym typeface="Canva Sans Bold"/>
                  </a:rPr>
                  <a:t>5</a:t>
                </a:r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6755878" y="10254491"/>
              <a:ext cx="949208" cy="1000824"/>
              <a:chOff x="0" y="0"/>
              <a:chExt cx="812800" cy="856999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812800" cy="856999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56999">
                    <a:moveTo>
                      <a:pt x="406400" y="0"/>
                    </a:moveTo>
                    <a:cubicBezTo>
                      <a:pt x="181951" y="0"/>
                      <a:pt x="0" y="191846"/>
                      <a:pt x="0" y="428499"/>
                    </a:cubicBezTo>
                    <a:cubicBezTo>
                      <a:pt x="0" y="665153"/>
                      <a:pt x="181951" y="856999"/>
                      <a:pt x="406400" y="856999"/>
                    </a:cubicBezTo>
                    <a:cubicBezTo>
                      <a:pt x="630849" y="856999"/>
                      <a:pt x="812800" y="665153"/>
                      <a:pt x="812800" y="428499"/>
                    </a:cubicBezTo>
                    <a:cubicBezTo>
                      <a:pt x="812800" y="19184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76200" y="32719"/>
                <a:ext cx="660400" cy="7439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r>
                  <a:rPr lang="en-US" sz="2499" b="1">
                    <a:solidFill>
                      <a:srgbClr val="33A685"/>
                    </a:solidFill>
                    <a:latin typeface="Canva Sans Bold"/>
                    <a:ea typeface="Canva Sans Bold"/>
                    <a:cs typeface="Canva Sans Bold"/>
                    <a:sym typeface="Canva Sans Bold"/>
                  </a:rPr>
                  <a:t>6</a:t>
                </a:r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3880383" y="10202018"/>
              <a:ext cx="949208" cy="1000824"/>
              <a:chOff x="0" y="0"/>
              <a:chExt cx="812800" cy="856999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812800" cy="856999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56999">
                    <a:moveTo>
                      <a:pt x="406400" y="0"/>
                    </a:moveTo>
                    <a:cubicBezTo>
                      <a:pt x="181951" y="0"/>
                      <a:pt x="0" y="191846"/>
                      <a:pt x="0" y="428499"/>
                    </a:cubicBezTo>
                    <a:cubicBezTo>
                      <a:pt x="0" y="665153"/>
                      <a:pt x="181951" y="856999"/>
                      <a:pt x="406400" y="856999"/>
                    </a:cubicBezTo>
                    <a:cubicBezTo>
                      <a:pt x="630849" y="856999"/>
                      <a:pt x="812800" y="665153"/>
                      <a:pt x="812800" y="428499"/>
                    </a:cubicBezTo>
                    <a:cubicBezTo>
                      <a:pt x="812800" y="19184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76200" y="32719"/>
                <a:ext cx="660400" cy="7439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r>
                  <a:rPr lang="en-US" sz="2499" b="1">
                    <a:solidFill>
                      <a:srgbClr val="33A685"/>
                    </a:solidFill>
                    <a:latin typeface="Canva Sans Bold"/>
                    <a:ea typeface="Canva Sans Bold"/>
                    <a:cs typeface="Canva Sans Bold"/>
                    <a:sym typeface="Canva Sans Bold"/>
                  </a:rPr>
                  <a:t>7</a:t>
                </a:r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1304199" y="8772477"/>
              <a:ext cx="949208" cy="1000824"/>
              <a:chOff x="0" y="0"/>
              <a:chExt cx="812800" cy="856999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812800" cy="856999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56999">
                    <a:moveTo>
                      <a:pt x="406400" y="0"/>
                    </a:moveTo>
                    <a:cubicBezTo>
                      <a:pt x="181951" y="0"/>
                      <a:pt x="0" y="191846"/>
                      <a:pt x="0" y="428499"/>
                    </a:cubicBezTo>
                    <a:cubicBezTo>
                      <a:pt x="0" y="665153"/>
                      <a:pt x="181951" y="856999"/>
                      <a:pt x="406400" y="856999"/>
                    </a:cubicBezTo>
                    <a:cubicBezTo>
                      <a:pt x="630849" y="856999"/>
                      <a:pt x="812800" y="665153"/>
                      <a:pt x="812800" y="428499"/>
                    </a:cubicBezTo>
                    <a:cubicBezTo>
                      <a:pt x="812800" y="19184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44" name="TextBox 44"/>
              <p:cNvSpPr txBox="1"/>
              <p:nvPr/>
            </p:nvSpPr>
            <p:spPr>
              <a:xfrm>
                <a:off x="76200" y="32719"/>
                <a:ext cx="660400" cy="7439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r>
                  <a:rPr lang="en-US" sz="2499" b="1">
                    <a:solidFill>
                      <a:srgbClr val="33A685"/>
                    </a:solidFill>
                    <a:latin typeface="Canva Sans Bold"/>
                    <a:ea typeface="Canva Sans Bold"/>
                    <a:cs typeface="Canva Sans Bold"/>
                    <a:sym typeface="Canva Sans Bold"/>
                  </a:rPr>
                  <a:t>8</a:t>
                </a:r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>
              <a:off x="0" y="6542785"/>
              <a:ext cx="949208" cy="1000824"/>
              <a:chOff x="0" y="0"/>
              <a:chExt cx="812800" cy="856999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812800" cy="856999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56999">
                    <a:moveTo>
                      <a:pt x="406400" y="0"/>
                    </a:moveTo>
                    <a:cubicBezTo>
                      <a:pt x="181951" y="0"/>
                      <a:pt x="0" y="191846"/>
                      <a:pt x="0" y="428499"/>
                    </a:cubicBezTo>
                    <a:cubicBezTo>
                      <a:pt x="0" y="665153"/>
                      <a:pt x="181951" y="856999"/>
                      <a:pt x="406400" y="856999"/>
                    </a:cubicBezTo>
                    <a:cubicBezTo>
                      <a:pt x="630849" y="856999"/>
                      <a:pt x="812800" y="665153"/>
                      <a:pt x="812800" y="428499"/>
                    </a:cubicBezTo>
                    <a:cubicBezTo>
                      <a:pt x="812800" y="19184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76200" y="32719"/>
                <a:ext cx="660400" cy="7439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r>
                  <a:rPr lang="en-US" sz="2499">
                    <a:solidFill>
                      <a:srgbClr val="33A685"/>
                    </a:solidFill>
                    <a:latin typeface="Canva Sans"/>
                    <a:ea typeface="Canva Sans"/>
                    <a:cs typeface="Canva Sans"/>
                    <a:sym typeface="Canva Sans"/>
                  </a:rPr>
                  <a:t>9</a:t>
                </a:r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>
              <a:off x="89543" y="3816868"/>
              <a:ext cx="949208" cy="1000824"/>
              <a:chOff x="0" y="0"/>
              <a:chExt cx="812800" cy="856999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812800" cy="856999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56999">
                    <a:moveTo>
                      <a:pt x="406400" y="0"/>
                    </a:moveTo>
                    <a:cubicBezTo>
                      <a:pt x="181951" y="0"/>
                      <a:pt x="0" y="191846"/>
                      <a:pt x="0" y="428499"/>
                    </a:cubicBezTo>
                    <a:cubicBezTo>
                      <a:pt x="0" y="665153"/>
                      <a:pt x="181951" y="856999"/>
                      <a:pt x="406400" y="856999"/>
                    </a:cubicBezTo>
                    <a:cubicBezTo>
                      <a:pt x="630849" y="856999"/>
                      <a:pt x="812800" y="665153"/>
                      <a:pt x="812800" y="428499"/>
                    </a:cubicBezTo>
                    <a:cubicBezTo>
                      <a:pt x="812800" y="19184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50" name="TextBox 50"/>
              <p:cNvSpPr txBox="1"/>
              <p:nvPr/>
            </p:nvSpPr>
            <p:spPr>
              <a:xfrm>
                <a:off x="76200" y="32719"/>
                <a:ext cx="660400" cy="7439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r>
                  <a:rPr lang="en-US" sz="2499" b="1">
                    <a:solidFill>
                      <a:srgbClr val="33A685"/>
                    </a:solidFill>
                    <a:latin typeface="Canva Sans Bold"/>
                    <a:ea typeface="Canva Sans Bold"/>
                    <a:cs typeface="Canva Sans Bold"/>
                    <a:sym typeface="Canva Sans Bold"/>
                  </a:rPr>
                  <a:t>10</a:t>
                </a:r>
              </a:p>
            </p:txBody>
          </p:sp>
        </p:grpSp>
        <p:grpSp>
          <p:nvGrpSpPr>
            <p:cNvPr id="51" name="Group 51"/>
            <p:cNvGrpSpPr/>
            <p:nvPr/>
          </p:nvGrpSpPr>
          <p:grpSpPr>
            <a:xfrm>
              <a:off x="1304199" y="1318437"/>
              <a:ext cx="949208" cy="1000824"/>
              <a:chOff x="0" y="0"/>
              <a:chExt cx="812800" cy="856999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812800" cy="856999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56999">
                    <a:moveTo>
                      <a:pt x="406400" y="0"/>
                    </a:moveTo>
                    <a:cubicBezTo>
                      <a:pt x="181951" y="0"/>
                      <a:pt x="0" y="191846"/>
                      <a:pt x="0" y="428499"/>
                    </a:cubicBezTo>
                    <a:cubicBezTo>
                      <a:pt x="0" y="665153"/>
                      <a:pt x="181951" y="856999"/>
                      <a:pt x="406400" y="856999"/>
                    </a:cubicBezTo>
                    <a:cubicBezTo>
                      <a:pt x="630849" y="856999"/>
                      <a:pt x="812800" y="665153"/>
                      <a:pt x="812800" y="428499"/>
                    </a:cubicBezTo>
                    <a:cubicBezTo>
                      <a:pt x="812800" y="19184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53" name="TextBox 53"/>
              <p:cNvSpPr txBox="1"/>
              <p:nvPr/>
            </p:nvSpPr>
            <p:spPr>
              <a:xfrm>
                <a:off x="76200" y="32719"/>
                <a:ext cx="660400" cy="7439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r>
                  <a:rPr lang="en-US" sz="2499" b="1">
                    <a:solidFill>
                      <a:srgbClr val="33A685"/>
                    </a:solidFill>
                    <a:latin typeface="Canva Sans Bold"/>
                    <a:ea typeface="Canva Sans Bold"/>
                    <a:cs typeface="Canva Sans Bold"/>
                    <a:sym typeface="Canva Sans Bold"/>
                  </a:rPr>
                  <a:t>11</a:t>
                </a:r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>
              <a:off x="3880383" y="0"/>
              <a:ext cx="949208" cy="1000824"/>
              <a:chOff x="0" y="0"/>
              <a:chExt cx="812800" cy="856999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812800" cy="856999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56999">
                    <a:moveTo>
                      <a:pt x="406400" y="0"/>
                    </a:moveTo>
                    <a:cubicBezTo>
                      <a:pt x="181951" y="0"/>
                      <a:pt x="0" y="191846"/>
                      <a:pt x="0" y="428499"/>
                    </a:cubicBezTo>
                    <a:cubicBezTo>
                      <a:pt x="0" y="665153"/>
                      <a:pt x="181951" y="856999"/>
                      <a:pt x="406400" y="856999"/>
                    </a:cubicBezTo>
                    <a:cubicBezTo>
                      <a:pt x="630849" y="856999"/>
                      <a:pt x="812800" y="665153"/>
                      <a:pt x="812800" y="428499"/>
                    </a:cubicBezTo>
                    <a:cubicBezTo>
                      <a:pt x="812800" y="191846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56" name="TextBox 56"/>
              <p:cNvSpPr txBox="1"/>
              <p:nvPr/>
            </p:nvSpPr>
            <p:spPr>
              <a:xfrm>
                <a:off x="76200" y="32719"/>
                <a:ext cx="660400" cy="7439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r>
                  <a:rPr lang="en-US" sz="2499" b="1">
                    <a:solidFill>
                      <a:srgbClr val="33A685"/>
                    </a:solidFill>
                    <a:latin typeface="Canva Sans Bold"/>
                    <a:ea typeface="Canva Sans Bold"/>
                    <a:cs typeface="Canva Sans Bold"/>
                    <a:sym typeface="Canva Sans Bold"/>
                  </a:rPr>
                  <a:t>12</a:t>
                </a:r>
              </a:p>
            </p:txBody>
          </p:sp>
        </p:grpSp>
        <p:sp>
          <p:nvSpPr>
            <p:cNvPr id="57" name="TextBox 57"/>
            <p:cNvSpPr txBox="1"/>
            <p:nvPr/>
          </p:nvSpPr>
          <p:spPr>
            <a:xfrm>
              <a:off x="3880383" y="4616936"/>
              <a:ext cx="3835128" cy="20514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23"/>
                </a:lnSpc>
              </a:pPr>
              <a:r>
                <a:rPr lang="en-US" sz="2724" b="1" spc="-168">
                  <a:solidFill>
                    <a:srgbClr val="C89116"/>
                  </a:solidFill>
                  <a:latin typeface="Public Sans Bold"/>
                  <a:ea typeface="Public Sans Bold"/>
                  <a:cs typeface="Public Sans Bold"/>
                  <a:sym typeface="Public Sans Bold"/>
                </a:rPr>
                <a:t>THE 12 PRINCIPLES OF GREEN CHEMISTRY</a:t>
              </a:r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5944270" y="1299240"/>
              <a:ext cx="1623217" cy="7543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5"/>
                </a:lnSpc>
              </a:pPr>
              <a:r>
                <a:rPr lang="en-US" sz="1902">
                  <a:solidFill>
                    <a:srgbClr val="FFFFFF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Pollution </a:t>
              </a:r>
            </a:p>
            <a:p>
              <a:pPr algn="ctr">
                <a:lnSpc>
                  <a:spcPts val="2245"/>
                </a:lnSpc>
              </a:pPr>
              <a:r>
                <a:rPr lang="en-US" sz="1902">
                  <a:solidFill>
                    <a:srgbClr val="FFFFFF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Prevention</a:t>
              </a:r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7901878" y="2279496"/>
              <a:ext cx="1623217" cy="7543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5"/>
                </a:lnSpc>
              </a:pPr>
              <a:r>
                <a:rPr lang="en-US" sz="1902">
                  <a:solidFill>
                    <a:srgbClr val="FFFFFF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Atom</a:t>
              </a:r>
            </a:p>
            <a:p>
              <a:pPr algn="ctr">
                <a:lnSpc>
                  <a:spcPts val="2245"/>
                </a:lnSpc>
              </a:pPr>
              <a:r>
                <a:rPr lang="en-US" sz="1902">
                  <a:solidFill>
                    <a:srgbClr val="FFFFFF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Economy</a:t>
              </a:r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8857867" y="4291472"/>
              <a:ext cx="1623217" cy="7543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5"/>
                </a:lnSpc>
              </a:pPr>
              <a:r>
                <a:rPr lang="en-US" sz="1902">
                  <a:solidFill>
                    <a:srgbClr val="FFFFFF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Flow Chemistry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8725798" y="5754770"/>
              <a:ext cx="1623217" cy="15021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5"/>
                </a:lnSpc>
              </a:pPr>
              <a:r>
                <a:rPr lang="en-US" sz="1902">
                  <a:solidFill>
                    <a:srgbClr val="FFFFFF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Design Safer Chemical Processes</a:t>
              </a: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7767545" y="7790421"/>
              <a:ext cx="1623217" cy="11282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5"/>
                </a:lnSpc>
              </a:pPr>
              <a:r>
                <a:rPr lang="en-US" sz="1902">
                  <a:solidFill>
                    <a:srgbClr val="FFFFFF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Safer Solvent &amp; Auxiliaries</a:t>
              </a: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5981204" y="9036851"/>
              <a:ext cx="1623217" cy="11282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5"/>
                </a:lnSpc>
              </a:pPr>
              <a:r>
                <a:rPr lang="en-US" sz="1902">
                  <a:solidFill>
                    <a:srgbClr val="FFFFFF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Design for </a:t>
              </a:r>
            </a:p>
            <a:p>
              <a:pPr algn="ctr">
                <a:lnSpc>
                  <a:spcPts val="2245"/>
                </a:lnSpc>
              </a:pPr>
              <a:r>
                <a:rPr lang="en-US" sz="1902">
                  <a:solidFill>
                    <a:srgbClr val="FFFFFF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Energy</a:t>
              </a:r>
            </a:p>
            <a:p>
              <a:pPr algn="ctr">
                <a:lnSpc>
                  <a:spcPts val="2245"/>
                </a:lnSpc>
              </a:pPr>
              <a:r>
                <a:rPr lang="en-US" sz="1902">
                  <a:solidFill>
                    <a:srgbClr val="FFFFFF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Efficiency</a:t>
              </a: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3654307" y="9036851"/>
              <a:ext cx="1803173" cy="11282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5"/>
                </a:lnSpc>
              </a:pPr>
              <a:r>
                <a:rPr lang="en-US" sz="1902">
                  <a:solidFill>
                    <a:srgbClr val="FFFFFF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Use </a:t>
              </a:r>
            </a:p>
            <a:p>
              <a:pPr algn="ctr">
                <a:lnSpc>
                  <a:spcPts val="2245"/>
                </a:lnSpc>
              </a:pPr>
              <a:r>
                <a:rPr lang="en-US" sz="1902">
                  <a:solidFill>
                    <a:srgbClr val="FFFFFF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Renewable</a:t>
              </a:r>
            </a:p>
            <a:p>
              <a:pPr algn="ctr">
                <a:lnSpc>
                  <a:spcPts val="2245"/>
                </a:lnSpc>
              </a:pPr>
              <a:r>
                <a:rPr lang="en-US" sz="1902">
                  <a:solidFill>
                    <a:srgbClr val="FFFFFF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Feedstocks</a:t>
              </a:r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1944780" y="7981051"/>
              <a:ext cx="1803173" cy="7543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5"/>
                </a:lnSpc>
              </a:pPr>
              <a:r>
                <a:rPr lang="en-US" sz="1902">
                  <a:solidFill>
                    <a:srgbClr val="FFFFFF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Reduces</a:t>
              </a:r>
            </a:p>
            <a:p>
              <a:pPr algn="ctr">
                <a:lnSpc>
                  <a:spcPts val="2245"/>
                </a:lnSpc>
              </a:pPr>
              <a:r>
                <a:rPr lang="en-US" sz="1902">
                  <a:solidFill>
                    <a:srgbClr val="FFFFFF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Derivatives</a:t>
              </a:r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905762" y="6478175"/>
              <a:ext cx="1803173" cy="3803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5"/>
                </a:lnSpc>
              </a:pPr>
              <a:r>
                <a:rPr lang="en-US" sz="1902">
                  <a:solidFill>
                    <a:srgbClr val="FFFFFF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Catalysis</a:t>
              </a:r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828710" y="4043294"/>
              <a:ext cx="2068033" cy="11282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5"/>
                </a:lnSpc>
              </a:pPr>
              <a:r>
                <a:rPr lang="en-US" sz="1902">
                  <a:solidFill>
                    <a:srgbClr val="FFFFFF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Designed </a:t>
              </a:r>
            </a:p>
            <a:p>
              <a:pPr algn="ctr">
                <a:lnSpc>
                  <a:spcPts val="2245"/>
                </a:lnSpc>
              </a:pPr>
              <a:r>
                <a:rPr lang="en-US" sz="1902">
                  <a:solidFill>
                    <a:srgbClr val="FFFFFF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for</a:t>
              </a:r>
            </a:p>
            <a:p>
              <a:pPr algn="ctr">
                <a:lnSpc>
                  <a:spcPts val="2245"/>
                </a:lnSpc>
              </a:pPr>
              <a:r>
                <a:rPr lang="en-US" sz="1902">
                  <a:solidFill>
                    <a:srgbClr val="FFFFFF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Degradation</a:t>
              </a:r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1944780" y="2098740"/>
              <a:ext cx="1903925" cy="13924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67"/>
                </a:lnSpc>
              </a:pPr>
              <a:r>
                <a:rPr lang="en-US" sz="1751">
                  <a:solidFill>
                    <a:srgbClr val="FFFFFF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Real-Time Analysis for </a:t>
              </a:r>
            </a:p>
            <a:p>
              <a:pPr algn="ctr">
                <a:lnSpc>
                  <a:spcPts val="2067"/>
                </a:lnSpc>
              </a:pPr>
              <a:r>
                <a:rPr lang="en-US" sz="1751">
                  <a:solidFill>
                    <a:srgbClr val="FFFFFF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Pollution Prevention</a:t>
              </a:r>
            </a:p>
          </p:txBody>
        </p:sp>
        <p:sp>
          <p:nvSpPr>
            <p:cNvPr id="69" name="TextBox 69"/>
            <p:cNvSpPr txBox="1"/>
            <p:nvPr/>
          </p:nvSpPr>
          <p:spPr>
            <a:xfrm>
              <a:off x="3818253" y="919908"/>
              <a:ext cx="1903925" cy="17367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67"/>
                </a:lnSpc>
              </a:pPr>
              <a:r>
                <a:rPr lang="en-US" sz="1751">
                  <a:solidFill>
                    <a:srgbClr val="FFFFFF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Inherently Safer Chemistry</a:t>
              </a:r>
            </a:p>
            <a:p>
              <a:pPr algn="ctr">
                <a:lnSpc>
                  <a:spcPts val="2067"/>
                </a:lnSpc>
              </a:pPr>
              <a:r>
                <a:rPr lang="en-US" sz="1751">
                  <a:solidFill>
                    <a:srgbClr val="FFFFFF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 for Accident</a:t>
              </a:r>
            </a:p>
            <a:p>
              <a:pPr algn="ctr">
                <a:lnSpc>
                  <a:spcPts val="2067"/>
                </a:lnSpc>
              </a:pPr>
              <a:r>
                <a:rPr lang="en-US" sz="1751">
                  <a:solidFill>
                    <a:srgbClr val="FFFFFF"/>
                  </a:solidFill>
                  <a:latin typeface="Public Sans"/>
                  <a:ea typeface="Public Sans"/>
                  <a:cs typeface="Public Sans"/>
                  <a:sym typeface="Public Sans"/>
                </a:rPr>
                <a:t>Prevention</a:t>
              </a:r>
            </a:p>
          </p:txBody>
        </p:sp>
      </p:grpSp>
      <p:sp>
        <p:nvSpPr>
          <p:cNvPr id="70" name="TextBox 70"/>
          <p:cNvSpPr txBox="1"/>
          <p:nvPr/>
        </p:nvSpPr>
        <p:spPr>
          <a:xfrm>
            <a:off x="12372003" y="527665"/>
            <a:ext cx="4634715" cy="684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06"/>
              </a:lnSpc>
            </a:pPr>
            <a:r>
              <a:rPr lang="en-US" sz="1932">
                <a:solidFill>
                  <a:srgbClr val="33A685"/>
                </a:solidFill>
                <a:latin typeface="Now"/>
                <a:ea typeface="Now"/>
                <a:cs typeface="Now"/>
                <a:sym typeface="Now"/>
              </a:rPr>
              <a:t>One major product (3000 MTs/Yr)</a:t>
            </a:r>
          </a:p>
          <a:p>
            <a:pPr algn="just">
              <a:lnSpc>
                <a:spcPts val="2706"/>
              </a:lnSpc>
              <a:spcBef>
                <a:spcPct val="0"/>
              </a:spcBef>
            </a:pPr>
            <a:r>
              <a:rPr lang="en-US" sz="1932">
                <a:solidFill>
                  <a:srgbClr val="33A685"/>
                </a:solidFill>
                <a:latin typeface="Now"/>
                <a:ea typeface="Now"/>
                <a:cs typeface="Now"/>
                <a:sym typeface="Now"/>
              </a:rPr>
              <a:t>Generates ZERO effluent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12274834" y="8728075"/>
            <a:ext cx="4408692" cy="1044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33A685"/>
                </a:solidFill>
                <a:latin typeface="Now"/>
                <a:ea typeface="Now"/>
                <a:cs typeface="Now"/>
                <a:sym typeface="Now"/>
              </a:rPr>
              <a:t>30%+ revenue derived from processes adhering to the Principles of Green Chemistry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14598531" y="4639170"/>
            <a:ext cx="3263201" cy="679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6"/>
              </a:lnSpc>
            </a:pPr>
            <a:r>
              <a:rPr lang="en-US" sz="1932">
                <a:solidFill>
                  <a:srgbClr val="33A685"/>
                </a:solidFill>
                <a:latin typeface="Now"/>
                <a:ea typeface="Now"/>
                <a:cs typeface="Now"/>
                <a:sym typeface="Now"/>
              </a:rPr>
              <a:t>&gt;50% of energy is derived from renewable resources.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13870386" y="1939538"/>
            <a:ext cx="3817773" cy="1369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6"/>
              </a:lnSpc>
              <a:spcBef>
                <a:spcPct val="0"/>
              </a:spcBef>
            </a:pPr>
            <a:r>
              <a:rPr lang="en-US" sz="1932">
                <a:solidFill>
                  <a:srgbClr val="63B289"/>
                </a:solidFill>
                <a:latin typeface="Now"/>
                <a:ea typeface="Now"/>
                <a:cs typeface="Now"/>
                <a:sym typeface="Now"/>
              </a:rPr>
              <a:t>Inventys Acetonitrile Process received</a:t>
            </a:r>
            <a:r>
              <a:rPr lang="en-US" sz="1932" b="1">
                <a:solidFill>
                  <a:srgbClr val="63B289"/>
                </a:solidFill>
                <a:latin typeface="Now Bold"/>
                <a:ea typeface="Now Bold"/>
                <a:cs typeface="Now Bold"/>
                <a:sym typeface="Now Bold"/>
              </a:rPr>
              <a:t> </a:t>
            </a:r>
          </a:p>
          <a:p>
            <a:pPr algn="l">
              <a:lnSpc>
                <a:spcPts val="2706"/>
              </a:lnSpc>
              <a:spcBef>
                <a:spcPct val="0"/>
              </a:spcBef>
            </a:pPr>
            <a:r>
              <a:rPr lang="en-US" sz="1932" b="1">
                <a:solidFill>
                  <a:srgbClr val="63B289"/>
                </a:solidFill>
                <a:latin typeface="Now Bold"/>
                <a:ea typeface="Now Bold"/>
                <a:cs typeface="Now Bold"/>
                <a:sym typeface="Now Bold"/>
              </a:rPr>
              <a:t>BEST GREEN PROCESS AWARD </a:t>
            </a:r>
          </a:p>
          <a:p>
            <a:pPr algn="l">
              <a:lnSpc>
                <a:spcPts val="2706"/>
              </a:lnSpc>
              <a:spcBef>
                <a:spcPct val="0"/>
              </a:spcBef>
            </a:pPr>
            <a:r>
              <a:rPr lang="en-US" sz="1932" b="1">
                <a:solidFill>
                  <a:srgbClr val="63B289"/>
                </a:solidFill>
                <a:latin typeface="Now Bold"/>
                <a:ea typeface="Now Bold"/>
                <a:cs typeface="Now Bold"/>
                <a:sym typeface="Now Bold"/>
              </a:rPr>
              <a:t>by FICCI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13870386" y="7033382"/>
            <a:ext cx="2465740" cy="684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6"/>
              </a:lnSpc>
            </a:pPr>
            <a:r>
              <a:rPr lang="en-US" sz="1932">
                <a:solidFill>
                  <a:srgbClr val="33A685"/>
                </a:solidFill>
                <a:latin typeface="Now"/>
                <a:ea typeface="Now"/>
                <a:cs typeface="Now"/>
                <a:sym typeface="Now"/>
              </a:rPr>
              <a:t>NET ZERO carbon footprint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14365511" y="9651082"/>
            <a:ext cx="3167364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>
                <a:solidFill>
                  <a:srgbClr val="125B50"/>
                </a:solidFill>
                <a:latin typeface="Agrandir Wide Thin"/>
                <a:ea typeface="Agrandir Wide Thin"/>
                <a:cs typeface="Agrandir Wide Thin"/>
                <a:sym typeface="Agrandir Wide Thin"/>
              </a:rPr>
              <a:t>8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8499201" y="9667875"/>
            <a:ext cx="3167364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125B50"/>
                </a:solidFill>
                <a:latin typeface="Agrandir Wide Thin"/>
                <a:ea typeface="Agrandir Wide Thin"/>
                <a:cs typeface="Agrandir Wide Thin"/>
                <a:sym typeface="Agrandir Wide Thin"/>
              </a:rPr>
              <a:t>2025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1028700" y="9651082"/>
            <a:ext cx="5881546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125B50"/>
                </a:solidFill>
                <a:latin typeface="Agrandir Wide Thin"/>
                <a:ea typeface="Agrandir Wide Thin"/>
                <a:cs typeface="Agrandir Wide Thin"/>
                <a:sym typeface="Agrandir Wide Thin"/>
              </a:rPr>
              <a:t>COMPANY CONFIDENTIAL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6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09320" y="22860"/>
            <a:ext cx="13960428" cy="1792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>
                <a:solidFill>
                  <a:srgbClr val="125B50"/>
                </a:solidFill>
                <a:latin typeface="Agrandir Wide"/>
                <a:ea typeface="Agrandir Wide"/>
                <a:cs typeface="Agrandir Wide"/>
                <a:sym typeface="Agrandir Wide"/>
              </a:rPr>
              <a:t>INVENTYS</a:t>
            </a:r>
          </a:p>
          <a:p>
            <a:pPr algn="l">
              <a:lnSpc>
                <a:spcPts val="6719"/>
              </a:lnSpc>
            </a:pPr>
            <a:r>
              <a:rPr lang="en-US" sz="4800" b="1">
                <a:solidFill>
                  <a:srgbClr val="125B50"/>
                </a:solidFill>
                <a:latin typeface="Agrandir Wide Medium"/>
                <a:ea typeface="Agrandir Wide Medium"/>
                <a:cs typeface="Agrandir Wide Medium"/>
                <a:sym typeface="Agrandir Wide Medium"/>
              </a:rPr>
              <a:t>SUSTAINABLE, SAFE AND RELIABLE </a:t>
            </a:r>
          </a:p>
        </p:txBody>
      </p:sp>
      <p:sp>
        <p:nvSpPr>
          <p:cNvPr id="3" name="Freeform 3"/>
          <p:cNvSpPr/>
          <p:nvPr/>
        </p:nvSpPr>
        <p:spPr>
          <a:xfrm flipH="1">
            <a:off x="-220806" y="1982324"/>
            <a:ext cx="2273981" cy="8964806"/>
          </a:xfrm>
          <a:custGeom>
            <a:avLst/>
            <a:gdLst/>
            <a:ahLst/>
            <a:cxnLst/>
            <a:rect l="l" t="t" r="r" b="b"/>
            <a:pathLst>
              <a:path w="2273981" h="8964806">
                <a:moveTo>
                  <a:pt x="2273981" y="0"/>
                </a:moveTo>
                <a:lnTo>
                  <a:pt x="0" y="0"/>
                </a:lnTo>
                <a:lnTo>
                  <a:pt x="0" y="8964806"/>
                </a:lnTo>
                <a:lnTo>
                  <a:pt x="2273981" y="8964806"/>
                </a:lnTo>
                <a:lnTo>
                  <a:pt x="2273981" y="0"/>
                </a:lnTo>
                <a:close/>
              </a:path>
            </a:pathLst>
          </a:custGeom>
          <a:blipFill>
            <a:blip r:embed="rId2"/>
            <a:stretch>
              <a:fillRect l="-471243" r="-82958" b="-10559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419299" y="2171667"/>
            <a:ext cx="15350198" cy="7010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00"/>
              </a:lnSpc>
            </a:pPr>
            <a:r>
              <a:rPr lang="en-US" sz="2214" b="1">
                <a:solidFill>
                  <a:srgbClr val="125B50"/>
                </a:solidFill>
                <a:latin typeface="Poppins Bold"/>
                <a:ea typeface="Poppins Bold"/>
                <a:cs typeface="Poppins Bold"/>
                <a:sym typeface="Poppins Bold"/>
              </a:rPr>
              <a:t>Demonstrated track Record of sustainable and safe practices</a:t>
            </a:r>
          </a:p>
          <a:p>
            <a:pPr marL="478118" lvl="1" indent="-239059" algn="l">
              <a:lnSpc>
                <a:spcPts val="3100"/>
              </a:lnSpc>
              <a:buFont typeface="Arial"/>
              <a:buChar char="•"/>
            </a:pPr>
            <a:r>
              <a:rPr lang="en-US" sz="2214">
                <a:solidFill>
                  <a:srgbClr val="33A685"/>
                </a:solidFill>
                <a:latin typeface="Poppins"/>
                <a:ea typeface="Poppins"/>
                <a:cs typeface="Poppins"/>
                <a:sym typeface="Poppins"/>
              </a:rPr>
              <a:t>11+ years of highly sustainable practices</a:t>
            </a:r>
          </a:p>
          <a:p>
            <a:pPr marL="478118" lvl="1" indent="-239059" algn="l">
              <a:lnSpc>
                <a:spcPts val="3100"/>
              </a:lnSpc>
              <a:buFont typeface="Arial"/>
              <a:buChar char="•"/>
            </a:pPr>
            <a:r>
              <a:rPr lang="en-US" sz="2214">
                <a:solidFill>
                  <a:srgbClr val="33A685"/>
                </a:solidFill>
                <a:latin typeface="Poppins"/>
                <a:ea typeface="Poppins"/>
                <a:cs typeface="Poppins"/>
                <a:sym typeface="Poppins"/>
              </a:rPr>
              <a:t>15 + years of High quality reliable supply and safe practicesconsistently</a:t>
            </a:r>
          </a:p>
          <a:p>
            <a:pPr marL="478118" lvl="1" indent="-239059" algn="l">
              <a:lnSpc>
                <a:spcPts val="3100"/>
              </a:lnSpc>
              <a:buFont typeface="Arial"/>
              <a:buChar char="•"/>
            </a:pPr>
            <a:r>
              <a:rPr lang="en-US" sz="2214">
                <a:solidFill>
                  <a:srgbClr val="33A685"/>
                </a:solidFill>
                <a:latin typeface="Poppins"/>
                <a:ea typeface="Poppins"/>
                <a:cs typeface="Poppins"/>
                <a:sym typeface="Poppins"/>
              </a:rPr>
              <a:t>Strong financials</a:t>
            </a:r>
          </a:p>
          <a:p>
            <a:pPr algn="l">
              <a:lnSpc>
                <a:spcPts val="3100"/>
              </a:lnSpc>
            </a:pPr>
            <a:endParaRPr lang="en-US" sz="2214">
              <a:solidFill>
                <a:srgbClr val="33A68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100"/>
              </a:lnSpc>
            </a:pPr>
            <a:r>
              <a:rPr lang="en-US" sz="2214" b="1">
                <a:solidFill>
                  <a:srgbClr val="125B50"/>
                </a:solidFill>
                <a:latin typeface="Poppins Bold"/>
                <a:ea typeface="Poppins Bold"/>
                <a:cs typeface="Poppins Bold"/>
                <a:sym typeface="Poppins Bold"/>
              </a:rPr>
              <a:t>Large state-of-the-art automated facility</a:t>
            </a:r>
          </a:p>
          <a:p>
            <a:pPr marL="478118" lvl="1" indent="-239059" algn="l">
              <a:lnSpc>
                <a:spcPts val="3100"/>
              </a:lnSpc>
              <a:buFont typeface="Arial"/>
              <a:buChar char="•"/>
            </a:pPr>
            <a:r>
              <a:rPr lang="en-US" sz="2214">
                <a:solidFill>
                  <a:srgbClr val="33A685"/>
                </a:solidFill>
                <a:latin typeface="Poppins"/>
                <a:ea typeface="Poppins"/>
                <a:cs typeface="Poppins"/>
                <a:sym typeface="Poppins"/>
              </a:rPr>
              <a:t>~3000 KL of reactor capacity (2024-2027)</a:t>
            </a:r>
          </a:p>
          <a:p>
            <a:pPr marL="478118" lvl="1" indent="-239059" algn="l">
              <a:lnSpc>
                <a:spcPts val="3100"/>
              </a:lnSpc>
              <a:buFont typeface="Arial"/>
              <a:buChar char="•"/>
            </a:pPr>
            <a:r>
              <a:rPr lang="en-US" sz="2214">
                <a:solidFill>
                  <a:srgbClr val="33A685"/>
                </a:solidFill>
                <a:latin typeface="Poppins"/>
                <a:ea typeface="Poppins"/>
                <a:cs typeface="Poppins"/>
                <a:sym typeface="Poppins"/>
              </a:rPr>
              <a:t>One of top 10 in India</a:t>
            </a:r>
          </a:p>
          <a:p>
            <a:pPr algn="l">
              <a:lnSpc>
                <a:spcPts val="3100"/>
              </a:lnSpc>
            </a:pPr>
            <a:endParaRPr lang="en-US" sz="2214">
              <a:solidFill>
                <a:srgbClr val="33A68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100"/>
              </a:lnSpc>
            </a:pPr>
            <a:r>
              <a:rPr lang="en-US" sz="2214" b="1">
                <a:solidFill>
                  <a:srgbClr val="125B50"/>
                </a:solidFill>
                <a:latin typeface="Poppins Bold"/>
                <a:ea typeface="Poppins Bold"/>
                <a:cs typeface="Poppins Bold"/>
                <a:sym typeface="Poppins Bold"/>
              </a:rPr>
              <a:t>Exclusive synthesis/CMO/CDMO for large innovator supply chains</a:t>
            </a:r>
          </a:p>
          <a:p>
            <a:pPr algn="l">
              <a:lnSpc>
                <a:spcPts val="3100"/>
              </a:lnSpc>
            </a:pPr>
            <a:endParaRPr lang="en-US" sz="2214" b="1">
              <a:solidFill>
                <a:srgbClr val="125B5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3100"/>
              </a:lnSpc>
            </a:pPr>
            <a:r>
              <a:rPr lang="en-US" sz="2214" b="1">
                <a:solidFill>
                  <a:srgbClr val="125B50"/>
                </a:solidFill>
                <a:latin typeface="Poppins Bold"/>
                <a:ea typeface="Poppins Bold"/>
                <a:cs typeface="Poppins Bold"/>
                <a:sym typeface="Poppins Bold"/>
              </a:rPr>
              <a:t>Proffessional management team with well funded 5 year business plan</a:t>
            </a:r>
          </a:p>
          <a:p>
            <a:pPr algn="l">
              <a:lnSpc>
                <a:spcPts val="3100"/>
              </a:lnSpc>
            </a:pPr>
            <a:endParaRPr lang="en-US" sz="2214" b="1">
              <a:solidFill>
                <a:srgbClr val="125B5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3100"/>
              </a:lnSpc>
            </a:pPr>
            <a:r>
              <a:rPr lang="en-US" sz="2214" b="1">
                <a:solidFill>
                  <a:srgbClr val="125B50"/>
                </a:solidFill>
                <a:latin typeface="Poppins Bold"/>
                <a:ea typeface="Poppins Bold"/>
                <a:cs typeface="Poppins Bold"/>
                <a:sym typeface="Poppins Bold"/>
              </a:rPr>
              <a:t>Complex broad range of chemistries and Superior Engineerin</a:t>
            </a:r>
          </a:p>
          <a:p>
            <a:pPr marL="478118" lvl="1" indent="-239059" algn="l">
              <a:lnSpc>
                <a:spcPts val="3100"/>
              </a:lnSpc>
              <a:buFont typeface="Arial"/>
              <a:buChar char="•"/>
            </a:pPr>
            <a:r>
              <a:rPr lang="en-US" sz="2214">
                <a:solidFill>
                  <a:srgbClr val="33A685"/>
                </a:solidFill>
                <a:latin typeface="Poppins"/>
                <a:ea typeface="Poppins"/>
                <a:cs typeface="Poppins"/>
                <a:sym typeface="Poppins"/>
              </a:rPr>
              <a:t>Stable backward integrated supplychain and Flow Chemistry expertise</a:t>
            </a:r>
          </a:p>
          <a:p>
            <a:pPr algn="l">
              <a:lnSpc>
                <a:spcPts val="3100"/>
              </a:lnSpc>
            </a:pPr>
            <a:endParaRPr lang="en-US" sz="2214">
              <a:solidFill>
                <a:srgbClr val="33A68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100"/>
              </a:lnSpc>
            </a:pPr>
            <a:r>
              <a:rPr lang="en-US" sz="2214" b="1">
                <a:solidFill>
                  <a:srgbClr val="125B50"/>
                </a:solidFill>
                <a:latin typeface="Poppins Bold"/>
                <a:ea typeface="Poppins Bold"/>
                <a:cs typeface="Poppins Bold"/>
                <a:sym typeface="Poppins Bold"/>
              </a:rPr>
              <a:t>Financial times (London) and STATISTA (Germany) rated Inventys as one of TOP 250 fasted growing companies in Asia pacific</a:t>
            </a:r>
          </a:p>
        </p:txBody>
      </p:sp>
      <p:sp>
        <p:nvSpPr>
          <p:cNvPr id="5" name="Freeform 5"/>
          <p:cNvSpPr/>
          <p:nvPr/>
        </p:nvSpPr>
        <p:spPr>
          <a:xfrm>
            <a:off x="15545698" y="134034"/>
            <a:ext cx="2223799" cy="1482685"/>
          </a:xfrm>
          <a:custGeom>
            <a:avLst/>
            <a:gdLst/>
            <a:ahLst/>
            <a:cxnLst/>
            <a:rect l="l" t="t" r="r" b="b"/>
            <a:pathLst>
              <a:path w="2223799" h="1482685">
                <a:moveTo>
                  <a:pt x="0" y="0"/>
                </a:moveTo>
                <a:lnTo>
                  <a:pt x="2223799" y="0"/>
                </a:lnTo>
                <a:lnTo>
                  <a:pt x="2223799" y="1482685"/>
                </a:lnTo>
                <a:lnTo>
                  <a:pt x="0" y="14826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4300557" y="9509795"/>
            <a:ext cx="3167364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00"/>
              </a:lnSpc>
            </a:pPr>
            <a:r>
              <a:rPr lang="en-US" sz="2000">
                <a:solidFill>
                  <a:srgbClr val="125B50"/>
                </a:solidFill>
                <a:latin typeface="Agrandir Wide Thin"/>
                <a:ea typeface="Agrandir Wide Thin"/>
                <a:cs typeface="Agrandir Wide Thin"/>
                <a:sym typeface="Agrandir Wide Thin"/>
              </a:rPr>
              <a:t>9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492008" y="9500270"/>
            <a:ext cx="3167364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125B50"/>
                </a:solidFill>
                <a:latin typeface="Agrandir Wide Thin"/>
                <a:ea typeface="Agrandir Wide Thin"/>
                <a:cs typeface="Agrandir Wide Thin"/>
                <a:sym typeface="Agrandir Wide Thin"/>
              </a:rPr>
              <a:t>2025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9500270"/>
            <a:ext cx="5881546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125B50"/>
                </a:solidFill>
                <a:latin typeface="Agrandir Wide Thin"/>
                <a:ea typeface="Agrandir Wide Thin"/>
                <a:cs typeface="Agrandir Wide Thin"/>
                <a:sym typeface="Agrandir Wide Thin"/>
              </a:rPr>
              <a:t>COMPANY CONFIDENTIAL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589</Words>
  <Application>Microsoft Office PowerPoint</Application>
  <PresentationFormat>Custom</PresentationFormat>
  <Paragraphs>176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4" baseType="lpstr">
      <vt:lpstr>Agrandir Wide Medium</vt:lpstr>
      <vt:lpstr>Poppins Bold</vt:lpstr>
      <vt:lpstr>Arial</vt:lpstr>
      <vt:lpstr>Canva Sans</vt:lpstr>
      <vt:lpstr>Public Sans</vt:lpstr>
      <vt:lpstr>Public Sans Bold</vt:lpstr>
      <vt:lpstr>Agrandir Wide Thin</vt:lpstr>
      <vt:lpstr>Calibri</vt:lpstr>
      <vt:lpstr>Canva Sans Bold</vt:lpstr>
      <vt:lpstr>Agrandir Wide Bold</vt:lpstr>
      <vt:lpstr>Now</vt:lpstr>
      <vt:lpstr>Now Bold</vt:lpstr>
      <vt:lpstr>Agrandir Wide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V2 Green Acetonitrile</dc:title>
  <dc:creator>Dr Deepak Birewar</dc:creator>
  <cp:lastModifiedBy>Dr Deepak Birewar</cp:lastModifiedBy>
  <cp:revision>2</cp:revision>
  <dcterms:created xsi:type="dcterms:W3CDTF">2006-08-16T00:00:00Z</dcterms:created>
  <dcterms:modified xsi:type="dcterms:W3CDTF">2025-01-11T06:26:05Z</dcterms:modified>
  <dc:identifier>DAGbNi5LHqE</dc:identifier>
</cp:coreProperties>
</file>